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73" r:id="rId2"/>
    <p:sldId id="272" r:id="rId3"/>
    <p:sldId id="263" r:id="rId4"/>
    <p:sldId id="265" r:id="rId5"/>
    <p:sldId id="266" r:id="rId6"/>
    <p:sldId id="267" r:id="rId7"/>
    <p:sldId id="270" r:id="rId8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eken, Rebecca Contractor, DCS" initials="RP" lastIdx="10" clrIdx="0"/>
  <p:cmAuthor id="2" name="Janice Long" initials="JL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17" autoAdjust="0"/>
    <p:restoredTop sz="93077"/>
  </p:normalViewPr>
  <p:slideViewPr>
    <p:cSldViewPr snapToGrid="0" snapToObjects="1">
      <p:cViewPr varScale="1">
        <p:scale>
          <a:sx n="130" d="100"/>
          <a:sy n="130" d="100"/>
        </p:scale>
        <p:origin x="155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23994-7496-8749-9497-4C4F6E1D4C1C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F4755-4544-9B43-A7D6-58A07DEA90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526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74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049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662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505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851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988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1600" dirty="0">
              <a:solidFill>
                <a:srgbClr val="1F497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A2FD5-DFDF-8549-8AC2-EAAC42EF81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41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A9F2-EB5F-5A40-9317-7E32A4E2D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3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A9F2-EB5F-5A40-9317-7E32A4E2D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68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A9F2-EB5F-5A40-9317-7E32A4E2D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177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bg>
      <p:bgPr>
        <a:gradFill rotWithShape="1">
          <a:gsLst>
            <a:gs pos="0">
              <a:srgbClr val="47619D"/>
            </a:gs>
            <a:gs pos="76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492121"/>
            <a:ext cx="9144000" cy="6088067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pencil 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5" y="268045"/>
            <a:ext cx="4010025" cy="162763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151062" y="1076326"/>
            <a:ext cx="6535737" cy="1344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80000"/>
              </a:lnSpc>
              <a:defRPr b="0" i="0" kern="1100" spc="0">
                <a:solidFill>
                  <a:srgbClr val="364A7A"/>
                </a:solidFill>
                <a:latin typeface="Minion Pro"/>
                <a:cs typeface="Minion Pro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86000" y="2645103"/>
            <a:ext cx="6400800" cy="0"/>
          </a:xfrm>
          <a:prstGeom prst="line">
            <a:avLst/>
          </a:prstGeom>
          <a:ln w="19050" cmpd="sng">
            <a:solidFill>
              <a:srgbClr val="47619D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151063" y="2908300"/>
            <a:ext cx="6535737" cy="350361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Wingdings" charset="2"/>
              <a:buChar char="§"/>
              <a:defRPr sz="2400" baseline="0">
                <a:solidFill>
                  <a:srgbClr val="364A7A"/>
                </a:solidFill>
                <a:latin typeface="Minion Pro"/>
                <a:cs typeface="Minion Pro"/>
              </a:defRPr>
            </a:lvl1pPr>
            <a:lvl2pPr marL="742950" indent="-285750">
              <a:buFont typeface="Wingdings" charset="2"/>
              <a:buChar char="§"/>
              <a:defRPr sz="2400" baseline="0">
                <a:solidFill>
                  <a:srgbClr val="364A7A"/>
                </a:solidFill>
                <a:latin typeface="Minion Pro"/>
                <a:cs typeface="Minion Pro"/>
              </a:defRPr>
            </a:lvl2pPr>
            <a:lvl3pPr marL="1143000" indent="-228600">
              <a:buFont typeface="Wingdings" charset="2"/>
              <a:buChar char="§"/>
              <a:defRPr sz="2400" baseline="0">
                <a:solidFill>
                  <a:srgbClr val="364A7A"/>
                </a:solidFill>
                <a:latin typeface="Minion Pro"/>
                <a:cs typeface="Minion Pro"/>
              </a:defRPr>
            </a:lvl3pPr>
            <a:lvl4pPr marL="1600200" indent="-228600">
              <a:buFont typeface="Wingdings" charset="2"/>
              <a:buChar char="§"/>
              <a:defRPr sz="2400" baseline="0">
                <a:solidFill>
                  <a:srgbClr val="364A7A"/>
                </a:solidFill>
                <a:latin typeface="Minion Pro"/>
                <a:cs typeface="Minion Pro"/>
              </a:defRPr>
            </a:lvl4pPr>
            <a:lvl5pPr marL="2057400" indent="-228600">
              <a:buFont typeface="Wingdings" charset="2"/>
              <a:buChar char="§"/>
              <a:defRPr sz="2400" baseline="0">
                <a:solidFill>
                  <a:srgbClr val="364A7A"/>
                </a:solidFill>
                <a:latin typeface="Minion Pro"/>
                <a:cs typeface="Minion Pro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85750" y="1047750"/>
            <a:ext cx="1682750" cy="52149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1042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A9F2-EB5F-5A40-9317-7E32A4E2D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583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A9F2-EB5F-5A40-9317-7E32A4E2D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561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A9F2-EB5F-5A40-9317-7E32A4E2D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388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A9F2-EB5F-5A40-9317-7E32A4E2D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05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A9F2-EB5F-5A40-9317-7E32A4E2D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84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A9F2-EB5F-5A40-9317-7E32A4E2D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16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A9F2-EB5F-5A40-9317-7E32A4E2D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851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8A9F2-EB5F-5A40-9317-7E32A4E2D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92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8A9F2-EB5F-5A40-9317-7E32A4E2D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93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y.nps.edu/web/thesisprocessing/python-hel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thesisprocessingoffice@nps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400" y="2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8213" y="2475782"/>
            <a:ext cx="7605622" cy="2415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17" name="Picture 16"/>
          <p:cNvPicPr/>
          <p:nvPr/>
        </p:nvPicPr>
        <p:blipFill>
          <a:blip r:embed="rId3"/>
          <a:stretch>
            <a:fillRect/>
          </a:stretch>
        </p:blipFill>
        <p:spPr>
          <a:xfrm>
            <a:off x="5518310" y="4430197"/>
            <a:ext cx="3293972" cy="18635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9623" y="1110223"/>
            <a:ext cx="3352428" cy="305779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1DD2911-E23F-7446-B260-7C061AA1382E}"/>
              </a:ext>
            </a:extLst>
          </p:cNvPr>
          <p:cNvSpPr txBox="1"/>
          <p:nvPr/>
        </p:nvSpPr>
        <p:spPr>
          <a:xfrm>
            <a:off x="73740" y="2279471"/>
            <a:ext cx="53319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 to Delete an Extra Thesis Dashboard</a:t>
            </a:r>
          </a:p>
        </p:txBody>
      </p:sp>
    </p:spTree>
    <p:extLst>
      <p:ext uri="{BB962C8B-B14F-4D97-AF65-F5344CB8AC3E}">
        <p14:creationId xmlns:p14="http://schemas.microsoft.com/office/powerpoint/2010/main" val="873672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79561" y="2408349"/>
            <a:ext cx="6490952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398" y="0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770513" y="6277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DD2911-E23F-7446-B260-7C061AA1382E}"/>
              </a:ext>
            </a:extLst>
          </p:cNvPr>
          <p:cNvSpPr txBox="1"/>
          <p:nvPr/>
        </p:nvSpPr>
        <p:spPr>
          <a:xfrm>
            <a:off x="0" y="1917169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Students,</a:t>
            </a:r>
            <a:r>
              <a:rPr lang="en-US" sz="2800" b="1" dirty="0">
                <a:solidFill>
                  <a:srgbClr val="C00000"/>
                </a:solidFill>
              </a:rPr>
              <a:t> see pp. 2−3</a:t>
            </a:r>
          </a:p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Ed Techs, </a:t>
            </a:r>
            <a:r>
              <a:rPr lang="en-US" sz="2800" b="1" dirty="0">
                <a:solidFill>
                  <a:srgbClr val="C00000"/>
                </a:solidFill>
              </a:rPr>
              <a:t>see pp. 4−5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1DD2911-E23F-7446-B260-7C061AA1382E}"/>
              </a:ext>
            </a:extLst>
          </p:cNvPr>
          <p:cNvSpPr txBox="1"/>
          <p:nvPr/>
        </p:nvSpPr>
        <p:spPr>
          <a:xfrm>
            <a:off x="2044253" y="3446504"/>
            <a:ext cx="5055493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Only in-progress and future extraneous dashboards need to be, </a:t>
            </a:r>
            <a:br>
              <a:rPr lang="en-US" sz="1400" dirty="0">
                <a:solidFill>
                  <a:schemeClr val="bg1"/>
                </a:solidFill>
              </a:rPr>
            </a:br>
            <a:r>
              <a:rPr lang="en-US" sz="1400" dirty="0">
                <a:solidFill>
                  <a:schemeClr val="bg1"/>
                </a:solidFill>
              </a:rPr>
              <a:t>or are able to be, deleted. </a:t>
            </a:r>
          </a:p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June </a:t>
            </a:r>
            <a:r>
              <a:rPr lang="en-US" sz="1400" dirty="0">
                <a:solidFill>
                  <a:srgbClr val="00B0F0"/>
                </a:solidFill>
              </a:rPr>
              <a:t>2018 </a:t>
            </a:r>
            <a:r>
              <a:rPr lang="en-US" sz="1400" dirty="0">
                <a:solidFill>
                  <a:schemeClr val="bg1"/>
                </a:solidFill>
              </a:rPr>
              <a:t>graduates and earlier will have duplicate thesis entries because of the transfer over from legacy Python; do not worry about these. </a:t>
            </a:r>
          </a:p>
        </p:txBody>
      </p:sp>
    </p:spTree>
    <p:extLst>
      <p:ext uri="{BB962C8B-B14F-4D97-AF65-F5344CB8AC3E}">
        <p14:creationId xmlns:p14="http://schemas.microsoft.com/office/powerpoint/2010/main" val="91362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b="16143"/>
          <a:stretch/>
        </p:blipFill>
        <p:spPr>
          <a:xfrm>
            <a:off x="487121" y="1963712"/>
            <a:ext cx="1417884" cy="393706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279562" y="2408349"/>
            <a:ext cx="6490952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89816" y="1152944"/>
            <a:ext cx="8500401" cy="60389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US" sz="1200" dirty="0">
                <a:solidFill>
                  <a:srgbClr val="002060"/>
                </a:solidFill>
              </a:rPr>
              <a:t>You can delete a dashboard as long as the proposal step has NOT been completed. If the proposal has already been completed, contact your Ed Tech, who will be able to perform the deletion. </a:t>
            </a:r>
            <a:br>
              <a:rPr lang="en-US" sz="900" dirty="0">
                <a:solidFill>
                  <a:srgbClr val="002060"/>
                </a:solidFill>
              </a:rPr>
            </a:br>
            <a:endParaRPr lang="en-US" sz="900" b="1" dirty="0">
              <a:solidFill>
                <a:srgbClr val="00206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398" y="0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DD2911-E23F-7446-B260-7C061AA1382E}"/>
              </a:ext>
            </a:extLst>
          </p:cNvPr>
          <p:cNvSpPr txBox="1"/>
          <p:nvPr/>
        </p:nvSpPr>
        <p:spPr>
          <a:xfrm>
            <a:off x="365382" y="651032"/>
            <a:ext cx="5839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How to delete an extra dashboard–Students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9366E2-24AE-1C4F-92DD-BDD86337D292}"/>
              </a:ext>
            </a:extLst>
          </p:cNvPr>
          <p:cNvSpPr txBox="1"/>
          <p:nvPr/>
        </p:nvSpPr>
        <p:spPr>
          <a:xfrm>
            <a:off x="2369673" y="1668600"/>
            <a:ext cx="652054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b="1" dirty="0">
              <a:solidFill>
                <a:srgbClr val="C00000"/>
              </a:solidFill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solidFill>
                  <a:srgbClr val="002060"/>
                </a:solidFill>
              </a:rPr>
              <a:t>In Python, click </a:t>
            </a:r>
            <a:r>
              <a:rPr lang="en-US" sz="1400" b="1" dirty="0">
                <a:solidFill>
                  <a:srgbClr val="002060"/>
                </a:solidFill>
              </a:rPr>
              <a:t>Student Information </a:t>
            </a:r>
            <a:r>
              <a:rPr lang="en-US" sz="1400" dirty="0">
                <a:solidFill>
                  <a:srgbClr val="002060"/>
                </a:solidFill>
              </a:rPr>
              <a:t>from the left-hand menu. </a:t>
            </a:r>
            <a:br>
              <a:rPr lang="en-US" sz="1400" dirty="0">
                <a:solidFill>
                  <a:srgbClr val="002060"/>
                </a:solidFill>
              </a:rPr>
            </a:br>
            <a:endParaRPr lang="en-US" sz="1400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solidFill>
                  <a:srgbClr val="002060"/>
                </a:solidFill>
              </a:rPr>
              <a:t>Scroll down to </a:t>
            </a:r>
            <a:r>
              <a:rPr lang="en-US" sz="1400" b="1" dirty="0">
                <a:solidFill>
                  <a:srgbClr val="002060"/>
                </a:solidFill>
              </a:rPr>
              <a:t>Thesis Information</a:t>
            </a:r>
            <a:r>
              <a:rPr lang="en-US" sz="1400" dirty="0">
                <a:solidFill>
                  <a:srgbClr val="002060"/>
                </a:solidFill>
              </a:rPr>
              <a:t>.</a:t>
            </a:r>
          </a:p>
          <a:p>
            <a:pPr marL="800100" lvl="1" indent="-342900">
              <a:buFont typeface="+mj-lt"/>
              <a:buAutoNum type="alphaLcPeriod"/>
            </a:pPr>
            <a:endParaRPr lang="en-US" sz="1400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lphaLcPeriod"/>
            </a:pPr>
            <a:endParaRPr lang="en-US" sz="1400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lphaLcPeriod"/>
            </a:pPr>
            <a:endParaRPr lang="en-US" sz="1400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lphaLcPeriod"/>
            </a:pPr>
            <a:endParaRPr lang="en-US" sz="1400" dirty="0">
              <a:solidFill>
                <a:srgbClr val="002060"/>
              </a:solidFill>
            </a:endParaRPr>
          </a:p>
          <a:p>
            <a:pPr lvl="1"/>
            <a:endParaRPr lang="en-US" sz="1400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lphaLcPeriod" startAt="3"/>
            </a:pPr>
            <a:r>
              <a:rPr lang="en-US" sz="1400" dirty="0">
                <a:solidFill>
                  <a:srgbClr val="002060"/>
                </a:solidFill>
              </a:rPr>
              <a:t>Here, you will find</a:t>
            </a:r>
          </a:p>
          <a:p>
            <a:pPr lvl="1"/>
            <a:r>
              <a:rPr lang="en-US" sz="1400" dirty="0">
                <a:solidFill>
                  <a:srgbClr val="002060"/>
                </a:solidFill>
              </a:rPr>
              <a:t>         the dashboards. The  </a:t>
            </a:r>
            <a:br>
              <a:rPr lang="en-US" sz="1400" dirty="0">
                <a:solidFill>
                  <a:srgbClr val="002060"/>
                </a:solidFill>
              </a:rPr>
            </a:br>
            <a:r>
              <a:rPr lang="en-US" sz="1400" dirty="0">
                <a:solidFill>
                  <a:srgbClr val="002060"/>
                </a:solidFill>
              </a:rPr>
              <a:t>         section looks like this:</a:t>
            </a:r>
          </a:p>
          <a:p>
            <a:pPr lvl="1"/>
            <a:endParaRPr lang="en-US" sz="1400" dirty="0">
              <a:solidFill>
                <a:srgbClr val="002060"/>
              </a:solidFill>
            </a:endParaRPr>
          </a:p>
          <a:p>
            <a:pPr lvl="1"/>
            <a:r>
              <a:rPr lang="en-US" sz="1400" dirty="0">
                <a:solidFill>
                  <a:srgbClr val="002060"/>
                </a:solidFill>
              </a:rPr>
              <a:t>         You may want to take</a:t>
            </a:r>
          </a:p>
          <a:p>
            <a:pPr lvl="1"/>
            <a:r>
              <a:rPr lang="en-US" sz="1400" dirty="0">
                <a:solidFill>
                  <a:srgbClr val="002060"/>
                </a:solidFill>
              </a:rPr>
              <a:t>         note of which Thesis ID</a:t>
            </a:r>
            <a:br>
              <a:rPr lang="en-US" sz="1400" dirty="0">
                <a:solidFill>
                  <a:srgbClr val="002060"/>
                </a:solidFill>
              </a:rPr>
            </a:br>
            <a:r>
              <a:rPr lang="en-US" sz="1400" dirty="0">
                <a:solidFill>
                  <a:srgbClr val="002060"/>
                </a:solidFill>
              </a:rPr>
              <a:t>         you want to delete.</a:t>
            </a:r>
          </a:p>
          <a:p>
            <a:pPr lvl="1"/>
            <a:endParaRPr lang="en-US" sz="1400" dirty="0">
              <a:solidFill>
                <a:srgbClr val="002060"/>
              </a:solidFill>
            </a:endParaRPr>
          </a:p>
          <a:p>
            <a:pPr lvl="1"/>
            <a:r>
              <a:rPr lang="en-US" sz="1400" dirty="0">
                <a:solidFill>
                  <a:srgbClr val="002060"/>
                </a:solidFill>
              </a:rPr>
              <a:t>         Proceed to next slide.</a:t>
            </a:r>
          </a:p>
          <a:p>
            <a:pPr marL="800100" lvl="1" indent="-342900">
              <a:buFont typeface="+mj-lt"/>
              <a:buAutoNum type="alphaLcPeriod"/>
            </a:pPr>
            <a:endParaRPr lang="en-US" sz="1400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lphaLcPeriod"/>
            </a:pPr>
            <a:endParaRPr lang="en-US" sz="1400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lphaLcPeriod"/>
            </a:pPr>
            <a:endParaRPr lang="en-US" sz="1400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lphaLcPeriod"/>
            </a:pPr>
            <a:endParaRPr lang="en-US" sz="1400" dirty="0">
              <a:solidFill>
                <a:srgbClr val="002060"/>
              </a:solidFill>
            </a:endParaRPr>
          </a:p>
          <a:p>
            <a:pPr lvl="1"/>
            <a:br>
              <a:rPr lang="en-US" sz="1400" dirty="0">
                <a:solidFill>
                  <a:srgbClr val="002060"/>
                </a:solidFill>
              </a:rPr>
            </a:b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70513" y="6277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88FC5DB-7FF8-C64F-8D9B-818B5D8843D3}"/>
              </a:ext>
            </a:extLst>
          </p:cNvPr>
          <p:cNvCxnSpPr>
            <a:cxnSpLocks/>
          </p:cNvCxnSpPr>
          <p:nvPr/>
        </p:nvCxnSpPr>
        <p:spPr>
          <a:xfrm flipH="1">
            <a:off x="1688693" y="2155518"/>
            <a:ext cx="1150374" cy="192480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/>
          <a:srcRect r="12278"/>
          <a:stretch/>
        </p:blipFill>
        <p:spPr>
          <a:xfrm>
            <a:off x="3271734" y="2629020"/>
            <a:ext cx="4756310" cy="68806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4279" y="3672772"/>
            <a:ext cx="2563764" cy="1881419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558971" y="4629456"/>
            <a:ext cx="561975" cy="36287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>
            <a:off x="5086943" y="4786794"/>
            <a:ext cx="1417096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E5CF6F3B-6976-4657-B6B6-D72BAF688761}"/>
              </a:ext>
            </a:extLst>
          </p:cNvPr>
          <p:cNvSpPr/>
          <p:nvPr/>
        </p:nvSpPr>
        <p:spPr>
          <a:xfrm>
            <a:off x="597311" y="4166419"/>
            <a:ext cx="1091382" cy="184355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8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78090" y="2547257"/>
            <a:ext cx="6792423" cy="2425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79561" y="2636949"/>
            <a:ext cx="6490952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89817" y="1371404"/>
            <a:ext cx="8682382" cy="457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0"/>
              </a:spcBef>
              <a:buNone/>
            </a:pPr>
            <a:endParaRPr lang="en-US" sz="1200" dirty="0">
              <a:solidFill>
                <a:srgbClr val="002060"/>
              </a:solidFill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eriod" startAt="4"/>
            </a:pPr>
            <a:r>
              <a:rPr lang="en-US" sz="1600" dirty="0">
                <a:solidFill>
                  <a:srgbClr val="002060"/>
                </a:solidFill>
              </a:rPr>
              <a:t>Click on the </a:t>
            </a:r>
            <a:r>
              <a:rPr lang="en-US" sz="1600" b="1" dirty="0">
                <a:solidFill>
                  <a:srgbClr val="002060"/>
                </a:solidFill>
              </a:rPr>
              <a:t>Edit</a:t>
            </a:r>
            <a:r>
              <a:rPr lang="en-US" sz="1600" dirty="0">
                <a:solidFill>
                  <a:srgbClr val="002060"/>
                </a:solidFill>
              </a:rPr>
              <a:t> pencil to the left of the dashboard you want to delete.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eriod" startAt="4"/>
            </a:pPr>
            <a:endParaRPr lang="en-US" sz="1600" dirty="0">
              <a:solidFill>
                <a:srgbClr val="002060"/>
              </a:solidFill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eriod" startAt="4"/>
            </a:pPr>
            <a:endParaRPr lang="en-US" sz="1600" dirty="0">
              <a:solidFill>
                <a:srgbClr val="002060"/>
              </a:solidFill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eriod" startAt="4"/>
            </a:pPr>
            <a:endParaRPr lang="en-US" sz="1600" dirty="0">
              <a:solidFill>
                <a:srgbClr val="002060"/>
              </a:solidFill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eriod" startAt="4"/>
            </a:pPr>
            <a:endParaRPr lang="en-US" sz="1600" dirty="0">
              <a:solidFill>
                <a:srgbClr val="002060"/>
              </a:solidFill>
            </a:endParaRPr>
          </a:p>
          <a:p>
            <a:pPr marL="800100" lvl="1" indent="-342900">
              <a:spcBef>
                <a:spcPts val="1800"/>
              </a:spcBef>
              <a:spcAft>
                <a:spcPts val="1200"/>
              </a:spcAft>
              <a:buFont typeface="+mj-lt"/>
              <a:buAutoNum type="alphaLcPeriod" startAt="4"/>
            </a:pPr>
            <a:r>
              <a:rPr lang="en-US" sz="1600" dirty="0">
                <a:solidFill>
                  <a:srgbClr val="002060"/>
                </a:solidFill>
              </a:rPr>
              <a:t>The </a:t>
            </a:r>
            <a:r>
              <a:rPr lang="en-US" sz="1600" b="1" dirty="0">
                <a:solidFill>
                  <a:srgbClr val="002060"/>
                </a:solidFill>
              </a:rPr>
              <a:t>Student Thesis Editor</a:t>
            </a:r>
            <a:r>
              <a:rPr lang="en-US" sz="1600" dirty="0">
                <a:solidFill>
                  <a:srgbClr val="002060"/>
                </a:solidFill>
              </a:rPr>
              <a:t> window will appear. Scroll down to the bottom and find </a:t>
            </a:r>
            <a:br>
              <a:rPr lang="en-US" sz="1600" dirty="0">
                <a:solidFill>
                  <a:srgbClr val="002060"/>
                </a:solidFill>
              </a:rPr>
            </a:br>
            <a:r>
              <a:rPr lang="en-US" sz="1600" dirty="0">
                <a:solidFill>
                  <a:srgbClr val="002060"/>
                </a:solidFill>
              </a:rPr>
              <a:t>the three buttons.</a:t>
            </a:r>
          </a:p>
          <a:p>
            <a:pPr marL="800100" lvl="1" indent="-342900">
              <a:spcAft>
                <a:spcPts val="1200"/>
              </a:spcAft>
              <a:buFont typeface="+mj-lt"/>
              <a:buAutoNum type="alphaLcPeriod" startAt="4"/>
            </a:pPr>
            <a:r>
              <a:rPr lang="en-US" sz="1600" dirty="0">
                <a:solidFill>
                  <a:srgbClr val="002060"/>
                </a:solidFill>
              </a:rPr>
              <a:t>Select the orange </a:t>
            </a:r>
            <a:r>
              <a:rPr lang="en-US" sz="1600" b="1" dirty="0">
                <a:solidFill>
                  <a:srgbClr val="002060"/>
                </a:solidFill>
              </a:rPr>
              <a:t>Delete Thesis </a:t>
            </a:r>
            <a:r>
              <a:rPr lang="en-US" sz="1600" dirty="0">
                <a:solidFill>
                  <a:srgbClr val="002060"/>
                </a:solidFill>
              </a:rPr>
              <a:t>button.</a:t>
            </a:r>
          </a:p>
          <a:p>
            <a:pPr marL="800100" lvl="1" indent="-342900">
              <a:spcAft>
                <a:spcPts val="1200"/>
              </a:spcAft>
              <a:buFont typeface="+mj-lt"/>
              <a:buAutoNum type="alphaLcPeriod" startAt="4"/>
            </a:pP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398" y="0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DD2911-E23F-7446-B260-7C061AA1382E}"/>
              </a:ext>
            </a:extLst>
          </p:cNvPr>
          <p:cNvSpPr txBox="1"/>
          <p:nvPr/>
        </p:nvSpPr>
        <p:spPr>
          <a:xfrm>
            <a:off x="350634" y="769018"/>
            <a:ext cx="7007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How to delete an extra dashboard–Students, </a:t>
            </a:r>
            <a:r>
              <a:rPr lang="en-US" sz="2000" b="1" dirty="0">
                <a:solidFill>
                  <a:srgbClr val="C00000"/>
                </a:solidFill>
              </a:rPr>
              <a:t>continued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70513" y="6277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1216738" y="3944447"/>
            <a:ext cx="79272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2060"/>
                </a:solidFill>
              </a:rPr>
              <a:t>NOTE: If you are </a:t>
            </a:r>
            <a:r>
              <a:rPr lang="en-US" sz="1000" b="1" dirty="0">
                <a:solidFill>
                  <a:srgbClr val="002060"/>
                </a:solidFill>
              </a:rPr>
              <a:t>co-authoring </a:t>
            </a:r>
            <a:r>
              <a:rPr lang="en-US" sz="1000" dirty="0">
                <a:solidFill>
                  <a:srgbClr val="002060"/>
                </a:solidFill>
              </a:rPr>
              <a:t>a thesis, be sure to delete the dashboard with the single author.</a:t>
            </a:r>
            <a:endParaRPr lang="en-US" sz="1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1404" y="2033169"/>
            <a:ext cx="2431314" cy="17366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7293" y="5301254"/>
            <a:ext cx="4324350" cy="70485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EA82FA50-9785-4634-AF78-CF6FC053BD75}"/>
              </a:ext>
            </a:extLst>
          </p:cNvPr>
          <p:cNvSpPr/>
          <p:nvPr/>
        </p:nvSpPr>
        <p:spPr>
          <a:xfrm>
            <a:off x="1216738" y="3355258"/>
            <a:ext cx="508819" cy="481714"/>
          </a:xfrm>
          <a:prstGeom prst="ellipse">
            <a:avLst/>
          </a:prstGeom>
          <a:noFill/>
          <a:ln>
            <a:solidFill>
              <a:srgbClr val="FFFF00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75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121" y="1523347"/>
            <a:ext cx="1285779" cy="464469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279561" y="2408349"/>
            <a:ext cx="6490952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60321" y="1101329"/>
            <a:ext cx="7795537" cy="31618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US" sz="1200" dirty="0">
                <a:solidFill>
                  <a:srgbClr val="002060"/>
                </a:solidFill>
              </a:rPr>
              <a:t>You have permissions to delete a dashboard up until the TRAF has been approved.</a:t>
            </a:r>
            <a:endParaRPr lang="en-US" sz="900" b="1" dirty="0">
              <a:solidFill>
                <a:srgbClr val="00206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398" y="0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DD2911-E23F-7446-B260-7C061AA1382E}"/>
              </a:ext>
            </a:extLst>
          </p:cNvPr>
          <p:cNvSpPr txBox="1"/>
          <p:nvPr/>
        </p:nvSpPr>
        <p:spPr>
          <a:xfrm>
            <a:off x="350634" y="680529"/>
            <a:ext cx="5814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How to delete an extra dashboard–Ed Techs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9366E2-24AE-1C4F-92DD-BDD86337D292}"/>
              </a:ext>
            </a:extLst>
          </p:cNvPr>
          <p:cNvSpPr txBox="1"/>
          <p:nvPr/>
        </p:nvSpPr>
        <p:spPr>
          <a:xfrm>
            <a:off x="2402806" y="1695310"/>
            <a:ext cx="63677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b="1" dirty="0">
              <a:solidFill>
                <a:srgbClr val="C00000"/>
              </a:solidFill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solidFill>
                  <a:srgbClr val="002060"/>
                </a:solidFill>
              </a:rPr>
              <a:t>Find the student’s Python record using the </a:t>
            </a:r>
            <a:r>
              <a:rPr lang="en-US" sz="1400" b="1" dirty="0">
                <a:solidFill>
                  <a:srgbClr val="002060"/>
                </a:solidFill>
              </a:rPr>
              <a:t>Students </a:t>
            </a:r>
            <a:r>
              <a:rPr lang="en-US" sz="1400" dirty="0">
                <a:solidFill>
                  <a:srgbClr val="002060"/>
                </a:solidFill>
              </a:rPr>
              <a:t>module from your </a:t>
            </a:r>
            <a:r>
              <a:rPr lang="en-US" sz="1400" b="1" dirty="0">
                <a:solidFill>
                  <a:srgbClr val="002060"/>
                </a:solidFill>
              </a:rPr>
              <a:t>Educational Advisor </a:t>
            </a:r>
            <a:r>
              <a:rPr lang="en-US" sz="1400" dirty="0">
                <a:solidFill>
                  <a:srgbClr val="002060"/>
                </a:solidFill>
              </a:rPr>
              <a:t>folder. </a:t>
            </a:r>
          </a:p>
          <a:p>
            <a:pPr marL="800100" lvl="1" indent="-342900">
              <a:buFont typeface="+mj-lt"/>
              <a:buAutoNum type="alphaLcPeriod"/>
            </a:pPr>
            <a:endParaRPr lang="en-US" sz="1400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solidFill>
                  <a:srgbClr val="002060"/>
                </a:solidFill>
              </a:rPr>
              <a:t>Enter the student’s last name (in full or part) in the </a:t>
            </a:r>
            <a:r>
              <a:rPr lang="en-US" sz="1400" b="1" dirty="0">
                <a:solidFill>
                  <a:srgbClr val="002060"/>
                </a:solidFill>
              </a:rPr>
              <a:t>Name </a:t>
            </a:r>
            <a:r>
              <a:rPr lang="en-US" sz="1400" dirty="0">
                <a:solidFill>
                  <a:srgbClr val="002060"/>
                </a:solidFill>
              </a:rPr>
              <a:t>field. </a:t>
            </a:r>
          </a:p>
          <a:p>
            <a:pPr marL="800100" lvl="1" indent="-342900">
              <a:buFont typeface="+mj-lt"/>
              <a:buAutoNum type="alphaLcPeriod"/>
            </a:pPr>
            <a:endParaRPr lang="en-US" sz="1400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solidFill>
                  <a:srgbClr val="002060"/>
                </a:solidFill>
              </a:rPr>
              <a:t>Click on the student’s </a:t>
            </a:r>
            <a:r>
              <a:rPr lang="en-US" sz="1400" b="1" dirty="0">
                <a:solidFill>
                  <a:srgbClr val="002060"/>
                </a:solidFill>
              </a:rPr>
              <a:t>StuInfo </a:t>
            </a:r>
            <a:r>
              <a:rPr lang="en-US" sz="1400" dirty="0">
                <a:solidFill>
                  <a:srgbClr val="002060"/>
                </a:solidFill>
              </a:rPr>
              <a:t>link.</a:t>
            </a:r>
          </a:p>
          <a:p>
            <a:pPr marL="800100" lvl="1" indent="-342900">
              <a:buFont typeface="+mj-lt"/>
              <a:buAutoNum type="alphaLcPeriod"/>
            </a:pPr>
            <a:endParaRPr lang="en-US" sz="1400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sz="1400" dirty="0">
                <a:solidFill>
                  <a:srgbClr val="002060"/>
                </a:solidFill>
              </a:rPr>
              <a:t>Proceed to next slide.</a:t>
            </a:r>
          </a:p>
          <a:p>
            <a:pPr lvl="1"/>
            <a:r>
              <a:rPr lang="en-US" sz="1400" dirty="0">
                <a:solidFill>
                  <a:srgbClr val="002060"/>
                </a:solidFill>
              </a:rPr>
              <a:t>     </a:t>
            </a:r>
          </a:p>
          <a:p>
            <a:pPr lvl="1"/>
            <a:br>
              <a:rPr lang="en-US" sz="1400" dirty="0">
                <a:solidFill>
                  <a:srgbClr val="002060"/>
                </a:solidFill>
              </a:rPr>
            </a:br>
            <a:endParaRPr lang="en-US" sz="1400" dirty="0">
              <a:solidFill>
                <a:srgbClr val="002060"/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88FC5DB-7FF8-C64F-8D9B-818B5D8843D3}"/>
              </a:ext>
            </a:extLst>
          </p:cNvPr>
          <p:cNvCxnSpPr>
            <a:cxnSpLocks/>
          </p:cNvCxnSpPr>
          <p:nvPr/>
        </p:nvCxnSpPr>
        <p:spPr>
          <a:xfrm flipH="1">
            <a:off x="1877317" y="2185457"/>
            <a:ext cx="1005995" cy="59222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770513" y="6277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30509E7-F786-4CAE-937E-D40C3D1E52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6614" y="3750505"/>
            <a:ext cx="3090390" cy="1690706"/>
          </a:xfrm>
          <a:prstGeom prst="rect">
            <a:avLst/>
          </a:prstGeom>
        </p:spPr>
      </p:pic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88FC5DB-7FF8-C64F-8D9B-818B5D8843D3}"/>
              </a:ext>
            </a:extLst>
          </p:cNvPr>
          <p:cNvCxnSpPr>
            <a:cxnSpLocks/>
          </p:cNvCxnSpPr>
          <p:nvPr/>
        </p:nvCxnSpPr>
        <p:spPr>
          <a:xfrm>
            <a:off x="7650533" y="2816948"/>
            <a:ext cx="0" cy="152645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5231D62D-187A-40BF-8321-1525C11DC2E7}"/>
              </a:ext>
            </a:extLst>
          </p:cNvPr>
          <p:cNvSpPr/>
          <p:nvPr/>
        </p:nvSpPr>
        <p:spPr>
          <a:xfrm>
            <a:off x="721028" y="2777681"/>
            <a:ext cx="1091382" cy="184355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66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92694" y="2444620"/>
            <a:ext cx="6777441" cy="37080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79561" y="2636949"/>
            <a:ext cx="6490952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89817" y="1251380"/>
            <a:ext cx="8682382" cy="457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002060"/>
                </a:solidFill>
              </a:rPr>
              <a:t>        </a:t>
            </a: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  <a:buFont typeface="+mj-lt"/>
              <a:buAutoNum type="alphaLcPeriod" startAt="5"/>
            </a:pPr>
            <a:r>
              <a:rPr lang="en-US" sz="1600" dirty="0">
                <a:solidFill>
                  <a:srgbClr val="002060"/>
                </a:solidFill>
              </a:rPr>
              <a:t>Select the student’s </a:t>
            </a:r>
            <a:r>
              <a:rPr lang="en-US" sz="1600" b="1" dirty="0">
                <a:solidFill>
                  <a:srgbClr val="002060"/>
                </a:solidFill>
              </a:rPr>
              <a:t>Student Info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bar at the top of the </a:t>
            </a:r>
            <a:r>
              <a:rPr lang="en-US" sz="1600" dirty="0">
                <a:solidFill>
                  <a:srgbClr val="002060"/>
                </a:solidFill>
              </a:rPr>
              <a:t>page.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eriod" startAt="5"/>
            </a:pPr>
            <a:endParaRPr lang="en-US" sz="1600" dirty="0">
              <a:solidFill>
                <a:srgbClr val="002060"/>
              </a:solidFill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eriod" startAt="5"/>
            </a:pPr>
            <a:r>
              <a:rPr lang="en-US" sz="1600" dirty="0">
                <a:solidFill>
                  <a:srgbClr val="002060"/>
                </a:solidFill>
              </a:rPr>
              <a:t>Scroll down to the </a:t>
            </a:r>
            <a:r>
              <a:rPr lang="en-US" sz="1600" b="1" dirty="0">
                <a:solidFill>
                  <a:srgbClr val="002060"/>
                </a:solidFill>
              </a:rPr>
              <a:t>Thesis Information </a:t>
            </a:r>
            <a:r>
              <a:rPr lang="en-US" sz="1600" dirty="0">
                <a:solidFill>
                  <a:srgbClr val="002060"/>
                </a:solidFill>
              </a:rPr>
              <a:t>section.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eriod" startAt="5"/>
            </a:pPr>
            <a:endParaRPr lang="en-US" sz="1600" dirty="0">
              <a:solidFill>
                <a:srgbClr val="002060"/>
              </a:solidFill>
            </a:endParaRP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eriod" startAt="5"/>
            </a:pPr>
            <a:r>
              <a:rPr lang="en-US" sz="1600" dirty="0">
                <a:solidFill>
                  <a:srgbClr val="002060"/>
                </a:solidFill>
              </a:rPr>
              <a:t>You may want to use the </a:t>
            </a:r>
            <a:r>
              <a:rPr lang="en-US" sz="1600" b="1" dirty="0">
                <a:solidFill>
                  <a:srgbClr val="002060"/>
                </a:solidFill>
              </a:rPr>
              <a:t>Thesis ID </a:t>
            </a:r>
            <a:r>
              <a:rPr lang="en-US" sz="1600" dirty="0">
                <a:solidFill>
                  <a:srgbClr val="002060"/>
                </a:solidFill>
              </a:rPr>
              <a:t>to help</a:t>
            </a:r>
            <a:br>
              <a:rPr lang="en-US" sz="1600" dirty="0">
                <a:solidFill>
                  <a:srgbClr val="002060"/>
                </a:solidFill>
              </a:rPr>
            </a:br>
            <a:r>
              <a:rPr lang="en-US" sz="1600" dirty="0">
                <a:solidFill>
                  <a:srgbClr val="002060"/>
                </a:solidFill>
              </a:rPr>
              <a:t>remember which dashboard you want</a:t>
            </a:r>
            <a:br>
              <a:rPr lang="en-US" sz="1600" dirty="0">
                <a:solidFill>
                  <a:srgbClr val="002060"/>
                </a:solidFill>
              </a:rPr>
            </a:br>
            <a:r>
              <a:rPr lang="en-US" sz="1600" dirty="0">
                <a:solidFill>
                  <a:srgbClr val="002060"/>
                </a:solidFill>
              </a:rPr>
              <a:t>to delete.</a:t>
            </a:r>
          </a:p>
          <a:p>
            <a:pPr marL="800100" lvl="1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eriod" startAt="5"/>
            </a:pPr>
            <a:r>
              <a:rPr lang="en-US" sz="1600" dirty="0">
                <a:solidFill>
                  <a:srgbClr val="002060"/>
                </a:solidFill>
              </a:rPr>
              <a:t>Click on the </a:t>
            </a:r>
            <a:r>
              <a:rPr lang="en-US" sz="1600" b="1" dirty="0">
                <a:solidFill>
                  <a:srgbClr val="002060"/>
                </a:solidFill>
              </a:rPr>
              <a:t>Edit</a:t>
            </a:r>
            <a:r>
              <a:rPr lang="en-US" sz="1600" dirty="0">
                <a:solidFill>
                  <a:srgbClr val="002060"/>
                </a:solidFill>
              </a:rPr>
              <a:t> pencil to the left of the</a:t>
            </a:r>
            <a:br>
              <a:rPr lang="en-US" sz="1600" dirty="0">
                <a:solidFill>
                  <a:srgbClr val="002060"/>
                </a:solidFill>
              </a:rPr>
            </a:br>
            <a:r>
              <a:rPr lang="en-US" sz="1600" dirty="0">
                <a:solidFill>
                  <a:srgbClr val="002060"/>
                </a:solidFill>
              </a:rPr>
              <a:t>unwanted dashboard.</a:t>
            </a:r>
            <a:br>
              <a:rPr lang="en-US" sz="1600" dirty="0">
                <a:solidFill>
                  <a:srgbClr val="002060"/>
                </a:solidFill>
              </a:rPr>
            </a:br>
            <a:endParaRPr lang="en-US" sz="1600" dirty="0">
              <a:solidFill>
                <a:srgbClr val="002060"/>
              </a:solidFill>
            </a:endParaRPr>
          </a:p>
          <a:p>
            <a:pPr marL="800100" lvl="1" indent="-342900">
              <a:spcAft>
                <a:spcPts val="1200"/>
              </a:spcAft>
              <a:buFont typeface="+mj-lt"/>
              <a:buAutoNum type="alphaLcPeriod" startAt="5"/>
            </a:pPr>
            <a:r>
              <a:rPr lang="en-US" sz="1600" dirty="0">
                <a:solidFill>
                  <a:srgbClr val="002060"/>
                </a:solidFill>
              </a:rPr>
              <a:t>When the </a:t>
            </a:r>
            <a:r>
              <a:rPr lang="en-US" sz="1600" b="1" dirty="0">
                <a:solidFill>
                  <a:srgbClr val="002060"/>
                </a:solidFill>
              </a:rPr>
              <a:t>Student Thesis Editor</a:t>
            </a:r>
            <a:r>
              <a:rPr lang="en-US" sz="1600" dirty="0">
                <a:solidFill>
                  <a:srgbClr val="002060"/>
                </a:solidFill>
              </a:rPr>
              <a:t> window </a:t>
            </a:r>
            <a:br>
              <a:rPr lang="en-US" sz="1600" dirty="0">
                <a:solidFill>
                  <a:srgbClr val="002060"/>
                </a:solidFill>
              </a:rPr>
            </a:br>
            <a:r>
              <a:rPr lang="en-US" sz="1600" dirty="0">
                <a:solidFill>
                  <a:srgbClr val="002060"/>
                </a:solidFill>
              </a:rPr>
              <a:t>appears, scroll to the bottom and select </a:t>
            </a:r>
            <a:br>
              <a:rPr lang="en-US" sz="1600" dirty="0">
                <a:solidFill>
                  <a:srgbClr val="002060"/>
                </a:solidFill>
              </a:rPr>
            </a:br>
            <a:r>
              <a:rPr lang="en-US" sz="1600" dirty="0">
                <a:solidFill>
                  <a:srgbClr val="002060"/>
                </a:solidFill>
              </a:rPr>
              <a:t>the orange </a:t>
            </a:r>
            <a:r>
              <a:rPr lang="en-US" sz="1600" b="1" dirty="0">
                <a:solidFill>
                  <a:srgbClr val="002060"/>
                </a:solidFill>
              </a:rPr>
              <a:t>Delete Thesis </a:t>
            </a:r>
            <a:r>
              <a:rPr lang="en-US" sz="1600" dirty="0">
                <a:solidFill>
                  <a:srgbClr val="002060"/>
                </a:solidFill>
              </a:rPr>
              <a:t>button.</a:t>
            </a:r>
          </a:p>
          <a:p>
            <a:pPr marL="800100" lvl="1" indent="-342900">
              <a:spcAft>
                <a:spcPts val="1200"/>
              </a:spcAft>
              <a:buFont typeface="+mj-lt"/>
              <a:buAutoNum type="alphaLcPeriod" startAt="5"/>
            </a:pP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398" y="0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DD2911-E23F-7446-B260-7C061AA1382E}"/>
              </a:ext>
            </a:extLst>
          </p:cNvPr>
          <p:cNvSpPr txBox="1"/>
          <p:nvPr/>
        </p:nvSpPr>
        <p:spPr>
          <a:xfrm>
            <a:off x="350634" y="769018"/>
            <a:ext cx="6979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How to delete an extra dashboard–Ed Techs, </a:t>
            </a:r>
            <a:r>
              <a:rPr lang="en-US" sz="2000" b="1" dirty="0">
                <a:solidFill>
                  <a:srgbClr val="C00000"/>
                </a:solidFill>
              </a:rPr>
              <a:t>continued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70513" y="6277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5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991" r="1555"/>
          <a:stretch/>
        </p:blipFill>
        <p:spPr>
          <a:xfrm>
            <a:off x="1281598" y="2805447"/>
            <a:ext cx="4794499" cy="599644"/>
          </a:xfrm>
          <a:prstGeom prst="rect">
            <a:avLst/>
          </a:prstGeom>
        </p:spPr>
      </p:pic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88FC5DB-7FF8-C64F-8D9B-818B5D8843D3}"/>
              </a:ext>
            </a:extLst>
          </p:cNvPr>
          <p:cNvCxnSpPr>
            <a:cxnSpLocks/>
          </p:cNvCxnSpPr>
          <p:nvPr/>
        </p:nvCxnSpPr>
        <p:spPr>
          <a:xfrm flipV="1">
            <a:off x="4618787" y="4551134"/>
            <a:ext cx="741935" cy="10511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1888" b="11908"/>
          <a:stretch/>
        </p:blipFill>
        <p:spPr>
          <a:xfrm>
            <a:off x="1281598" y="1762185"/>
            <a:ext cx="4138116" cy="40351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5"/>
          <a:srcRect b="50000"/>
          <a:stretch/>
        </p:blipFill>
        <p:spPr>
          <a:xfrm>
            <a:off x="4866805" y="5551710"/>
            <a:ext cx="3362325" cy="400050"/>
          </a:xfrm>
          <a:prstGeom prst="rect">
            <a:avLst/>
          </a:prstGeom>
        </p:spPr>
      </p:pic>
      <p:sp>
        <p:nvSpPr>
          <p:cNvPr id="20" name="Oval 19"/>
          <p:cNvSpPr/>
          <p:nvPr/>
        </p:nvSpPr>
        <p:spPr>
          <a:xfrm>
            <a:off x="7172487" y="5562615"/>
            <a:ext cx="1122397" cy="34489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55660" y="3580731"/>
            <a:ext cx="2216716" cy="1615282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6292954" y="4447768"/>
            <a:ext cx="522832" cy="16697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D4729B5-A94A-43FD-AC75-31528AAF1E31}"/>
              </a:ext>
            </a:extLst>
          </p:cNvPr>
          <p:cNvCxnSpPr>
            <a:cxnSpLocks/>
          </p:cNvCxnSpPr>
          <p:nvPr/>
        </p:nvCxnSpPr>
        <p:spPr>
          <a:xfrm>
            <a:off x="4572000" y="3890728"/>
            <a:ext cx="1728328" cy="60462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896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79561" y="2408349"/>
            <a:ext cx="6490952" cy="369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398" y="0"/>
            <a:ext cx="6535737" cy="649443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4"/>
                </a:solidFill>
                <a:latin typeface="Times" charset="0"/>
                <a:ea typeface="Times" charset="0"/>
                <a:cs typeface="Times" charset="0"/>
              </a:rPr>
              <a:t>Python 2 Thesis Support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62373" y="2188378"/>
            <a:ext cx="5462546" cy="24020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en-US" sz="1600" b="1" dirty="0">
                <a:solidFill>
                  <a:srgbClr val="C00000"/>
                </a:solidFill>
              </a:rPr>
              <a:t>For additional information and guidance, consult the TPO website at </a:t>
            </a:r>
            <a:r>
              <a:rPr lang="en-US" sz="1600" b="1" dirty="0">
                <a:solidFill>
                  <a:srgbClr val="C00000"/>
                </a:solidFill>
                <a:hlinkClick r:id="rId3"/>
              </a:rPr>
              <a:t>https://nps.edu/web/thesisprocessing/python-help</a:t>
            </a:r>
            <a:endParaRPr lang="en-US" sz="1600" dirty="0">
              <a:solidFill>
                <a:schemeClr val="bg2"/>
              </a:solidFill>
            </a:endParaRPr>
          </a:p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1600" b="1" dirty="0">
                <a:solidFill>
                  <a:srgbClr val="C00000"/>
                </a:solidFill>
              </a:rPr>
              <a:t>For Thesis Module support, contact Thesis Processing:</a:t>
            </a:r>
            <a:endParaRPr lang="en-US" sz="1600" b="1" dirty="0">
              <a:solidFill>
                <a:schemeClr val="bg2"/>
              </a:solidFill>
            </a:endParaRPr>
          </a:p>
          <a:p>
            <a:pPr lvl="1">
              <a:spcAft>
                <a:spcPts val="1200"/>
              </a:spcAft>
              <a:buFont typeface="Arial" charset="0"/>
              <a:buChar char="•"/>
            </a:pPr>
            <a:r>
              <a:rPr lang="en-US" sz="1600" dirty="0">
                <a:solidFill>
                  <a:schemeClr val="bg2"/>
                </a:solidFill>
                <a:hlinkClick r:id="rId4"/>
              </a:rPr>
              <a:t>thesisprocessingoffice@nps.edu</a:t>
            </a:r>
            <a:endParaRPr lang="en-US" sz="1600" dirty="0">
              <a:solidFill>
                <a:schemeClr val="bg2"/>
              </a:solidFill>
            </a:endParaRPr>
          </a:p>
          <a:p>
            <a:pPr marL="457200" lvl="1" indent="0">
              <a:spcAft>
                <a:spcPts val="1200"/>
              </a:spcAft>
              <a:buNone/>
            </a:pPr>
            <a:endParaRPr lang="en-US" sz="1600" dirty="0">
              <a:solidFill>
                <a:schemeClr val="bg2"/>
              </a:solidFill>
            </a:endParaRPr>
          </a:p>
        </p:txBody>
      </p:sp>
      <p:pic>
        <p:nvPicPr>
          <p:cNvPr id="21" name="Picture 20"/>
          <p:cNvPicPr/>
          <p:nvPr/>
        </p:nvPicPr>
        <p:blipFill>
          <a:blip r:embed="rId5"/>
          <a:stretch>
            <a:fillRect/>
          </a:stretch>
        </p:blipFill>
        <p:spPr>
          <a:xfrm>
            <a:off x="5548929" y="4020382"/>
            <a:ext cx="3293972" cy="186356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8770513" y="6277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6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13660" y="1222433"/>
            <a:ext cx="2599442" cy="237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856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801</TotalTime>
  <Words>485</Words>
  <Application>Microsoft Office PowerPoint</Application>
  <PresentationFormat>Letter Paper (8.5x11 in)</PresentationFormat>
  <Paragraphs>82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Minion Pro</vt:lpstr>
      <vt:lpstr>Times</vt:lpstr>
      <vt:lpstr>Wingdings</vt:lpstr>
      <vt:lpstr>Office Theme</vt:lpstr>
      <vt:lpstr>Python 2 Thesis Support</vt:lpstr>
      <vt:lpstr>Python 2 Thesis Support</vt:lpstr>
      <vt:lpstr>Python 2 Thesis Support</vt:lpstr>
      <vt:lpstr>Python 2 Thesis Support</vt:lpstr>
      <vt:lpstr>Python 2 Thesis Support</vt:lpstr>
      <vt:lpstr>Python 2 Thesis Support</vt:lpstr>
      <vt:lpstr>Python 2 Thesis Support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2 Thesis Support</dc:title>
  <dc:creator>Leavitt, Sandra (Sandi) (CIV)</dc:creator>
  <cp:lastModifiedBy>Long, Janice (CIV)</cp:lastModifiedBy>
  <cp:revision>135</cp:revision>
  <dcterms:created xsi:type="dcterms:W3CDTF">2018-03-05T18:17:18Z</dcterms:created>
  <dcterms:modified xsi:type="dcterms:W3CDTF">2021-04-30T18:35:26Z</dcterms:modified>
</cp:coreProperties>
</file>