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64" r:id="rId2"/>
    <p:sldId id="258" r:id="rId3"/>
    <p:sldId id="259" r:id="rId4"/>
    <p:sldId id="260" r:id="rId5"/>
    <p:sldId id="263" r:id="rId6"/>
    <p:sldId id="257" r:id="rId7"/>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eken, Rebecca Contractor, DCS" initials="RP" lastIdx="10" clrIdx="0">
    <p:extLst>
      <p:ext uri="{19B8F6BF-5375-455C-9EA6-DF929625EA0E}">
        <p15:presenceInfo xmlns:p15="http://schemas.microsoft.com/office/powerpoint/2012/main" userId="Pieken, Rebecca Contractor, DCS" providerId="None"/>
      </p:ext>
    </p:extLst>
  </p:cmAuthor>
  <p:cmAuthor id="2" name="Janice Long" initials="JL" lastIdx="1" clrIdx="1">
    <p:extLst>
      <p:ext uri="{19B8F6BF-5375-455C-9EA6-DF929625EA0E}">
        <p15:presenceInfo xmlns:p15="http://schemas.microsoft.com/office/powerpoint/2012/main" userId="Janice L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7"/>
    <p:restoredTop sz="93077"/>
  </p:normalViewPr>
  <p:slideViewPr>
    <p:cSldViewPr snapToGrid="0" snapToObjects="1">
      <p:cViewPr varScale="1">
        <p:scale>
          <a:sx n="128" d="100"/>
          <a:sy n="128" d="100"/>
        </p:scale>
        <p:origin x="162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ng, Janice (CIV)" userId="bfdb65a7-ba70-4974-985f-d56b0e8b31ba" providerId="ADAL" clId="{BF5C9C4E-2420-49DB-88D6-04BBFC9F20B6}"/>
    <pc:docChg chg="undo custSel modSld">
      <pc:chgData name="Long, Janice (CIV)" userId="bfdb65a7-ba70-4974-985f-d56b0e8b31ba" providerId="ADAL" clId="{BF5C9C4E-2420-49DB-88D6-04BBFC9F20B6}" dt="2023-12-12T20:55:26.401" v="69" actId="6549"/>
      <pc:docMkLst>
        <pc:docMk/>
      </pc:docMkLst>
      <pc:sldChg chg="modSp mod">
        <pc:chgData name="Long, Janice (CIV)" userId="bfdb65a7-ba70-4974-985f-d56b0e8b31ba" providerId="ADAL" clId="{BF5C9C4E-2420-49DB-88D6-04BBFC9F20B6}" dt="2023-12-12T20:55:26.401" v="69" actId="6549"/>
        <pc:sldMkLst>
          <pc:docMk/>
          <pc:sldMk cId="3937173904" sldId="259"/>
        </pc:sldMkLst>
        <pc:spChg chg="mod">
          <ac:chgData name="Long, Janice (CIV)" userId="bfdb65a7-ba70-4974-985f-d56b0e8b31ba" providerId="ADAL" clId="{BF5C9C4E-2420-49DB-88D6-04BBFC9F20B6}" dt="2023-12-12T20:55:26.401" v="69" actId="6549"/>
          <ac:spMkLst>
            <pc:docMk/>
            <pc:sldMk cId="3937173904" sldId="259"/>
            <ac:spMk id="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923994-7496-8749-9497-4C4F6E1D4C1C}" type="datetimeFigureOut">
              <a:rPr lang="en-US" smtClean="0"/>
              <a:t>12/12/2023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8F4755-4544-9B43-A7D6-58A07DEA9045}" type="slidenum">
              <a:rPr lang="en-US" smtClean="0"/>
              <a:t>‹#›</a:t>
            </a:fld>
            <a:endParaRPr lang="en-US"/>
          </a:p>
        </p:txBody>
      </p:sp>
    </p:spTree>
    <p:extLst>
      <p:ext uri="{BB962C8B-B14F-4D97-AF65-F5344CB8AC3E}">
        <p14:creationId xmlns:p14="http://schemas.microsoft.com/office/powerpoint/2010/main" val="823526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nSpc>
                <a:spcPct val="90000"/>
              </a:lnSpc>
            </a:pPr>
            <a:endParaRPr lang="en-US" sz="1600" dirty="0">
              <a:solidFill>
                <a:srgbClr val="1F497D"/>
              </a:solidFill>
            </a:endParaRPr>
          </a:p>
        </p:txBody>
      </p:sp>
      <p:sp>
        <p:nvSpPr>
          <p:cNvPr id="4" name="Slide Number Placeholder 3"/>
          <p:cNvSpPr>
            <a:spLocks noGrp="1"/>
          </p:cNvSpPr>
          <p:nvPr>
            <p:ph type="sldNum" sz="quarter" idx="10"/>
          </p:nvPr>
        </p:nvSpPr>
        <p:spPr/>
        <p:txBody>
          <a:bodyPr/>
          <a:lstStyle/>
          <a:p>
            <a:fld id="{2A9A2FD5-DFDF-8549-8AC2-EAAC42EF81A8}" type="slidenum">
              <a:rPr lang="en-US" smtClean="0"/>
              <a:t>1</a:t>
            </a:fld>
            <a:endParaRPr lang="en-US" dirty="0"/>
          </a:p>
        </p:txBody>
      </p:sp>
    </p:spTree>
    <p:extLst>
      <p:ext uri="{BB962C8B-B14F-4D97-AF65-F5344CB8AC3E}">
        <p14:creationId xmlns:p14="http://schemas.microsoft.com/office/powerpoint/2010/main" val="3285064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endParaRPr lang="en-US" sz="1600" dirty="0">
              <a:solidFill>
                <a:srgbClr val="1F497D"/>
              </a:solidFill>
            </a:endParaRPr>
          </a:p>
        </p:txBody>
      </p:sp>
      <p:sp>
        <p:nvSpPr>
          <p:cNvPr id="4" name="Slide Number Placeholder 3"/>
          <p:cNvSpPr>
            <a:spLocks noGrp="1"/>
          </p:cNvSpPr>
          <p:nvPr>
            <p:ph type="sldNum" sz="quarter" idx="10"/>
          </p:nvPr>
        </p:nvSpPr>
        <p:spPr/>
        <p:txBody>
          <a:bodyPr/>
          <a:lstStyle/>
          <a:p>
            <a:fld id="{2A9A2FD5-DFDF-8549-8AC2-EAAC42EF81A8}" type="slidenum">
              <a:rPr lang="en-US" smtClean="0"/>
              <a:t>2</a:t>
            </a:fld>
            <a:endParaRPr lang="en-US"/>
          </a:p>
        </p:txBody>
      </p:sp>
    </p:spTree>
    <p:extLst>
      <p:ext uri="{BB962C8B-B14F-4D97-AF65-F5344CB8AC3E}">
        <p14:creationId xmlns:p14="http://schemas.microsoft.com/office/powerpoint/2010/main" val="2063722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endParaRPr lang="en-US" sz="1600" dirty="0">
              <a:solidFill>
                <a:srgbClr val="1F497D"/>
              </a:solidFill>
            </a:endParaRPr>
          </a:p>
        </p:txBody>
      </p:sp>
      <p:sp>
        <p:nvSpPr>
          <p:cNvPr id="4" name="Slide Number Placeholder 3"/>
          <p:cNvSpPr>
            <a:spLocks noGrp="1"/>
          </p:cNvSpPr>
          <p:nvPr>
            <p:ph type="sldNum" sz="quarter" idx="10"/>
          </p:nvPr>
        </p:nvSpPr>
        <p:spPr/>
        <p:txBody>
          <a:bodyPr/>
          <a:lstStyle/>
          <a:p>
            <a:fld id="{2A9A2FD5-DFDF-8549-8AC2-EAAC42EF81A8}" type="slidenum">
              <a:rPr lang="en-US" smtClean="0"/>
              <a:t>3</a:t>
            </a:fld>
            <a:endParaRPr lang="en-US"/>
          </a:p>
        </p:txBody>
      </p:sp>
    </p:spTree>
    <p:extLst>
      <p:ext uri="{BB962C8B-B14F-4D97-AF65-F5344CB8AC3E}">
        <p14:creationId xmlns:p14="http://schemas.microsoft.com/office/powerpoint/2010/main" val="3033871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endParaRPr lang="en-US" sz="1600" dirty="0">
              <a:solidFill>
                <a:srgbClr val="1F497D"/>
              </a:solidFill>
            </a:endParaRPr>
          </a:p>
        </p:txBody>
      </p:sp>
      <p:sp>
        <p:nvSpPr>
          <p:cNvPr id="4" name="Slide Number Placeholder 3"/>
          <p:cNvSpPr>
            <a:spLocks noGrp="1"/>
          </p:cNvSpPr>
          <p:nvPr>
            <p:ph type="sldNum" sz="quarter" idx="10"/>
          </p:nvPr>
        </p:nvSpPr>
        <p:spPr/>
        <p:txBody>
          <a:bodyPr/>
          <a:lstStyle/>
          <a:p>
            <a:fld id="{2A9A2FD5-DFDF-8549-8AC2-EAAC42EF81A8}" type="slidenum">
              <a:rPr lang="en-US" smtClean="0"/>
              <a:t>4</a:t>
            </a:fld>
            <a:endParaRPr lang="en-US"/>
          </a:p>
        </p:txBody>
      </p:sp>
    </p:spTree>
    <p:extLst>
      <p:ext uri="{BB962C8B-B14F-4D97-AF65-F5344CB8AC3E}">
        <p14:creationId xmlns:p14="http://schemas.microsoft.com/office/powerpoint/2010/main" val="2420778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endParaRPr lang="en-US" sz="1600" dirty="0">
              <a:solidFill>
                <a:srgbClr val="1F497D"/>
              </a:solidFill>
            </a:endParaRPr>
          </a:p>
        </p:txBody>
      </p:sp>
      <p:sp>
        <p:nvSpPr>
          <p:cNvPr id="4" name="Slide Number Placeholder 3"/>
          <p:cNvSpPr>
            <a:spLocks noGrp="1"/>
          </p:cNvSpPr>
          <p:nvPr>
            <p:ph type="sldNum" sz="quarter" idx="10"/>
          </p:nvPr>
        </p:nvSpPr>
        <p:spPr/>
        <p:txBody>
          <a:bodyPr/>
          <a:lstStyle/>
          <a:p>
            <a:fld id="{2A9A2FD5-DFDF-8549-8AC2-EAAC42EF81A8}" type="slidenum">
              <a:rPr lang="en-US" smtClean="0"/>
              <a:t>5</a:t>
            </a:fld>
            <a:endParaRPr lang="en-US"/>
          </a:p>
        </p:txBody>
      </p:sp>
    </p:spTree>
    <p:extLst>
      <p:ext uri="{BB962C8B-B14F-4D97-AF65-F5344CB8AC3E}">
        <p14:creationId xmlns:p14="http://schemas.microsoft.com/office/powerpoint/2010/main" val="3972662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endParaRPr lang="en-US" sz="1600" dirty="0">
              <a:solidFill>
                <a:srgbClr val="1F497D"/>
              </a:solidFill>
            </a:endParaRPr>
          </a:p>
        </p:txBody>
      </p:sp>
      <p:sp>
        <p:nvSpPr>
          <p:cNvPr id="4" name="Slide Number Placeholder 3"/>
          <p:cNvSpPr>
            <a:spLocks noGrp="1"/>
          </p:cNvSpPr>
          <p:nvPr>
            <p:ph type="sldNum" sz="quarter" idx="10"/>
          </p:nvPr>
        </p:nvSpPr>
        <p:spPr/>
        <p:txBody>
          <a:bodyPr/>
          <a:lstStyle/>
          <a:p>
            <a:fld id="{2A9A2FD5-DFDF-8549-8AC2-EAAC42EF81A8}" type="slidenum">
              <a:rPr lang="en-US" smtClean="0"/>
              <a:t>6</a:t>
            </a:fld>
            <a:endParaRPr lang="en-US"/>
          </a:p>
        </p:txBody>
      </p:sp>
    </p:spTree>
    <p:extLst>
      <p:ext uri="{BB962C8B-B14F-4D97-AF65-F5344CB8AC3E}">
        <p14:creationId xmlns:p14="http://schemas.microsoft.com/office/powerpoint/2010/main" val="2970875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2636930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310068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2815177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4_Custom Layout">
    <p:bg>
      <p:bgPr>
        <a:gradFill rotWithShape="1">
          <a:gsLst>
            <a:gs pos="0">
              <a:srgbClr val="47619D"/>
            </a:gs>
            <a:gs pos="76000">
              <a:schemeClr val="bg2">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Rectangle 1"/>
          <p:cNvSpPr/>
          <p:nvPr userDrawn="1"/>
        </p:nvSpPr>
        <p:spPr>
          <a:xfrm>
            <a:off x="0" y="492121"/>
            <a:ext cx="9144000" cy="6088067"/>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descr="pencil 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415" y="268045"/>
            <a:ext cx="4010025" cy="162763"/>
          </a:xfrm>
          <a:prstGeom prst="rect">
            <a:avLst/>
          </a:prstGeom>
        </p:spPr>
      </p:pic>
      <p:sp>
        <p:nvSpPr>
          <p:cNvPr id="4" name="Title Placeholder 1"/>
          <p:cNvSpPr>
            <a:spLocks noGrp="1"/>
          </p:cNvSpPr>
          <p:nvPr>
            <p:ph type="title"/>
          </p:nvPr>
        </p:nvSpPr>
        <p:spPr>
          <a:xfrm>
            <a:off x="2151062" y="1076326"/>
            <a:ext cx="6535737" cy="1344613"/>
          </a:xfrm>
          <a:prstGeom prst="rect">
            <a:avLst/>
          </a:prstGeom>
        </p:spPr>
        <p:txBody>
          <a:bodyPr vert="horz" lIns="91440" tIns="45720" rIns="91440" bIns="45720" rtlCol="0" anchor="ctr">
            <a:normAutofit/>
          </a:bodyPr>
          <a:lstStyle>
            <a:lvl1pPr algn="l">
              <a:lnSpc>
                <a:spcPct val="80000"/>
              </a:lnSpc>
              <a:defRPr b="0" i="0" kern="1100" spc="0">
                <a:solidFill>
                  <a:srgbClr val="364A7A"/>
                </a:solidFill>
                <a:latin typeface="Minion Pro"/>
                <a:cs typeface="Minion Pro"/>
              </a:defRPr>
            </a:lvl1pPr>
          </a:lstStyle>
          <a:p>
            <a:r>
              <a:rPr lang="en-US"/>
              <a:t>Click to edit Master title style</a:t>
            </a:r>
            <a:endParaRPr lang="en-US" dirty="0"/>
          </a:p>
        </p:txBody>
      </p:sp>
      <p:cxnSp>
        <p:nvCxnSpPr>
          <p:cNvPr id="5" name="Straight Connector 4"/>
          <p:cNvCxnSpPr/>
          <p:nvPr userDrawn="1"/>
        </p:nvCxnSpPr>
        <p:spPr>
          <a:xfrm>
            <a:off x="2286000" y="2645103"/>
            <a:ext cx="6400800" cy="0"/>
          </a:xfrm>
          <a:prstGeom prst="line">
            <a:avLst/>
          </a:prstGeom>
          <a:ln w="19050" cmpd="sng">
            <a:solidFill>
              <a:srgbClr val="47619D"/>
            </a:solidFill>
          </a:ln>
        </p:spPr>
        <p:style>
          <a:lnRef idx="1">
            <a:schemeClr val="dk1"/>
          </a:lnRef>
          <a:fillRef idx="0">
            <a:schemeClr val="dk1"/>
          </a:fillRef>
          <a:effectRef idx="0">
            <a:schemeClr val="dk1"/>
          </a:effectRef>
          <a:fontRef idx="minor">
            <a:schemeClr val="tx1"/>
          </a:fontRef>
        </p:style>
      </p:cxnSp>
      <p:sp>
        <p:nvSpPr>
          <p:cNvPr id="7" name="Text Placeholder 6"/>
          <p:cNvSpPr>
            <a:spLocks noGrp="1"/>
          </p:cNvSpPr>
          <p:nvPr>
            <p:ph type="body" sz="quarter" idx="10"/>
          </p:nvPr>
        </p:nvSpPr>
        <p:spPr>
          <a:xfrm>
            <a:off x="2151063" y="2908300"/>
            <a:ext cx="6535737" cy="3503613"/>
          </a:xfrm>
          <a:prstGeom prst="rect">
            <a:avLst/>
          </a:prstGeom>
        </p:spPr>
        <p:txBody>
          <a:bodyPr>
            <a:normAutofit/>
          </a:bodyPr>
          <a:lstStyle>
            <a:lvl1pPr marL="342900" indent="-342900">
              <a:buFont typeface="Wingdings" charset="2"/>
              <a:buChar char="§"/>
              <a:defRPr sz="2400" baseline="0">
                <a:solidFill>
                  <a:srgbClr val="364A7A"/>
                </a:solidFill>
                <a:latin typeface="Minion Pro"/>
                <a:cs typeface="Minion Pro"/>
              </a:defRPr>
            </a:lvl1pPr>
            <a:lvl2pPr marL="742950" indent="-285750">
              <a:buFont typeface="Wingdings" charset="2"/>
              <a:buChar char="§"/>
              <a:defRPr sz="2400" baseline="0">
                <a:solidFill>
                  <a:srgbClr val="364A7A"/>
                </a:solidFill>
                <a:latin typeface="Minion Pro"/>
                <a:cs typeface="Minion Pro"/>
              </a:defRPr>
            </a:lvl2pPr>
            <a:lvl3pPr marL="1143000" indent="-228600">
              <a:buFont typeface="Wingdings" charset="2"/>
              <a:buChar char="§"/>
              <a:defRPr sz="2400" baseline="0">
                <a:solidFill>
                  <a:srgbClr val="364A7A"/>
                </a:solidFill>
                <a:latin typeface="Minion Pro"/>
                <a:cs typeface="Minion Pro"/>
              </a:defRPr>
            </a:lvl3pPr>
            <a:lvl4pPr marL="1600200" indent="-228600">
              <a:buFont typeface="Wingdings" charset="2"/>
              <a:buChar char="§"/>
              <a:defRPr sz="2400" baseline="0">
                <a:solidFill>
                  <a:srgbClr val="364A7A"/>
                </a:solidFill>
                <a:latin typeface="Minion Pro"/>
                <a:cs typeface="Minion Pro"/>
              </a:defRPr>
            </a:lvl4pPr>
            <a:lvl5pPr marL="2057400" indent="-228600">
              <a:buFont typeface="Wingdings" charset="2"/>
              <a:buChar char="§"/>
              <a:defRPr sz="2400" baseline="0">
                <a:solidFill>
                  <a:srgbClr val="364A7A"/>
                </a:solidFill>
                <a:latin typeface="Minion Pro"/>
                <a:cs typeface="Minion Pro"/>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285750" y="1047750"/>
            <a:ext cx="1682750" cy="521493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40521042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595583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3113561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3646388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3947053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2391841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3482166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1786851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8A9F2-EB5F-5A40-9317-7E32A4E2D504}" type="slidenum">
              <a:rPr lang="en-US" smtClean="0"/>
              <a:t>‹#›</a:t>
            </a:fld>
            <a:endParaRPr lang="en-US"/>
          </a:p>
        </p:txBody>
      </p:sp>
    </p:spTree>
    <p:extLst>
      <p:ext uri="{BB962C8B-B14F-4D97-AF65-F5344CB8AC3E}">
        <p14:creationId xmlns:p14="http://schemas.microsoft.com/office/powerpoint/2010/main" val="3625928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48A9F2-EB5F-5A40-9317-7E32A4E2D504}" type="slidenum">
              <a:rPr lang="en-US" smtClean="0"/>
              <a:t>‹#›</a:t>
            </a:fld>
            <a:endParaRPr lang="en-US"/>
          </a:p>
        </p:txBody>
      </p:sp>
    </p:spTree>
    <p:extLst>
      <p:ext uri="{BB962C8B-B14F-4D97-AF65-F5344CB8AC3E}">
        <p14:creationId xmlns:p14="http://schemas.microsoft.com/office/powerpoint/2010/main" val="24519323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my.nps.edu/web/thesisprocessing/python-help"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thesisprocessingoffice@nps.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400" y="2"/>
            <a:ext cx="6535737" cy="649443"/>
          </a:xfrm>
        </p:spPr>
        <p:txBody>
          <a:bodyPr>
            <a:normAutofit/>
          </a:bodyPr>
          <a:lstStyle/>
          <a:p>
            <a:pPr algn="r"/>
            <a:r>
              <a:rPr lang="en-US" sz="3200" dirty="0">
                <a:solidFill>
                  <a:schemeClr val="accent4"/>
                </a:solidFill>
                <a:latin typeface="Times" charset="0"/>
                <a:ea typeface="Times" charset="0"/>
                <a:cs typeface="Times" charset="0"/>
              </a:rPr>
              <a:t>Python 2 Thesis Support</a:t>
            </a:r>
          </a:p>
        </p:txBody>
      </p:sp>
      <p:sp>
        <p:nvSpPr>
          <p:cNvPr id="3" name="Rectangle 2"/>
          <p:cNvSpPr/>
          <p:nvPr/>
        </p:nvSpPr>
        <p:spPr>
          <a:xfrm>
            <a:off x="1288213" y="2475782"/>
            <a:ext cx="7605622" cy="2415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TextBox 12">
            <a:extLst>
              <a:ext uri="{FF2B5EF4-FFF2-40B4-BE49-F238E27FC236}">
                <a16:creationId xmlns:a16="http://schemas.microsoft.com/office/drawing/2014/main" id="{81DD2911-E23F-7446-B260-7C061AA1382E}"/>
              </a:ext>
            </a:extLst>
          </p:cNvPr>
          <p:cNvSpPr txBox="1"/>
          <p:nvPr/>
        </p:nvSpPr>
        <p:spPr>
          <a:xfrm>
            <a:off x="0" y="1615799"/>
            <a:ext cx="5331984" cy="1661993"/>
          </a:xfrm>
          <a:prstGeom prst="rect">
            <a:avLst/>
          </a:prstGeom>
          <a:noFill/>
        </p:spPr>
        <p:txBody>
          <a:bodyPr wrap="square" rtlCol="0">
            <a:spAutoFit/>
          </a:bodyPr>
          <a:lstStyle/>
          <a:p>
            <a:pPr algn="ctr"/>
            <a:r>
              <a:rPr lang="en-US" sz="3400" b="1" dirty="0">
                <a:ln w="0"/>
                <a:solidFill>
                  <a:srgbClr val="FF0000"/>
                </a:solidFill>
                <a:effectLst>
                  <a:outerShdw blurRad="38100" dist="25400" dir="5400000" algn="ctr" rotWithShape="0">
                    <a:srgbClr val="6E747A">
                      <a:alpha val="43000"/>
                    </a:srgbClr>
                  </a:outerShdw>
                </a:effectLst>
              </a:rPr>
              <a:t>All Users:</a:t>
            </a:r>
          </a:p>
          <a:p>
            <a:pPr algn="ctr"/>
            <a:r>
              <a:rPr lang="en-US" sz="3400" b="1" dirty="0">
                <a:ln w="0"/>
                <a:solidFill>
                  <a:schemeClr val="accent1">
                    <a:lumMod val="50000"/>
                  </a:schemeClr>
                </a:solidFill>
                <a:effectLst>
                  <a:outerShdw blurRad="38100" dist="25400" dir="5400000" algn="ctr" rotWithShape="0">
                    <a:srgbClr val="6E747A">
                      <a:alpha val="43000"/>
                    </a:srgbClr>
                  </a:outerShdw>
                </a:effectLst>
              </a:rPr>
              <a:t>Business Rules for Estimated </a:t>
            </a:r>
            <a:br>
              <a:rPr lang="en-US" sz="3400" b="1" dirty="0">
                <a:ln w="0"/>
                <a:solidFill>
                  <a:schemeClr val="accent1">
                    <a:lumMod val="50000"/>
                  </a:schemeClr>
                </a:solidFill>
                <a:effectLst>
                  <a:outerShdw blurRad="38100" dist="25400" dir="5400000" algn="ctr" rotWithShape="0">
                    <a:srgbClr val="6E747A">
                      <a:alpha val="43000"/>
                    </a:srgbClr>
                  </a:outerShdw>
                </a:effectLst>
              </a:rPr>
            </a:br>
            <a:r>
              <a:rPr lang="en-US" sz="3400" b="1" dirty="0">
                <a:ln w="0"/>
                <a:solidFill>
                  <a:schemeClr val="accent1">
                    <a:lumMod val="50000"/>
                  </a:schemeClr>
                </a:solidFill>
                <a:effectLst>
                  <a:outerShdw blurRad="38100" dist="25400" dir="5400000" algn="ctr" rotWithShape="0">
                    <a:srgbClr val="6E747A">
                      <a:alpha val="43000"/>
                    </a:srgbClr>
                  </a:outerShdw>
                </a:effectLst>
              </a:rPr>
              <a:t> Departure Date</a:t>
            </a:r>
          </a:p>
        </p:txBody>
      </p:sp>
      <p:pic>
        <p:nvPicPr>
          <p:cNvPr id="17" name="Picture 16"/>
          <p:cNvPicPr/>
          <p:nvPr/>
        </p:nvPicPr>
        <p:blipFill>
          <a:blip r:embed="rId3"/>
          <a:stretch>
            <a:fillRect/>
          </a:stretch>
        </p:blipFill>
        <p:spPr>
          <a:xfrm>
            <a:off x="5783777" y="4223722"/>
            <a:ext cx="3293972" cy="1863569"/>
          </a:xfrm>
          <a:prstGeom prst="rect">
            <a:avLst/>
          </a:prstGeom>
        </p:spPr>
      </p:pic>
      <p:pic>
        <p:nvPicPr>
          <p:cNvPr id="5" name="Picture 4"/>
          <p:cNvPicPr>
            <a:picLocks noChangeAspect="1"/>
          </p:cNvPicPr>
          <p:nvPr/>
        </p:nvPicPr>
        <p:blipFill>
          <a:blip r:embed="rId4"/>
          <a:stretch>
            <a:fillRect/>
          </a:stretch>
        </p:blipFill>
        <p:spPr>
          <a:xfrm>
            <a:off x="5331984" y="524981"/>
            <a:ext cx="3742923" cy="3413973"/>
          </a:xfrm>
          <a:prstGeom prst="rect">
            <a:avLst/>
          </a:prstGeom>
        </p:spPr>
      </p:pic>
    </p:spTree>
    <p:extLst>
      <p:ext uri="{BB962C8B-B14F-4D97-AF65-F5344CB8AC3E}">
        <p14:creationId xmlns:p14="http://schemas.microsoft.com/office/powerpoint/2010/main" val="389442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279561" y="2408349"/>
            <a:ext cx="6490952" cy="369332"/>
          </a:xfrm>
          <a:prstGeom prst="rect">
            <a:avLst/>
          </a:prstGeom>
          <a:solidFill>
            <a:schemeClr val="tx1"/>
          </a:solidFill>
          <a:ln>
            <a:noFill/>
          </a:ln>
        </p:spPr>
        <p:txBody>
          <a:bodyPr wrap="square" rtlCol="0">
            <a:spAutoFit/>
          </a:bodyPr>
          <a:lstStyle/>
          <a:p>
            <a:endParaRPr lang="en-US"/>
          </a:p>
        </p:txBody>
      </p:sp>
      <p:sp>
        <p:nvSpPr>
          <p:cNvPr id="4" name="Title 3"/>
          <p:cNvSpPr>
            <a:spLocks noGrp="1"/>
          </p:cNvSpPr>
          <p:nvPr>
            <p:ph type="title"/>
          </p:nvPr>
        </p:nvSpPr>
        <p:spPr>
          <a:xfrm>
            <a:off x="2434398" y="0"/>
            <a:ext cx="6535737" cy="649443"/>
          </a:xfrm>
        </p:spPr>
        <p:txBody>
          <a:bodyPr>
            <a:normAutofit/>
          </a:bodyPr>
          <a:lstStyle/>
          <a:p>
            <a:pPr algn="r"/>
            <a:r>
              <a:rPr lang="en-US" sz="3200" dirty="0">
                <a:solidFill>
                  <a:schemeClr val="accent4"/>
                </a:solidFill>
                <a:latin typeface="Times" charset="0"/>
                <a:ea typeface="Times" charset="0"/>
                <a:cs typeface="Times" charset="0"/>
              </a:rPr>
              <a:t>Python 2 Thesis Support</a:t>
            </a:r>
          </a:p>
        </p:txBody>
      </p:sp>
      <p:sp>
        <p:nvSpPr>
          <p:cNvPr id="9" name="Subtitle 2"/>
          <p:cNvSpPr txBox="1">
            <a:spLocks/>
          </p:cNvSpPr>
          <p:nvPr/>
        </p:nvSpPr>
        <p:spPr>
          <a:xfrm>
            <a:off x="583516" y="1890338"/>
            <a:ext cx="7878997" cy="434529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800"/>
              </a:spcBef>
              <a:spcAft>
                <a:spcPts val="1000"/>
              </a:spcAft>
              <a:buNone/>
            </a:pPr>
            <a:r>
              <a:rPr lang="en-US" sz="2500" b="1" dirty="0">
                <a:solidFill>
                  <a:srgbClr val="C00000"/>
                </a:solidFill>
              </a:rPr>
              <a:t>Introduction:</a:t>
            </a:r>
          </a:p>
          <a:p>
            <a:pPr marL="0" indent="0">
              <a:spcBef>
                <a:spcPts val="800"/>
              </a:spcBef>
              <a:spcAft>
                <a:spcPts val="1000"/>
              </a:spcAft>
              <a:buNone/>
            </a:pPr>
            <a:r>
              <a:rPr lang="en-US" sz="2300" dirty="0">
                <a:solidFill>
                  <a:srgbClr val="002060"/>
                </a:solidFill>
              </a:rPr>
              <a:t>Based on NPS Academic Council policy, a student’s Estimated Departure Date (EDD) determines the due date for Thesis Acceptance by the Thesis Processing Office (TPO). </a:t>
            </a:r>
          </a:p>
          <a:p>
            <a:pPr marL="0" indent="0" algn="just">
              <a:spcBef>
                <a:spcPts val="800"/>
              </a:spcBef>
              <a:spcAft>
                <a:spcPts val="1000"/>
              </a:spcAft>
              <a:buNone/>
            </a:pPr>
            <a:r>
              <a:rPr lang="en-US" sz="2300" dirty="0">
                <a:solidFill>
                  <a:srgbClr val="002060"/>
                </a:solidFill>
              </a:rPr>
              <a:t>A student must have a “Thesis Accepted” email from the TPO, or an extension on file, to detach from NPS. </a:t>
            </a:r>
          </a:p>
        </p:txBody>
      </p:sp>
      <p:sp>
        <p:nvSpPr>
          <p:cNvPr id="21" name="TextBox 20">
            <a:extLst>
              <a:ext uri="{FF2B5EF4-FFF2-40B4-BE49-F238E27FC236}">
                <a16:creationId xmlns:a16="http://schemas.microsoft.com/office/drawing/2014/main" id="{81DD2911-E23F-7446-B260-7C061AA1382E}"/>
              </a:ext>
            </a:extLst>
          </p:cNvPr>
          <p:cNvSpPr txBox="1"/>
          <p:nvPr/>
        </p:nvSpPr>
        <p:spPr>
          <a:xfrm>
            <a:off x="350633" y="673768"/>
            <a:ext cx="8721565" cy="830997"/>
          </a:xfrm>
          <a:prstGeom prst="rect">
            <a:avLst/>
          </a:prstGeom>
          <a:noFill/>
        </p:spPr>
        <p:txBody>
          <a:bodyPr wrap="square" rtlCol="0">
            <a:spAutoFit/>
          </a:bodyPr>
          <a:lstStyle/>
          <a:p>
            <a:pPr algn="ctr"/>
            <a:r>
              <a:rPr lang="en-US" sz="2400" b="1" dirty="0">
                <a:solidFill>
                  <a:srgbClr val="C00000"/>
                </a:solidFill>
              </a:rPr>
              <a:t>Business Rules for Estimated Departure Date (EDD) </a:t>
            </a:r>
          </a:p>
          <a:p>
            <a:pPr algn="ctr"/>
            <a:r>
              <a:rPr lang="en-US" sz="2400" b="1" dirty="0">
                <a:solidFill>
                  <a:srgbClr val="C00000"/>
                </a:solidFill>
              </a:rPr>
              <a:t>in Python 2’s Thesis Dashboard</a:t>
            </a:r>
          </a:p>
        </p:txBody>
      </p:sp>
      <p:sp>
        <p:nvSpPr>
          <p:cNvPr id="24" name="TextBox 23"/>
          <p:cNvSpPr txBox="1"/>
          <p:nvPr/>
        </p:nvSpPr>
        <p:spPr>
          <a:xfrm>
            <a:off x="8770513" y="6277431"/>
            <a:ext cx="301686" cy="369332"/>
          </a:xfrm>
          <a:prstGeom prst="rect">
            <a:avLst/>
          </a:prstGeom>
          <a:noFill/>
        </p:spPr>
        <p:txBody>
          <a:bodyPr wrap="none" rtlCol="0">
            <a:spAutoFit/>
          </a:bodyPr>
          <a:lstStyle/>
          <a:p>
            <a:r>
              <a:rPr lang="en-US" dirty="0">
                <a:solidFill>
                  <a:schemeClr val="accent1">
                    <a:lumMod val="50000"/>
                  </a:schemeClr>
                </a:solidFill>
              </a:rPr>
              <a:t>1</a:t>
            </a:r>
          </a:p>
        </p:txBody>
      </p:sp>
    </p:spTree>
    <p:extLst>
      <p:ext uri="{BB962C8B-B14F-4D97-AF65-F5344CB8AC3E}">
        <p14:creationId xmlns:p14="http://schemas.microsoft.com/office/powerpoint/2010/main" val="2463301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279561" y="2408349"/>
            <a:ext cx="6490952" cy="369332"/>
          </a:xfrm>
          <a:prstGeom prst="rect">
            <a:avLst/>
          </a:prstGeom>
          <a:solidFill>
            <a:schemeClr val="tx1"/>
          </a:solidFill>
          <a:ln>
            <a:noFill/>
          </a:ln>
        </p:spPr>
        <p:txBody>
          <a:bodyPr wrap="square" rtlCol="0">
            <a:spAutoFit/>
          </a:bodyPr>
          <a:lstStyle/>
          <a:p>
            <a:endParaRPr lang="en-US"/>
          </a:p>
        </p:txBody>
      </p:sp>
      <p:sp>
        <p:nvSpPr>
          <p:cNvPr id="9" name="Subtitle 2"/>
          <p:cNvSpPr txBox="1">
            <a:spLocks/>
          </p:cNvSpPr>
          <p:nvPr/>
        </p:nvSpPr>
        <p:spPr>
          <a:xfrm>
            <a:off x="359553" y="2418247"/>
            <a:ext cx="3624492" cy="323648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050" b="1" dirty="0">
                <a:solidFill>
                  <a:schemeClr val="accent1">
                    <a:lumMod val="50000"/>
                  </a:schemeClr>
                </a:solidFill>
              </a:rPr>
              <a:t>U.S. students (military): </a:t>
            </a:r>
            <a:r>
              <a:rPr lang="en-US" sz="1050" dirty="0">
                <a:solidFill>
                  <a:schemeClr val="accent1">
                    <a:lumMod val="50000"/>
                  </a:schemeClr>
                </a:solidFill>
              </a:rPr>
              <a:t>The default date is the student's expected Graduation Ceremony Date. If detach date is earlier or later, please update this field.</a:t>
            </a:r>
          </a:p>
          <a:p>
            <a:r>
              <a:rPr lang="en-US" sz="1050" b="1" dirty="0">
                <a:solidFill>
                  <a:schemeClr val="accent1">
                    <a:lumMod val="50000"/>
                  </a:schemeClr>
                </a:solidFill>
              </a:rPr>
              <a:t>International students: </a:t>
            </a:r>
            <a:r>
              <a:rPr lang="en-US" sz="1050" dirty="0">
                <a:solidFill>
                  <a:schemeClr val="accent1">
                    <a:lumMod val="50000"/>
                  </a:schemeClr>
                </a:solidFill>
              </a:rPr>
              <a:t>The default date is the student’s expected Graduation Ceremony Date. </a:t>
            </a:r>
          </a:p>
          <a:p>
            <a:r>
              <a:rPr lang="en-US" sz="1050" b="1" dirty="0">
                <a:solidFill>
                  <a:schemeClr val="accent1">
                    <a:lumMod val="50000"/>
                  </a:schemeClr>
                </a:solidFill>
              </a:rPr>
              <a:t>U.S. students (civilian): </a:t>
            </a:r>
            <a:r>
              <a:rPr lang="en-US" sz="1050" dirty="0">
                <a:solidFill>
                  <a:schemeClr val="accent1">
                    <a:lumMod val="50000"/>
                  </a:schemeClr>
                </a:solidFill>
              </a:rPr>
              <a:t>The default date is the Academic Council deadline for their graduation quarter, NOT Graduation Day. Note: The default date before Oct. 12, 2023, was the Graduation Ceremony Date. The EDD on all existing civilian dashboards was updated to the new defaults during a system update.</a:t>
            </a:r>
          </a:p>
          <a:p>
            <a:r>
              <a:rPr lang="en-US" sz="1050" b="1" dirty="0">
                <a:solidFill>
                  <a:schemeClr val="accent1">
                    <a:lumMod val="50000"/>
                  </a:schemeClr>
                </a:solidFill>
              </a:rPr>
              <a:t>Staff and faculty students: </a:t>
            </a:r>
            <a:r>
              <a:rPr lang="en-US" sz="1050" dirty="0">
                <a:solidFill>
                  <a:schemeClr val="accent1">
                    <a:lumMod val="50000"/>
                  </a:schemeClr>
                </a:solidFill>
              </a:rPr>
              <a:t>The date is usually the employment or appointment end date. If no date is entered, the default date is about 3 years from the onboard date.</a:t>
            </a:r>
          </a:p>
          <a:p>
            <a:r>
              <a:rPr lang="en-US" sz="1050" b="1" dirty="0">
                <a:solidFill>
                  <a:schemeClr val="accent1">
                    <a:lumMod val="50000"/>
                  </a:schemeClr>
                </a:solidFill>
              </a:rPr>
              <a:t>Extension students: </a:t>
            </a:r>
            <a:r>
              <a:rPr lang="en-US" sz="1050" dirty="0">
                <a:solidFill>
                  <a:schemeClr val="accent1">
                    <a:lumMod val="50000"/>
                  </a:schemeClr>
                </a:solidFill>
              </a:rPr>
              <a:t>Extension expiration.</a:t>
            </a:r>
          </a:p>
          <a:p>
            <a:pPr marL="0" indent="0">
              <a:spcAft>
                <a:spcPts val="1200"/>
              </a:spcAft>
              <a:buNone/>
            </a:pPr>
            <a:endParaRPr lang="en-US" sz="800" dirty="0">
              <a:solidFill>
                <a:schemeClr val="accent1">
                  <a:lumMod val="50000"/>
                </a:schemeClr>
              </a:solidFill>
            </a:endParaRPr>
          </a:p>
          <a:p>
            <a:pPr marL="0" indent="0">
              <a:spcAft>
                <a:spcPts val="1200"/>
              </a:spcAft>
              <a:buNone/>
            </a:pPr>
            <a:endParaRPr lang="en-US" sz="1150" dirty="0">
              <a:solidFill>
                <a:schemeClr val="accent1">
                  <a:lumMod val="50000"/>
                </a:schemeClr>
              </a:solidFill>
            </a:endParaRPr>
          </a:p>
        </p:txBody>
      </p:sp>
      <p:sp>
        <p:nvSpPr>
          <p:cNvPr id="4" name="Title 3"/>
          <p:cNvSpPr>
            <a:spLocks noGrp="1"/>
          </p:cNvSpPr>
          <p:nvPr>
            <p:ph type="title"/>
          </p:nvPr>
        </p:nvSpPr>
        <p:spPr>
          <a:xfrm>
            <a:off x="2434398" y="0"/>
            <a:ext cx="6535737" cy="649443"/>
          </a:xfrm>
        </p:spPr>
        <p:txBody>
          <a:bodyPr>
            <a:normAutofit/>
          </a:bodyPr>
          <a:lstStyle/>
          <a:p>
            <a:pPr algn="r"/>
            <a:r>
              <a:rPr lang="en-US" sz="3200" dirty="0">
                <a:solidFill>
                  <a:schemeClr val="accent4"/>
                </a:solidFill>
                <a:latin typeface="Times" charset="0"/>
                <a:ea typeface="Times" charset="0"/>
                <a:cs typeface="Times" charset="0"/>
              </a:rPr>
              <a:t>Python 2 Thesis Support</a:t>
            </a:r>
          </a:p>
        </p:txBody>
      </p:sp>
      <p:sp>
        <p:nvSpPr>
          <p:cNvPr id="21" name="TextBox 20">
            <a:extLst>
              <a:ext uri="{FF2B5EF4-FFF2-40B4-BE49-F238E27FC236}">
                <a16:creationId xmlns:a16="http://schemas.microsoft.com/office/drawing/2014/main" id="{81DD2911-E23F-7446-B260-7C061AA1382E}"/>
              </a:ext>
            </a:extLst>
          </p:cNvPr>
          <p:cNvSpPr txBox="1"/>
          <p:nvPr/>
        </p:nvSpPr>
        <p:spPr>
          <a:xfrm>
            <a:off x="132924" y="739990"/>
            <a:ext cx="1940788" cy="461665"/>
          </a:xfrm>
          <a:prstGeom prst="rect">
            <a:avLst/>
          </a:prstGeom>
          <a:noFill/>
        </p:spPr>
        <p:txBody>
          <a:bodyPr wrap="none" rtlCol="0">
            <a:spAutoFit/>
          </a:bodyPr>
          <a:lstStyle/>
          <a:p>
            <a:r>
              <a:rPr lang="en-US" sz="2400" b="1" dirty="0">
                <a:solidFill>
                  <a:srgbClr val="C00000"/>
                </a:solidFill>
              </a:rPr>
              <a:t>Default </a:t>
            </a:r>
            <a:r>
              <a:rPr lang="en-US" sz="2400" b="1" dirty="0" err="1">
                <a:solidFill>
                  <a:srgbClr val="C00000"/>
                </a:solidFill>
              </a:rPr>
              <a:t>EDDs</a:t>
            </a:r>
            <a:r>
              <a:rPr lang="en-US" sz="2400" b="1" dirty="0">
                <a:solidFill>
                  <a:srgbClr val="C00000"/>
                </a:solidFill>
              </a:rPr>
              <a:t>:</a:t>
            </a:r>
          </a:p>
        </p:txBody>
      </p:sp>
      <p:sp>
        <p:nvSpPr>
          <p:cNvPr id="3" name="TextBox 2"/>
          <p:cNvSpPr txBox="1"/>
          <p:nvPr/>
        </p:nvSpPr>
        <p:spPr>
          <a:xfrm>
            <a:off x="126381" y="1288559"/>
            <a:ext cx="9017620" cy="738664"/>
          </a:xfrm>
          <a:prstGeom prst="rect">
            <a:avLst/>
          </a:prstGeom>
          <a:noFill/>
        </p:spPr>
        <p:txBody>
          <a:bodyPr wrap="square" rtlCol="0">
            <a:spAutoFit/>
          </a:bodyPr>
          <a:lstStyle/>
          <a:p>
            <a:r>
              <a:rPr lang="en-US" sz="1400" dirty="0">
                <a:solidFill>
                  <a:schemeClr val="accent1">
                    <a:lumMod val="50000"/>
                  </a:schemeClr>
                </a:solidFill>
              </a:rPr>
              <a:t>When a dashboard is created prior to the routing of the Thesis Proposal Form, students don’t yet have their detach orders, and thus, they do not know the date by which they need to check out from NPS. For planning purposes, </a:t>
            </a:r>
          </a:p>
          <a:p>
            <a:r>
              <a:rPr lang="en-US" sz="1400" dirty="0">
                <a:solidFill>
                  <a:schemeClr val="accent1">
                    <a:lumMod val="50000"/>
                  </a:schemeClr>
                </a:solidFill>
              </a:rPr>
              <a:t>Python 2 sets default EDDs in the thesis dashboard’s </a:t>
            </a:r>
            <a:r>
              <a:rPr lang="en-US" sz="1400" b="1" dirty="0">
                <a:solidFill>
                  <a:schemeClr val="accent1">
                    <a:lumMod val="50000"/>
                  </a:schemeClr>
                </a:solidFill>
              </a:rPr>
              <a:t>Requirements Status </a:t>
            </a:r>
            <a:r>
              <a:rPr lang="en-US" sz="1400" dirty="0">
                <a:solidFill>
                  <a:schemeClr val="accent1">
                    <a:lumMod val="50000"/>
                  </a:schemeClr>
                </a:solidFill>
              </a:rPr>
              <a:t>section as follows:</a:t>
            </a:r>
            <a:endParaRPr lang="en-US" dirty="0"/>
          </a:p>
        </p:txBody>
      </p:sp>
      <p:sp>
        <p:nvSpPr>
          <p:cNvPr id="12" name="TextBox 11"/>
          <p:cNvSpPr txBox="1"/>
          <p:nvPr/>
        </p:nvSpPr>
        <p:spPr>
          <a:xfrm>
            <a:off x="8770513" y="6277431"/>
            <a:ext cx="301686" cy="369332"/>
          </a:xfrm>
          <a:prstGeom prst="rect">
            <a:avLst/>
          </a:prstGeom>
          <a:noFill/>
        </p:spPr>
        <p:txBody>
          <a:bodyPr wrap="none" rtlCol="0">
            <a:spAutoFit/>
          </a:bodyPr>
          <a:lstStyle/>
          <a:p>
            <a:r>
              <a:rPr lang="en-US" dirty="0">
                <a:solidFill>
                  <a:schemeClr val="accent1">
                    <a:lumMod val="50000"/>
                  </a:schemeClr>
                </a:solidFill>
              </a:rPr>
              <a:t>2</a:t>
            </a:r>
          </a:p>
        </p:txBody>
      </p:sp>
      <p:pic>
        <p:nvPicPr>
          <p:cNvPr id="7" name="Picture 6"/>
          <p:cNvPicPr>
            <a:picLocks noChangeAspect="1"/>
          </p:cNvPicPr>
          <p:nvPr/>
        </p:nvPicPr>
        <p:blipFill>
          <a:blip r:embed="rId3"/>
          <a:stretch>
            <a:fillRect/>
          </a:stretch>
        </p:blipFill>
        <p:spPr>
          <a:xfrm>
            <a:off x="4109233" y="2694530"/>
            <a:ext cx="5029200" cy="2486025"/>
          </a:xfrm>
          <a:prstGeom prst="rect">
            <a:avLst/>
          </a:prstGeom>
        </p:spPr>
      </p:pic>
      <p:sp>
        <p:nvSpPr>
          <p:cNvPr id="2" name="TextBox 1">
            <a:extLst>
              <a:ext uri="{FF2B5EF4-FFF2-40B4-BE49-F238E27FC236}">
                <a16:creationId xmlns:a16="http://schemas.microsoft.com/office/drawing/2014/main" id="{E1576FCA-F9EE-0973-D37B-97D7B6BEEF30}"/>
              </a:ext>
            </a:extLst>
          </p:cNvPr>
          <p:cNvSpPr txBox="1"/>
          <p:nvPr/>
        </p:nvSpPr>
        <p:spPr>
          <a:xfrm>
            <a:off x="209865" y="5891135"/>
            <a:ext cx="3737305" cy="584775"/>
          </a:xfrm>
          <a:prstGeom prst="rect">
            <a:avLst/>
          </a:prstGeom>
          <a:noFill/>
        </p:spPr>
        <p:txBody>
          <a:bodyPr wrap="none" rtlCol="0">
            <a:spAutoFit/>
          </a:bodyPr>
          <a:lstStyle/>
          <a:p>
            <a:r>
              <a:rPr lang="en-US" sz="1400" dirty="0">
                <a:solidFill>
                  <a:schemeClr val="accent1">
                    <a:lumMod val="50000"/>
                  </a:schemeClr>
                </a:solidFill>
              </a:rPr>
              <a:t>Proceed to the next slide for how to edit an EDD.</a:t>
            </a:r>
          </a:p>
          <a:p>
            <a:endParaRPr lang="en-US" dirty="0"/>
          </a:p>
        </p:txBody>
      </p:sp>
    </p:spTree>
    <p:extLst>
      <p:ext uri="{BB962C8B-B14F-4D97-AF65-F5344CB8AC3E}">
        <p14:creationId xmlns:p14="http://schemas.microsoft.com/office/powerpoint/2010/main" val="3937173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955710" y="2286207"/>
            <a:ext cx="6814802" cy="369332"/>
          </a:xfrm>
          <a:prstGeom prst="rect">
            <a:avLst/>
          </a:prstGeom>
          <a:solidFill>
            <a:schemeClr val="tx1"/>
          </a:solidFill>
          <a:ln>
            <a:noFill/>
          </a:ln>
        </p:spPr>
        <p:txBody>
          <a:bodyPr wrap="square" rtlCol="0">
            <a:spAutoFit/>
          </a:bodyPr>
          <a:lstStyle/>
          <a:p>
            <a:endParaRPr lang="en-US"/>
          </a:p>
        </p:txBody>
      </p:sp>
      <p:sp>
        <p:nvSpPr>
          <p:cNvPr id="4" name="Title 3"/>
          <p:cNvSpPr>
            <a:spLocks noGrp="1"/>
          </p:cNvSpPr>
          <p:nvPr>
            <p:ph type="title"/>
          </p:nvPr>
        </p:nvSpPr>
        <p:spPr>
          <a:xfrm>
            <a:off x="2434398" y="0"/>
            <a:ext cx="6535737" cy="649443"/>
          </a:xfrm>
        </p:spPr>
        <p:txBody>
          <a:bodyPr>
            <a:normAutofit/>
          </a:bodyPr>
          <a:lstStyle/>
          <a:p>
            <a:pPr algn="r"/>
            <a:r>
              <a:rPr lang="en-US" sz="3200" dirty="0">
                <a:solidFill>
                  <a:schemeClr val="accent4"/>
                </a:solidFill>
                <a:latin typeface="Times" charset="0"/>
                <a:ea typeface="Times" charset="0"/>
                <a:cs typeface="Times" charset="0"/>
              </a:rPr>
              <a:t>Python 2 Thesis Support</a:t>
            </a:r>
          </a:p>
        </p:txBody>
      </p:sp>
      <p:sp>
        <p:nvSpPr>
          <p:cNvPr id="21" name="TextBox 20">
            <a:extLst>
              <a:ext uri="{FF2B5EF4-FFF2-40B4-BE49-F238E27FC236}">
                <a16:creationId xmlns:a16="http://schemas.microsoft.com/office/drawing/2014/main" id="{81DD2911-E23F-7446-B260-7C061AA1382E}"/>
              </a:ext>
            </a:extLst>
          </p:cNvPr>
          <p:cNvSpPr txBox="1"/>
          <p:nvPr/>
        </p:nvSpPr>
        <p:spPr>
          <a:xfrm>
            <a:off x="256292" y="732601"/>
            <a:ext cx="2254463" cy="461665"/>
          </a:xfrm>
          <a:prstGeom prst="rect">
            <a:avLst/>
          </a:prstGeom>
          <a:noFill/>
        </p:spPr>
        <p:txBody>
          <a:bodyPr wrap="none" rtlCol="0">
            <a:spAutoFit/>
          </a:bodyPr>
          <a:lstStyle/>
          <a:p>
            <a:r>
              <a:rPr lang="en-US" sz="2400" b="1" dirty="0">
                <a:solidFill>
                  <a:srgbClr val="C00000"/>
                </a:solidFill>
              </a:rPr>
              <a:t>Editing the EDD:</a:t>
            </a:r>
          </a:p>
        </p:txBody>
      </p:sp>
      <p:sp>
        <p:nvSpPr>
          <p:cNvPr id="13" name="Subtitle 2"/>
          <p:cNvSpPr txBox="1">
            <a:spLocks/>
          </p:cNvSpPr>
          <p:nvPr/>
        </p:nvSpPr>
        <p:spPr>
          <a:xfrm>
            <a:off x="50802" y="2090060"/>
            <a:ext cx="3447143" cy="400767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spcAft>
                <a:spcPts val="600"/>
              </a:spcAft>
            </a:pPr>
            <a:r>
              <a:rPr lang="en-US" sz="1200" dirty="0">
                <a:solidFill>
                  <a:schemeClr val="accent1">
                    <a:lumMod val="50000"/>
                  </a:schemeClr>
                </a:solidFill>
              </a:rPr>
              <a:t>Students may not modify the default date by more than +/- 14 days. For assistance, contact Student Services or </a:t>
            </a:r>
            <a:r>
              <a:rPr lang="en-US" sz="1200" dirty="0" err="1">
                <a:solidFill>
                  <a:schemeClr val="accent1">
                    <a:lumMod val="50000"/>
                  </a:schemeClr>
                </a:solidFill>
              </a:rPr>
              <a:t>IGPO</a:t>
            </a:r>
            <a:r>
              <a:rPr lang="en-US" sz="1200" dirty="0">
                <a:solidFill>
                  <a:schemeClr val="accent1">
                    <a:lumMod val="50000"/>
                  </a:schemeClr>
                </a:solidFill>
              </a:rPr>
              <a:t> if you are an international student.</a:t>
            </a:r>
          </a:p>
          <a:p>
            <a:pPr lvl="1">
              <a:spcAft>
                <a:spcPts val="600"/>
              </a:spcAft>
            </a:pPr>
            <a:r>
              <a:rPr lang="en-US" sz="1200" dirty="0">
                <a:solidFill>
                  <a:schemeClr val="accent1">
                    <a:lumMod val="50000"/>
                  </a:schemeClr>
                </a:solidFill>
              </a:rPr>
              <a:t>If EDD is more than 7 days after the Graduation Ceremony Date (which also is displayed on the dashboard), the Thesis Accepted due date will be set at no more than 7 days after Graduation Ceremony Date.</a:t>
            </a:r>
          </a:p>
          <a:p>
            <a:pPr lvl="1">
              <a:spcAft>
                <a:spcPts val="600"/>
              </a:spcAft>
            </a:pPr>
            <a:r>
              <a:rPr lang="en-US" sz="1200" dirty="0">
                <a:solidFill>
                  <a:schemeClr val="accent1">
                    <a:lumMod val="50000"/>
                  </a:schemeClr>
                </a:solidFill>
              </a:rPr>
              <a:t>If a thesis has multiple authors, each student can modify his or her own EDD via their dashboard, but the Thesis Accepted due date will be the </a:t>
            </a:r>
            <a:r>
              <a:rPr lang="en-US" sz="1200" i="1" dirty="0">
                <a:solidFill>
                  <a:schemeClr val="accent1">
                    <a:lumMod val="50000"/>
                  </a:schemeClr>
                </a:solidFill>
              </a:rPr>
              <a:t>earliest </a:t>
            </a:r>
            <a:r>
              <a:rPr lang="en-US" sz="1200" dirty="0">
                <a:solidFill>
                  <a:schemeClr val="accent1">
                    <a:lumMod val="50000"/>
                  </a:schemeClr>
                </a:solidFill>
              </a:rPr>
              <a:t>EDD of those authors.</a:t>
            </a:r>
          </a:p>
          <a:p>
            <a:pPr lvl="1">
              <a:spcAft>
                <a:spcPts val="600"/>
              </a:spcAft>
            </a:pPr>
            <a:r>
              <a:rPr lang="en-US" sz="1200" dirty="0">
                <a:solidFill>
                  <a:schemeClr val="accent1">
                    <a:lumMod val="50000"/>
                  </a:schemeClr>
                </a:solidFill>
              </a:rPr>
              <a:t>Student Services and the Registrar’s staff may edit the EDD from the Person Editor’s Summary tab. These users have no restrictions on the date allowed for </a:t>
            </a:r>
            <a:r>
              <a:rPr lang="en-US" sz="1200" dirty="0" err="1">
                <a:solidFill>
                  <a:schemeClr val="accent1">
                    <a:lumMod val="50000"/>
                  </a:schemeClr>
                </a:solidFill>
              </a:rPr>
              <a:t>EDDs</a:t>
            </a:r>
            <a:r>
              <a:rPr lang="en-US" sz="1200" dirty="0">
                <a:solidFill>
                  <a:schemeClr val="accent1">
                    <a:lumMod val="50000"/>
                  </a:schemeClr>
                </a:solidFill>
              </a:rPr>
              <a:t>.</a:t>
            </a:r>
          </a:p>
        </p:txBody>
      </p:sp>
      <p:sp>
        <p:nvSpPr>
          <p:cNvPr id="6" name="Rectangle 5"/>
          <p:cNvSpPr/>
          <p:nvPr/>
        </p:nvSpPr>
        <p:spPr>
          <a:xfrm>
            <a:off x="5297713" y="5674954"/>
            <a:ext cx="152400" cy="23222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stretch>
            <a:fillRect/>
          </a:stretch>
        </p:blipFill>
        <p:spPr>
          <a:xfrm>
            <a:off x="3733603" y="2147170"/>
            <a:ext cx="4350854" cy="2085674"/>
          </a:xfrm>
          <a:prstGeom prst="rect">
            <a:avLst/>
          </a:prstGeom>
          <a:ln>
            <a:solidFill>
              <a:srgbClr val="002060"/>
            </a:solidFill>
          </a:ln>
        </p:spPr>
      </p:pic>
      <p:sp>
        <p:nvSpPr>
          <p:cNvPr id="20" name="TextBox 19"/>
          <p:cNvSpPr txBox="1"/>
          <p:nvPr/>
        </p:nvSpPr>
        <p:spPr>
          <a:xfrm>
            <a:off x="261257" y="1208732"/>
            <a:ext cx="8882744" cy="738664"/>
          </a:xfrm>
          <a:prstGeom prst="rect">
            <a:avLst/>
          </a:prstGeom>
          <a:noFill/>
        </p:spPr>
        <p:txBody>
          <a:bodyPr wrap="square" rtlCol="0">
            <a:spAutoFit/>
          </a:bodyPr>
          <a:lstStyle/>
          <a:p>
            <a:pPr>
              <a:spcAft>
                <a:spcPts val="1200"/>
              </a:spcAft>
            </a:pPr>
            <a:r>
              <a:rPr lang="en-US" sz="1400" dirty="0">
                <a:solidFill>
                  <a:schemeClr val="accent1">
                    <a:lumMod val="50000"/>
                  </a:schemeClr>
                </a:solidFill>
              </a:rPr>
              <a:t>Using the "edit" button next to </a:t>
            </a:r>
            <a:r>
              <a:rPr lang="en-US" sz="1400" b="1" dirty="0">
                <a:solidFill>
                  <a:schemeClr val="accent1">
                    <a:lumMod val="50000"/>
                  </a:schemeClr>
                </a:solidFill>
              </a:rPr>
              <a:t>Est. Departure Date </a:t>
            </a:r>
            <a:r>
              <a:rPr lang="en-US" sz="1400" dirty="0">
                <a:solidFill>
                  <a:schemeClr val="accent1">
                    <a:lumMod val="50000"/>
                  </a:schemeClr>
                </a:solidFill>
              </a:rPr>
              <a:t>on the thesis dashboard (refer to image below), EDD can be updated by the student, Admissions, Registrar, DOSS, educational advisors (</a:t>
            </a:r>
            <a:r>
              <a:rPr lang="en-US" sz="1400" dirty="0" err="1">
                <a:solidFill>
                  <a:schemeClr val="accent1">
                    <a:lumMod val="50000"/>
                  </a:schemeClr>
                </a:solidFill>
              </a:rPr>
              <a:t>ed</a:t>
            </a:r>
            <a:r>
              <a:rPr lang="en-US" sz="1400" dirty="0">
                <a:solidFill>
                  <a:schemeClr val="accent1">
                    <a:lumMod val="50000"/>
                  </a:schemeClr>
                </a:solidFill>
              </a:rPr>
              <a:t> techs, program officers, academic associates), and International Graduate Programs Office.</a:t>
            </a:r>
          </a:p>
        </p:txBody>
      </p:sp>
      <p:cxnSp>
        <p:nvCxnSpPr>
          <p:cNvPr id="11" name="Straight Arrow Connector 10"/>
          <p:cNvCxnSpPr/>
          <p:nvPr/>
        </p:nvCxnSpPr>
        <p:spPr>
          <a:xfrm>
            <a:off x="3374571" y="5464629"/>
            <a:ext cx="283028" cy="72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770513" y="6277431"/>
            <a:ext cx="301686" cy="369332"/>
          </a:xfrm>
          <a:prstGeom prst="rect">
            <a:avLst/>
          </a:prstGeom>
          <a:noFill/>
        </p:spPr>
        <p:txBody>
          <a:bodyPr wrap="none" rtlCol="0">
            <a:spAutoFit/>
          </a:bodyPr>
          <a:lstStyle/>
          <a:p>
            <a:r>
              <a:rPr lang="en-US" dirty="0">
                <a:solidFill>
                  <a:schemeClr val="accent1">
                    <a:lumMod val="50000"/>
                  </a:schemeClr>
                </a:solidFill>
              </a:rPr>
              <a:t>3</a:t>
            </a:r>
          </a:p>
        </p:txBody>
      </p:sp>
      <p:pic>
        <p:nvPicPr>
          <p:cNvPr id="2" name="Picture 1"/>
          <p:cNvPicPr>
            <a:picLocks noChangeAspect="1"/>
          </p:cNvPicPr>
          <p:nvPr/>
        </p:nvPicPr>
        <p:blipFill>
          <a:blip r:embed="rId4"/>
          <a:stretch>
            <a:fillRect/>
          </a:stretch>
        </p:blipFill>
        <p:spPr>
          <a:xfrm>
            <a:off x="3733603" y="2149915"/>
            <a:ext cx="2542506" cy="2085674"/>
          </a:xfrm>
          <a:prstGeom prst="rect">
            <a:avLst/>
          </a:prstGeom>
        </p:spPr>
      </p:pic>
      <p:sp>
        <p:nvSpPr>
          <p:cNvPr id="14" name="Oval 13"/>
          <p:cNvSpPr/>
          <p:nvPr/>
        </p:nvSpPr>
        <p:spPr>
          <a:xfrm>
            <a:off x="5180776" y="3939158"/>
            <a:ext cx="463510" cy="173255"/>
          </a:xfrm>
          <a:prstGeom prst="ellipse">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702629" y="2384649"/>
            <a:ext cx="463510" cy="173255"/>
          </a:xfrm>
          <a:prstGeom prst="ellipse">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a:endCxn id="14" idx="0"/>
          </p:cNvCxnSpPr>
          <p:nvPr/>
        </p:nvCxnSpPr>
        <p:spPr>
          <a:xfrm>
            <a:off x="4916862" y="2557904"/>
            <a:ext cx="495669" cy="13812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480560" y="5222777"/>
            <a:ext cx="290945" cy="1056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793944" y="5246254"/>
            <a:ext cx="172255" cy="528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649125" y="5248658"/>
            <a:ext cx="172255" cy="528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489072" y="5484659"/>
            <a:ext cx="277419" cy="891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455650" y="6274001"/>
            <a:ext cx="370201" cy="1207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227546" y="6266351"/>
            <a:ext cx="370201" cy="1207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849532" y="6289028"/>
            <a:ext cx="370201" cy="1207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p:cNvPicPr>
            <a:picLocks noChangeAspect="1"/>
          </p:cNvPicPr>
          <p:nvPr/>
        </p:nvPicPr>
        <p:blipFill>
          <a:blip r:embed="rId5"/>
          <a:stretch>
            <a:fillRect/>
          </a:stretch>
        </p:blipFill>
        <p:spPr>
          <a:xfrm>
            <a:off x="3800175" y="4329675"/>
            <a:ext cx="4562429" cy="1997049"/>
          </a:xfrm>
          <a:prstGeom prst="rect">
            <a:avLst/>
          </a:prstGeom>
        </p:spPr>
      </p:pic>
    </p:spTree>
    <p:extLst>
      <p:ext uri="{BB962C8B-B14F-4D97-AF65-F5344CB8AC3E}">
        <p14:creationId xmlns:p14="http://schemas.microsoft.com/office/powerpoint/2010/main" val="988186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279561" y="2408349"/>
            <a:ext cx="6490952" cy="369332"/>
          </a:xfrm>
          <a:prstGeom prst="rect">
            <a:avLst/>
          </a:prstGeom>
          <a:solidFill>
            <a:schemeClr val="tx1"/>
          </a:solidFill>
          <a:ln>
            <a:noFill/>
          </a:ln>
        </p:spPr>
        <p:txBody>
          <a:bodyPr wrap="square" rtlCol="0">
            <a:spAutoFit/>
          </a:bodyPr>
          <a:lstStyle/>
          <a:p>
            <a:endParaRPr lang="en-US"/>
          </a:p>
        </p:txBody>
      </p:sp>
      <p:sp>
        <p:nvSpPr>
          <p:cNvPr id="4" name="Title 3"/>
          <p:cNvSpPr>
            <a:spLocks noGrp="1"/>
          </p:cNvSpPr>
          <p:nvPr>
            <p:ph type="title"/>
          </p:nvPr>
        </p:nvSpPr>
        <p:spPr>
          <a:xfrm>
            <a:off x="2434398" y="0"/>
            <a:ext cx="6535737" cy="649443"/>
          </a:xfrm>
        </p:spPr>
        <p:txBody>
          <a:bodyPr>
            <a:normAutofit/>
          </a:bodyPr>
          <a:lstStyle/>
          <a:p>
            <a:pPr algn="r"/>
            <a:r>
              <a:rPr lang="en-US" sz="3200" dirty="0">
                <a:solidFill>
                  <a:schemeClr val="accent4"/>
                </a:solidFill>
                <a:latin typeface="Times" charset="0"/>
                <a:ea typeface="Times" charset="0"/>
                <a:cs typeface="Times" charset="0"/>
              </a:rPr>
              <a:t>Python 2 Thesis Support</a:t>
            </a:r>
          </a:p>
        </p:txBody>
      </p:sp>
      <p:sp>
        <p:nvSpPr>
          <p:cNvPr id="21" name="TextBox 20">
            <a:extLst>
              <a:ext uri="{FF2B5EF4-FFF2-40B4-BE49-F238E27FC236}">
                <a16:creationId xmlns:a16="http://schemas.microsoft.com/office/drawing/2014/main" id="{81DD2911-E23F-7446-B260-7C061AA1382E}"/>
              </a:ext>
            </a:extLst>
          </p:cNvPr>
          <p:cNvSpPr txBox="1"/>
          <p:nvPr/>
        </p:nvSpPr>
        <p:spPr>
          <a:xfrm>
            <a:off x="350634" y="769018"/>
            <a:ext cx="3821880" cy="461665"/>
          </a:xfrm>
          <a:prstGeom prst="rect">
            <a:avLst/>
          </a:prstGeom>
          <a:noFill/>
        </p:spPr>
        <p:txBody>
          <a:bodyPr wrap="none" rtlCol="0">
            <a:spAutoFit/>
          </a:bodyPr>
          <a:lstStyle/>
          <a:p>
            <a:r>
              <a:rPr lang="en-US" sz="2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Notification of EDD changes:</a:t>
            </a:r>
            <a:endParaRPr lang="en-US" sz="2400" b="1" dirty="0">
              <a:solidFill>
                <a:srgbClr val="C00000"/>
              </a:solidFill>
            </a:endParaRPr>
          </a:p>
        </p:txBody>
      </p:sp>
      <p:sp>
        <p:nvSpPr>
          <p:cNvPr id="2" name="Rectangle 1"/>
          <p:cNvSpPr/>
          <p:nvPr/>
        </p:nvSpPr>
        <p:spPr>
          <a:xfrm>
            <a:off x="350634" y="1258689"/>
            <a:ext cx="8320570" cy="923330"/>
          </a:xfrm>
          <a:prstGeom prst="rect">
            <a:avLst/>
          </a:prstGeom>
        </p:spPr>
        <p:txBody>
          <a:bodyPr wrap="square">
            <a:spAutoFit/>
          </a:bodyPr>
          <a:lstStyle/>
          <a:p>
            <a:r>
              <a:rPr lang="en-US" dirty="0">
                <a:solidFill>
                  <a:srgbClr val="002060"/>
                </a:solidFill>
                <a:latin typeface="Calibri" panose="020F0502020204030204" pitchFamily="34" charset="0"/>
                <a:ea typeface="Times New Roman" panose="02020603050405020304" pitchFamily="18" charset="0"/>
                <a:cs typeface="Calibri" panose="020F0502020204030204" pitchFamily="34" charset="0"/>
              </a:rPr>
              <a:t>When </a:t>
            </a:r>
            <a:r>
              <a:rPr lang="en-US"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students</a:t>
            </a:r>
            <a:r>
              <a:rPr lang="en-US" dirty="0">
                <a:solidFill>
                  <a:srgbClr val="002060"/>
                </a:solidFill>
                <a:latin typeface="Calibri" panose="020F0502020204030204" pitchFamily="34" charset="0"/>
                <a:ea typeface="Times New Roman" panose="02020603050405020304" pitchFamily="18" charset="0"/>
                <a:cs typeface="Calibri" panose="020F0502020204030204" pitchFamily="34" charset="0"/>
              </a:rPr>
              <a:t> change their EDD during their graduation quarter, an email notification is sent to their education advisors (</a:t>
            </a:r>
            <a:r>
              <a:rPr lang="en-US"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ed</a:t>
            </a:r>
            <a:r>
              <a:rPr lang="en-US" dirty="0">
                <a:solidFill>
                  <a:srgbClr val="002060"/>
                </a:solidFill>
                <a:latin typeface="Calibri" panose="020F0502020204030204" pitchFamily="34" charset="0"/>
                <a:ea typeface="Times New Roman" panose="02020603050405020304" pitchFamily="18" charset="0"/>
                <a:cs typeface="Calibri" panose="020F0502020204030204" pitchFamily="34" charset="0"/>
              </a:rPr>
              <a:t> tech, PO, and AA), advisors, Student Services, military service representative, and TPO. </a:t>
            </a:r>
          </a:p>
        </p:txBody>
      </p:sp>
      <p:sp>
        <p:nvSpPr>
          <p:cNvPr id="7" name="TextBox 6"/>
          <p:cNvSpPr txBox="1"/>
          <p:nvPr/>
        </p:nvSpPr>
        <p:spPr>
          <a:xfrm>
            <a:off x="8770513" y="6277431"/>
            <a:ext cx="301686" cy="369332"/>
          </a:xfrm>
          <a:prstGeom prst="rect">
            <a:avLst/>
          </a:prstGeom>
          <a:noFill/>
        </p:spPr>
        <p:txBody>
          <a:bodyPr wrap="none" rtlCol="0">
            <a:spAutoFit/>
          </a:bodyPr>
          <a:lstStyle/>
          <a:p>
            <a:r>
              <a:rPr lang="en-US" dirty="0">
                <a:solidFill>
                  <a:schemeClr val="accent1">
                    <a:lumMod val="50000"/>
                  </a:schemeClr>
                </a:solidFill>
              </a:rPr>
              <a:t>4</a:t>
            </a:r>
          </a:p>
        </p:txBody>
      </p:sp>
    </p:spTree>
    <p:extLst>
      <p:ext uri="{BB962C8B-B14F-4D97-AF65-F5344CB8AC3E}">
        <p14:creationId xmlns:p14="http://schemas.microsoft.com/office/powerpoint/2010/main" val="2286281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279561" y="2408349"/>
            <a:ext cx="6490952" cy="369332"/>
          </a:xfrm>
          <a:prstGeom prst="rect">
            <a:avLst/>
          </a:prstGeom>
          <a:solidFill>
            <a:schemeClr val="tx1"/>
          </a:solidFill>
          <a:ln>
            <a:noFill/>
          </a:ln>
        </p:spPr>
        <p:txBody>
          <a:bodyPr wrap="square" rtlCol="0">
            <a:spAutoFit/>
          </a:bodyPr>
          <a:lstStyle/>
          <a:p>
            <a:endParaRPr lang="en-US"/>
          </a:p>
        </p:txBody>
      </p:sp>
      <p:sp>
        <p:nvSpPr>
          <p:cNvPr id="4" name="Title 3"/>
          <p:cNvSpPr>
            <a:spLocks noGrp="1"/>
          </p:cNvSpPr>
          <p:nvPr>
            <p:ph type="title"/>
          </p:nvPr>
        </p:nvSpPr>
        <p:spPr>
          <a:xfrm>
            <a:off x="2434398" y="0"/>
            <a:ext cx="6535737" cy="649443"/>
          </a:xfrm>
        </p:spPr>
        <p:txBody>
          <a:bodyPr>
            <a:normAutofit/>
          </a:bodyPr>
          <a:lstStyle/>
          <a:p>
            <a:pPr algn="r"/>
            <a:r>
              <a:rPr lang="en-US" sz="3200" dirty="0">
                <a:solidFill>
                  <a:schemeClr val="accent4"/>
                </a:solidFill>
                <a:latin typeface="Times" charset="0"/>
                <a:ea typeface="Times" charset="0"/>
                <a:cs typeface="Times" charset="0"/>
              </a:rPr>
              <a:t>Python 2 Thesis Support</a:t>
            </a:r>
          </a:p>
        </p:txBody>
      </p:sp>
      <p:sp>
        <p:nvSpPr>
          <p:cNvPr id="9" name="Subtitle 2"/>
          <p:cNvSpPr txBox="1">
            <a:spLocks/>
          </p:cNvSpPr>
          <p:nvPr/>
        </p:nvSpPr>
        <p:spPr>
          <a:xfrm>
            <a:off x="362373" y="2188378"/>
            <a:ext cx="5462546" cy="240209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sz="1600" b="1" dirty="0">
                <a:solidFill>
                  <a:srgbClr val="C00000"/>
                </a:solidFill>
              </a:rPr>
              <a:t>For additional information and guidance, consult the TPO website at </a:t>
            </a:r>
            <a:r>
              <a:rPr lang="en-US" sz="1600" b="1">
                <a:solidFill>
                  <a:srgbClr val="C00000"/>
                </a:solidFill>
                <a:hlinkClick r:id="rId3"/>
              </a:rPr>
              <a:t>https://nps</a:t>
            </a:r>
            <a:r>
              <a:rPr lang="en-US" sz="1600" b="1" dirty="0">
                <a:solidFill>
                  <a:srgbClr val="C00000"/>
                </a:solidFill>
                <a:hlinkClick r:id="rId3"/>
              </a:rPr>
              <a:t>.edu/web/thesisprocessing/python-help</a:t>
            </a:r>
            <a:endParaRPr lang="en-US" sz="1600" dirty="0">
              <a:solidFill>
                <a:schemeClr val="bg2"/>
              </a:solidFill>
            </a:endParaRPr>
          </a:p>
          <a:p>
            <a:pPr marL="0" indent="0">
              <a:spcBef>
                <a:spcPts val="1800"/>
              </a:spcBef>
              <a:spcAft>
                <a:spcPts val="1200"/>
              </a:spcAft>
              <a:buNone/>
            </a:pPr>
            <a:r>
              <a:rPr lang="en-US" sz="1600" b="1" dirty="0">
                <a:solidFill>
                  <a:srgbClr val="C00000"/>
                </a:solidFill>
              </a:rPr>
              <a:t>For support, contact Thesis Processing:</a:t>
            </a:r>
            <a:endParaRPr lang="en-US" sz="1600" b="1" dirty="0">
              <a:solidFill>
                <a:schemeClr val="bg2"/>
              </a:solidFill>
            </a:endParaRPr>
          </a:p>
          <a:p>
            <a:pPr lvl="1">
              <a:spcAft>
                <a:spcPts val="1200"/>
              </a:spcAft>
              <a:buFont typeface="Arial" charset="0"/>
              <a:buChar char="•"/>
            </a:pPr>
            <a:r>
              <a:rPr lang="en-US" sz="1600" b="1" dirty="0">
                <a:solidFill>
                  <a:schemeClr val="bg2"/>
                </a:solidFill>
                <a:hlinkClick r:id="rId4"/>
              </a:rPr>
              <a:t>thesisprocessingoffice@nps.edu</a:t>
            </a:r>
            <a:endParaRPr lang="en-US" sz="1600" b="1" dirty="0">
              <a:solidFill>
                <a:schemeClr val="bg2"/>
              </a:solidFill>
            </a:endParaRPr>
          </a:p>
          <a:p>
            <a:pPr marL="457200" lvl="1" indent="0">
              <a:spcAft>
                <a:spcPts val="1200"/>
              </a:spcAft>
              <a:buNone/>
            </a:pPr>
            <a:endParaRPr lang="en-US" sz="1600" dirty="0">
              <a:solidFill>
                <a:schemeClr val="bg2"/>
              </a:solidFill>
            </a:endParaRPr>
          </a:p>
        </p:txBody>
      </p:sp>
      <p:sp>
        <p:nvSpPr>
          <p:cNvPr id="2" name="TextBox 1"/>
          <p:cNvSpPr txBox="1"/>
          <p:nvPr/>
        </p:nvSpPr>
        <p:spPr>
          <a:xfrm>
            <a:off x="7446887" y="2084397"/>
            <a:ext cx="800100" cy="692497"/>
          </a:xfrm>
          <a:prstGeom prst="rect">
            <a:avLst/>
          </a:prstGeom>
          <a:noFill/>
        </p:spPr>
        <p:txBody>
          <a:bodyPr wrap="square" rtlCol="0">
            <a:spAutoFit/>
          </a:bodyPr>
          <a:lstStyle/>
          <a:p>
            <a:pPr algn="ctr"/>
            <a:r>
              <a:rPr lang="en-US" sz="1300" b="1" i="1" dirty="0">
                <a:solidFill>
                  <a:schemeClr val="tx2">
                    <a:lumMod val="50000"/>
                  </a:schemeClr>
                </a:solidFill>
              </a:rPr>
              <a:t>Typo, </a:t>
            </a:r>
            <a:br>
              <a:rPr lang="en-US" sz="1300" b="1" i="1" dirty="0">
                <a:solidFill>
                  <a:schemeClr val="tx2">
                    <a:lumMod val="50000"/>
                  </a:schemeClr>
                </a:solidFill>
              </a:rPr>
            </a:br>
            <a:r>
              <a:rPr lang="en-US" sz="1300" b="1" i="1" dirty="0">
                <a:solidFill>
                  <a:schemeClr val="tx2">
                    <a:lumMod val="50000"/>
                  </a:schemeClr>
                </a:solidFill>
              </a:rPr>
              <a:t>the TPO Dragon</a:t>
            </a:r>
          </a:p>
        </p:txBody>
      </p:sp>
      <p:pic>
        <p:nvPicPr>
          <p:cNvPr id="21" name="Picture 20"/>
          <p:cNvPicPr/>
          <p:nvPr/>
        </p:nvPicPr>
        <p:blipFill>
          <a:blip r:embed="rId5"/>
          <a:stretch>
            <a:fillRect/>
          </a:stretch>
        </p:blipFill>
        <p:spPr>
          <a:xfrm>
            <a:off x="5674290" y="4013007"/>
            <a:ext cx="3293972" cy="1863569"/>
          </a:xfrm>
          <a:prstGeom prst="rect">
            <a:avLst/>
          </a:prstGeom>
        </p:spPr>
      </p:pic>
      <p:sp>
        <p:nvSpPr>
          <p:cNvPr id="12" name="TextBox 11"/>
          <p:cNvSpPr txBox="1"/>
          <p:nvPr/>
        </p:nvSpPr>
        <p:spPr>
          <a:xfrm>
            <a:off x="8770513" y="6277431"/>
            <a:ext cx="301686" cy="369332"/>
          </a:xfrm>
          <a:prstGeom prst="rect">
            <a:avLst/>
          </a:prstGeom>
          <a:noFill/>
        </p:spPr>
        <p:txBody>
          <a:bodyPr wrap="none" rtlCol="0">
            <a:spAutoFit/>
          </a:bodyPr>
          <a:lstStyle/>
          <a:p>
            <a:r>
              <a:rPr lang="en-US" dirty="0">
                <a:solidFill>
                  <a:schemeClr val="accent1">
                    <a:lumMod val="50000"/>
                  </a:schemeClr>
                </a:solidFill>
              </a:rPr>
              <a:t>5</a:t>
            </a:r>
          </a:p>
        </p:txBody>
      </p:sp>
      <p:pic>
        <p:nvPicPr>
          <p:cNvPr id="13" name="Picture 12"/>
          <p:cNvPicPr>
            <a:picLocks noChangeAspect="1"/>
          </p:cNvPicPr>
          <p:nvPr/>
        </p:nvPicPr>
        <p:blipFill>
          <a:blip r:embed="rId6"/>
          <a:stretch>
            <a:fillRect/>
          </a:stretch>
        </p:blipFill>
        <p:spPr>
          <a:xfrm>
            <a:off x="5824919" y="838975"/>
            <a:ext cx="2599442" cy="2370988"/>
          </a:xfrm>
          <a:prstGeom prst="rect">
            <a:avLst/>
          </a:prstGeom>
        </p:spPr>
      </p:pic>
    </p:spTree>
    <p:extLst>
      <p:ext uri="{BB962C8B-B14F-4D97-AF65-F5344CB8AC3E}">
        <p14:creationId xmlns:p14="http://schemas.microsoft.com/office/powerpoint/2010/main" val="21106767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698</TotalTime>
  <Words>616</Words>
  <Application>Microsoft Office PowerPoint</Application>
  <PresentationFormat>Letter Paper (8.5x11 in)</PresentationFormat>
  <Paragraphs>45</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Minion Pro</vt:lpstr>
      <vt:lpstr>Times</vt:lpstr>
      <vt:lpstr>Wingdings</vt:lpstr>
      <vt:lpstr>Office Theme</vt:lpstr>
      <vt:lpstr>Python 2 Thesis Support</vt:lpstr>
      <vt:lpstr>Python 2 Thesis Support</vt:lpstr>
      <vt:lpstr>Python 2 Thesis Support</vt:lpstr>
      <vt:lpstr>Python 2 Thesis Support</vt:lpstr>
      <vt:lpstr>Python 2 Thesis Support</vt:lpstr>
      <vt:lpstr>Python 2 Thesis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2 Thesis Support</dc:title>
  <dc:creator>Leavitt, Sandra (Sandi) (CIV)</dc:creator>
  <cp:lastModifiedBy>Long, Janice (CIV)</cp:lastModifiedBy>
  <cp:revision>117</cp:revision>
  <dcterms:created xsi:type="dcterms:W3CDTF">2018-03-05T18:17:18Z</dcterms:created>
  <dcterms:modified xsi:type="dcterms:W3CDTF">2023-12-12T20:55:32Z</dcterms:modified>
</cp:coreProperties>
</file>