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4" r:id="rId2"/>
  </p:sldMasterIdLst>
  <p:notesMasterIdLst>
    <p:notesMasterId r:id="rId15"/>
  </p:notesMasterIdLst>
  <p:handoutMasterIdLst>
    <p:handoutMasterId r:id="rId16"/>
  </p:handoutMasterIdLst>
  <p:sldIdLst>
    <p:sldId id="292" r:id="rId3"/>
    <p:sldId id="257" r:id="rId4"/>
    <p:sldId id="260" r:id="rId5"/>
    <p:sldId id="284" r:id="rId6"/>
    <p:sldId id="289" r:id="rId7"/>
    <p:sldId id="283" r:id="rId8"/>
    <p:sldId id="290" r:id="rId9"/>
    <p:sldId id="285" r:id="rId10"/>
    <p:sldId id="286" r:id="rId11"/>
    <p:sldId id="291" r:id="rId12"/>
    <p:sldId id="287" r:id="rId13"/>
    <p:sldId id="293" r:id="rId14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eken, Rebecca Contractor, DCS" initials="RP" lastIdx="11" clrIdx="0"/>
  <p:cmAuthor id="2" name="Pieken, Rebecca Contractor, SRS" initials="PRCS" lastIdx="1" clrIdx="1">
    <p:extLst>
      <p:ext uri="{19B8F6BF-5375-455C-9EA6-DF929625EA0E}">
        <p15:presenceInfo xmlns:p15="http://schemas.microsoft.com/office/powerpoint/2012/main" userId="S-1-5-21-2261431323-1781770456-428319998-856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ED"/>
    <a:srgbClr val="4A6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6"/>
    <p:restoredTop sz="94634"/>
  </p:normalViewPr>
  <p:slideViewPr>
    <p:cSldViewPr snapToGrid="0" snapToObjects="1">
      <p:cViewPr varScale="1">
        <p:scale>
          <a:sx n="123" d="100"/>
          <a:sy n="123" d="100"/>
        </p:scale>
        <p:origin x="9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9-07-02T14:11:48.841" idx="1">
    <p:pos x="3877" y="2453"/>
    <p:text>is this true? I've never seen a bounce-back email</p:text>
    <p:extLst>
      <p:ext uri="{C676402C-5697-4E1C-873F-D02D1690AC5C}">
        <p15:threadingInfo xmlns:p15="http://schemas.microsoft.com/office/powerpoint/2012/main" timeZoneBias="4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6BBCF9-52E2-B544-8D75-2694BBB28F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8E3CF5-D9C9-CE41-91C0-A96383FAF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45F26-E7B1-9841-845F-E473CA1453C7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41D62-695E-1B4F-991E-77A189CB95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0B070-22AA-614E-9C2D-A553E648921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2B529-D92C-7843-A124-C21D66DF7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0119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41510-5767-DD4D-91A2-3989DDCC1D7F}" type="datetimeFigureOut">
              <a:rPr lang="en-US" smtClean="0"/>
              <a:t>2/9/2022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89521-7F67-2C47-928E-9F65662306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179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816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0B3E-51FF-F841-A6DF-E6DC4656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44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0B3E-51FF-F841-A6DF-E6DC4656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698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0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9B665-D5C4-214E-80E7-E80FC4C0A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61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97FBA-A885-E041-AA80-67ADBCFE2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022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0B3E-51FF-F841-A6DF-E6DC4656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48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0B3E-51FF-F841-A6DF-E6DC4656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44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0B3E-51FF-F841-A6DF-E6DC4656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855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0B3E-51FF-F841-A6DF-E6DC4656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23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0B3E-51FF-F841-A6DF-E6DC4656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352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E0B3E-51FF-F841-A6DF-E6DC4656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41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7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9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9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bg>
      <p:bgPr>
        <a:gradFill rotWithShape="1">
          <a:gsLst>
            <a:gs pos="0">
              <a:srgbClr val="47619D"/>
            </a:gs>
            <a:gs pos="76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492121"/>
            <a:ext cx="9144000" cy="6088067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3" name="Picture 2" descr="pencil 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7" y="268048"/>
            <a:ext cx="4609870" cy="187110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151062" y="1076328"/>
            <a:ext cx="6535737" cy="1344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80000"/>
              </a:lnSpc>
              <a:defRPr b="0" i="0" kern="1100" spc="0">
                <a:solidFill>
                  <a:srgbClr val="364A7A"/>
                </a:solidFill>
                <a:latin typeface="Minion Pro"/>
                <a:cs typeface="Minion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86000" y="2645103"/>
            <a:ext cx="6400800" cy="0"/>
          </a:xfrm>
          <a:prstGeom prst="line">
            <a:avLst/>
          </a:prstGeom>
          <a:ln w="19050" cmpd="sng">
            <a:solidFill>
              <a:srgbClr val="47619D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151064" y="2908302"/>
            <a:ext cx="6535737" cy="3503613"/>
          </a:xfrm>
          <a:prstGeom prst="rect">
            <a:avLst/>
          </a:prstGeom>
        </p:spPr>
        <p:txBody>
          <a:bodyPr>
            <a:normAutofit/>
          </a:bodyPr>
          <a:lstStyle>
            <a:lvl1pPr marL="257175" indent="-257175">
              <a:buFont typeface="Wingdings" charset="2"/>
              <a:buChar char="§"/>
              <a:defRPr sz="1800" baseline="0">
                <a:solidFill>
                  <a:srgbClr val="364A7A"/>
                </a:solidFill>
                <a:latin typeface="Minion Pro"/>
                <a:cs typeface="Minion Pro"/>
              </a:defRPr>
            </a:lvl1pPr>
            <a:lvl2pPr marL="557213" indent="-214313">
              <a:buFont typeface="Wingdings" charset="2"/>
              <a:buChar char="§"/>
              <a:defRPr sz="1800" baseline="0">
                <a:solidFill>
                  <a:srgbClr val="364A7A"/>
                </a:solidFill>
                <a:latin typeface="Minion Pro"/>
                <a:cs typeface="Minion Pro"/>
              </a:defRPr>
            </a:lvl2pPr>
            <a:lvl3pPr marL="857250" indent="-171450">
              <a:buFont typeface="Wingdings" charset="2"/>
              <a:buChar char="§"/>
              <a:defRPr sz="1800" baseline="0">
                <a:solidFill>
                  <a:srgbClr val="364A7A"/>
                </a:solidFill>
                <a:latin typeface="Minion Pro"/>
                <a:cs typeface="Minion Pro"/>
              </a:defRPr>
            </a:lvl3pPr>
            <a:lvl4pPr marL="1200150" indent="-171450">
              <a:buFont typeface="Wingdings" charset="2"/>
              <a:buChar char="§"/>
              <a:defRPr sz="1800" baseline="0">
                <a:solidFill>
                  <a:srgbClr val="364A7A"/>
                </a:solidFill>
                <a:latin typeface="Minion Pro"/>
                <a:cs typeface="Minion Pro"/>
              </a:defRPr>
            </a:lvl4pPr>
            <a:lvl5pPr marL="1543050" indent="-171450">
              <a:buFont typeface="Wingdings" charset="2"/>
              <a:buChar char="§"/>
              <a:defRPr sz="1800" baseline="0">
                <a:solidFill>
                  <a:srgbClr val="364A7A"/>
                </a:solidFill>
                <a:latin typeface="Minion Pro"/>
                <a:cs typeface="Minion Pro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85751" y="1047750"/>
            <a:ext cx="1682750" cy="52149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5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17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41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05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1614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575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0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92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028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221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342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0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8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7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87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92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75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7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39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43C09-526F-164F-927F-C3B05F2BCC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43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1D54F-B459-449B-97E2-5AA06430B7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35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nps.edu/web/thesisprocessing/python-hel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thesisprocessingoffice@nps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0" y="1615799"/>
            <a:ext cx="533198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Service Reps:</a:t>
            </a:r>
          </a:p>
          <a:p>
            <a:pPr algn="ctr"/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</a:rPr>
              <a:t>List Management Tool for Thesis Publication Email Notifications</a:t>
            </a:r>
          </a:p>
        </p:txBody>
      </p:sp>
      <p:pic>
        <p:nvPicPr>
          <p:cNvPr id="17" name="Picture 16"/>
          <p:cNvPicPr/>
          <p:nvPr/>
        </p:nvPicPr>
        <p:blipFill>
          <a:blip r:embed="rId3"/>
          <a:stretch>
            <a:fillRect/>
          </a:stretch>
        </p:blipFill>
        <p:spPr>
          <a:xfrm>
            <a:off x="5783777" y="4223722"/>
            <a:ext cx="3293972" cy="1863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1984" y="524981"/>
            <a:ext cx="3742923" cy="341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855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6530" y="2451100"/>
            <a:ext cx="6645498" cy="3049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937666-6CBD-4446-A4C0-20CDC635ECBB}"/>
              </a:ext>
            </a:extLst>
          </p:cNvPr>
          <p:cNvSpPr txBox="1"/>
          <p:nvPr/>
        </p:nvSpPr>
        <p:spPr>
          <a:xfrm>
            <a:off x="8711399" y="6226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1A31340-E702-5749-8DBD-13B4D8BA80F8}"/>
              </a:ext>
            </a:extLst>
          </p:cNvPr>
          <p:cNvSpPr txBox="1">
            <a:spLocks/>
          </p:cNvSpPr>
          <p:nvPr/>
        </p:nvSpPr>
        <p:spPr>
          <a:xfrm>
            <a:off x="2565027" y="0"/>
            <a:ext cx="6535737" cy="649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pPr algn="r"/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9443293-4966-F440-BD4B-1748458AC7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2565" y="2071867"/>
            <a:ext cx="6549331" cy="3309877"/>
          </a:xfrm>
          <a:prstGeom prst="rect">
            <a:avLst/>
          </a:prstGeom>
        </p:spPr>
      </p:pic>
      <p:sp>
        <p:nvSpPr>
          <p:cNvPr id="7" name="TextBox 20">
            <a:extLst>
              <a:ext uri="{FF2B5EF4-FFF2-40B4-BE49-F238E27FC236}">
                <a16:creationId xmlns:a16="http://schemas.microsoft.com/office/drawing/2014/main" id="{48A2914B-2F01-4149-9362-A33D10452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8" y="731838"/>
            <a:ext cx="2262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Adding Contacts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9EF7FC1-8416-2247-984C-B0F172D46E93}"/>
              </a:ext>
            </a:extLst>
          </p:cNvPr>
          <p:cNvSpPr/>
          <p:nvPr/>
        </p:nvSpPr>
        <p:spPr>
          <a:xfrm>
            <a:off x="742795" y="4907987"/>
            <a:ext cx="1155453" cy="3584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837132-5BDB-0040-ADFF-4716F1661841}"/>
              </a:ext>
            </a:extLst>
          </p:cNvPr>
          <p:cNvSpPr txBox="1"/>
          <p:nvPr/>
        </p:nvSpPr>
        <p:spPr>
          <a:xfrm>
            <a:off x="299817" y="1234419"/>
            <a:ext cx="607666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70C0"/>
                </a:solidFill>
              </a:rPr>
              <a:t>This pop-up box appears when you click on </a:t>
            </a:r>
            <a:r>
              <a:rPr lang="en-US" altLang="en-US" b="1" dirty="0">
                <a:solidFill>
                  <a:srgbClr val="FF0000"/>
                </a:solidFill>
              </a:rPr>
              <a:t>+New PAL Contact</a:t>
            </a:r>
          </a:p>
          <a:p>
            <a:r>
              <a:rPr lang="en-US" altLang="en-US" sz="1600" dirty="0">
                <a:solidFill>
                  <a:srgbClr val="0070C0"/>
                </a:solidFill>
              </a:rPr>
              <a:t>    Only </a:t>
            </a:r>
            <a:r>
              <a:rPr lang="en-US" altLang="en-US" sz="1600" u="sng" dirty="0">
                <a:solidFill>
                  <a:srgbClr val="0070C0"/>
                </a:solidFill>
              </a:rPr>
              <a:t>Organization</a:t>
            </a:r>
            <a:r>
              <a:rPr lang="en-US" altLang="en-US" sz="1600" dirty="0">
                <a:solidFill>
                  <a:srgbClr val="0070C0"/>
                </a:solidFill>
              </a:rPr>
              <a:t> and </a:t>
            </a:r>
            <a:r>
              <a:rPr lang="en-US" altLang="en-US" sz="1600" u="sng" dirty="0">
                <a:solidFill>
                  <a:srgbClr val="0070C0"/>
                </a:solidFill>
              </a:rPr>
              <a:t>Email Address</a:t>
            </a:r>
            <a:r>
              <a:rPr lang="en-US" altLang="en-US" sz="1600" dirty="0">
                <a:solidFill>
                  <a:srgbClr val="0070C0"/>
                </a:solidFill>
              </a:rPr>
              <a:t> are required fields </a:t>
            </a:r>
            <a:endParaRPr lang="en-US" altLang="en-US" sz="2800" dirty="0">
              <a:solidFill>
                <a:srgbClr val="0070C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828527" y="3430447"/>
            <a:ext cx="3058410" cy="60214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9B129551-E450-4340-A252-9903F4CCFAEB}"/>
              </a:ext>
            </a:extLst>
          </p:cNvPr>
          <p:cNvSpPr/>
          <p:nvPr/>
        </p:nvSpPr>
        <p:spPr>
          <a:xfrm>
            <a:off x="716865" y="3443951"/>
            <a:ext cx="2998607" cy="60214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D5DE3E-2268-4E43-8B70-7BF71C07A881}"/>
              </a:ext>
            </a:extLst>
          </p:cNvPr>
          <p:cNvSpPr/>
          <p:nvPr/>
        </p:nvSpPr>
        <p:spPr>
          <a:xfrm>
            <a:off x="445625" y="5501794"/>
            <a:ext cx="79575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0070C0"/>
                </a:solidFill>
              </a:rPr>
              <a:t>Then, </a:t>
            </a:r>
            <a:r>
              <a:rPr lang="en-US" sz="1600" b="1" dirty="0">
                <a:solidFill>
                  <a:srgbClr val="0070C0"/>
                </a:solidFill>
              </a:rPr>
              <a:t>Save Changes </a:t>
            </a:r>
            <a:r>
              <a:rPr lang="en-US" sz="1600" dirty="0">
                <a:solidFill>
                  <a:srgbClr val="0070C0"/>
                </a:solidFill>
              </a:rPr>
              <a:t>and </a:t>
            </a:r>
            <a:r>
              <a:rPr lang="en-US" sz="1600" b="1" dirty="0">
                <a:solidFill>
                  <a:srgbClr val="0070C0"/>
                </a:solidFill>
              </a:rPr>
              <a:t>Close</a:t>
            </a:r>
            <a:r>
              <a:rPr lang="en-US" sz="1600" dirty="0">
                <a:solidFill>
                  <a:srgbClr val="0070C0"/>
                </a:solidFill>
              </a:rPr>
              <a:t> the pop-up </a:t>
            </a:r>
          </a:p>
          <a:p>
            <a:r>
              <a:rPr lang="en-US" sz="1600" dirty="0">
                <a:solidFill>
                  <a:srgbClr val="0070C0"/>
                </a:solidFill>
              </a:rPr>
              <a:t>The data populate on your List Manager, with pop-up fields as column headings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7353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6530" y="2451100"/>
            <a:ext cx="6645498" cy="3049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937666-6CBD-4446-A4C0-20CDC635ECBB}"/>
              </a:ext>
            </a:extLst>
          </p:cNvPr>
          <p:cNvSpPr txBox="1"/>
          <p:nvPr/>
        </p:nvSpPr>
        <p:spPr>
          <a:xfrm>
            <a:off x="8711399" y="62266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1A31340-E702-5749-8DBD-13B4D8BA80F8}"/>
              </a:ext>
            </a:extLst>
          </p:cNvPr>
          <p:cNvSpPr txBox="1">
            <a:spLocks/>
          </p:cNvSpPr>
          <p:nvPr/>
        </p:nvSpPr>
        <p:spPr>
          <a:xfrm>
            <a:off x="2565027" y="0"/>
            <a:ext cx="6535737" cy="649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pPr algn="r"/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Up Arrow 2"/>
          <p:cNvSpPr/>
          <p:nvPr/>
        </p:nvSpPr>
        <p:spPr>
          <a:xfrm rot="10800000">
            <a:off x="4020367" y="3234458"/>
            <a:ext cx="321972" cy="43788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20">
            <a:extLst>
              <a:ext uri="{FF2B5EF4-FFF2-40B4-BE49-F238E27FC236}">
                <a16:creationId xmlns:a16="http://schemas.microsoft.com/office/drawing/2014/main" id="{48A2914B-2F01-4149-9362-A33D10452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8" y="731838"/>
            <a:ext cx="4017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Editing and Deleting Contacts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358CAB-D567-4949-826A-15F7F58F09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3286"/>
          <a:stretch/>
        </p:blipFill>
        <p:spPr>
          <a:xfrm>
            <a:off x="3633851" y="3664166"/>
            <a:ext cx="5348105" cy="2586162"/>
          </a:xfrm>
          <a:prstGeom prst="rect">
            <a:avLst/>
          </a:prstGeom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9EF7FC1-8416-2247-984C-B0F172D46E93}"/>
              </a:ext>
            </a:extLst>
          </p:cNvPr>
          <p:cNvSpPr/>
          <p:nvPr/>
        </p:nvSpPr>
        <p:spPr>
          <a:xfrm>
            <a:off x="3729062" y="5266801"/>
            <a:ext cx="2359221" cy="48581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837132-5BDB-0040-ADFF-4716F1661841}"/>
              </a:ext>
            </a:extLst>
          </p:cNvPr>
          <p:cNvSpPr txBox="1"/>
          <p:nvPr/>
        </p:nvSpPr>
        <p:spPr>
          <a:xfrm>
            <a:off x="103047" y="1419614"/>
            <a:ext cx="8170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solidFill>
                  <a:srgbClr val="0070C0"/>
                </a:solidFill>
              </a:rPr>
              <a:t>Use the List Manager’s “</a:t>
            </a:r>
            <a:r>
              <a:rPr lang="en-US" altLang="en-US" sz="1600" b="1" dirty="0">
                <a:solidFill>
                  <a:srgbClr val="C00000"/>
                </a:solidFill>
              </a:rPr>
              <a:t>Edit</a:t>
            </a:r>
            <a:r>
              <a:rPr lang="en-US" altLang="en-US" sz="1600" b="1" dirty="0">
                <a:solidFill>
                  <a:srgbClr val="0070C0"/>
                </a:solidFill>
              </a:rPr>
              <a:t>” button to make changes to a contact’s data in its pop-up window</a:t>
            </a:r>
            <a:endParaRPr lang="en-US" altLang="en-US" sz="2800" dirty="0">
              <a:solidFill>
                <a:srgbClr val="0070C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A864FF-B69D-B847-8BED-1B7E4C43B6BE}"/>
              </a:ext>
            </a:extLst>
          </p:cNvPr>
          <p:cNvSpPr txBox="1"/>
          <p:nvPr/>
        </p:nvSpPr>
        <p:spPr>
          <a:xfrm>
            <a:off x="567963" y="3713331"/>
            <a:ext cx="31475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b="1" dirty="0">
                <a:solidFill>
                  <a:srgbClr val="0070C0"/>
                </a:solidFill>
              </a:rPr>
              <a:t>Add curriculum numbers to limit email announcements to a given recipient</a:t>
            </a:r>
          </a:p>
          <a:p>
            <a:endParaRPr lang="en-US" altLang="en-US" sz="1600" b="1" dirty="0">
              <a:solidFill>
                <a:srgbClr val="0070C0"/>
              </a:solidFill>
            </a:endParaRPr>
          </a:p>
          <a:p>
            <a:r>
              <a:rPr lang="en-US" altLang="en-US" sz="1600" b="1" dirty="0">
                <a:solidFill>
                  <a:srgbClr val="0070C0"/>
                </a:solidFill>
              </a:rPr>
              <a:t>Add comments, such as when to check email validity with the organization or name of your POC</a:t>
            </a:r>
          </a:p>
          <a:p>
            <a:endParaRPr lang="en-US" altLang="en-US" sz="1600" b="1" dirty="0">
              <a:solidFill>
                <a:srgbClr val="0070C0"/>
              </a:solidFill>
            </a:endParaRPr>
          </a:p>
          <a:p>
            <a:r>
              <a:rPr lang="en-US" altLang="en-US" sz="1600" b="1" dirty="0">
                <a:solidFill>
                  <a:srgbClr val="0070C0"/>
                </a:solidFill>
              </a:rPr>
              <a:t>You also delete contacts from this pop-up window</a:t>
            </a:r>
            <a:endParaRPr lang="en-US" altLang="en-US" sz="2800" dirty="0">
              <a:solidFill>
                <a:srgbClr val="0070C0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BF95CBD-EBFE-4644-9E6F-BBD8D6D7D0E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983" t="7280" r="15443"/>
          <a:stretch/>
        </p:blipFill>
        <p:spPr>
          <a:xfrm>
            <a:off x="138896" y="1817224"/>
            <a:ext cx="8858778" cy="1435262"/>
          </a:xfrm>
          <a:prstGeom prst="rect">
            <a:avLst/>
          </a:prstGeom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BEEE346-021F-B948-8D6F-767B8A555062}"/>
              </a:ext>
            </a:extLst>
          </p:cNvPr>
          <p:cNvSpPr/>
          <p:nvPr/>
        </p:nvSpPr>
        <p:spPr>
          <a:xfrm>
            <a:off x="208345" y="2618128"/>
            <a:ext cx="337595" cy="58805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27333B6-3D9F-D64A-A531-2A3575A1FC54}"/>
              </a:ext>
            </a:extLst>
          </p:cNvPr>
          <p:cNvCxnSpPr>
            <a:cxnSpLocks/>
          </p:cNvCxnSpPr>
          <p:nvPr/>
        </p:nvCxnSpPr>
        <p:spPr>
          <a:xfrm flipH="1">
            <a:off x="428264" y="1701478"/>
            <a:ext cx="1909822" cy="89125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89CCEAC9-06EA-1445-9D16-149CC0434731}"/>
              </a:ext>
            </a:extLst>
          </p:cNvPr>
          <p:cNvSpPr/>
          <p:nvPr/>
        </p:nvSpPr>
        <p:spPr>
          <a:xfrm>
            <a:off x="4722471" y="5879941"/>
            <a:ext cx="960699" cy="27779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92501092-4D26-414B-8F40-D6F05626B02B}"/>
              </a:ext>
            </a:extLst>
          </p:cNvPr>
          <p:cNvSpPr/>
          <p:nvPr/>
        </p:nvSpPr>
        <p:spPr>
          <a:xfrm>
            <a:off x="6209903" y="5282234"/>
            <a:ext cx="2359221" cy="48581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41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79561" y="2408349"/>
            <a:ext cx="6490952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398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62373" y="2188378"/>
            <a:ext cx="5462546" cy="24020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1600" b="1" dirty="0">
                <a:solidFill>
                  <a:srgbClr val="C00000"/>
                </a:solidFill>
              </a:rPr>
              <a:t>For additional information and guidance, consult the TPO website at </a:t>
            </a:r>
            <a:r>
              <a:rPr lang="en-US" sz="1600" b="1">
                <a:solidFill>
                  <a:srgbClr val="C00000"/>
                </a:solidFill>
                <a:hlinkClick r:id="rId3"/>
              </a:rPr>
              <a:t>https://nps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.edu/web/thesisprocessing/python-help</a:t>
            </a:r>
            <a:endParaRPr lang="en-US" sz="1600" dirty="0">
              <a:solidFill>
                <a:schemeClr val="bg2"/>
              </a:solidFill>
            </a:endParaRP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1600" b="1" dirty="0">
                <a:solidFill>
                  <a:srgbClr val="C00000"/>
                </a:solidFill>
              </a:rPr>
              <a:t>For support, contact Thesis Processing:</a:t>
            </a:r>
            <a:endParaRPr lang="en-US" sz="1600" b="1" dirty="0">
              <a:solidFill>
                <a:schemeClr val="bg2"/>
              </a:solidFill>
            </a:endParaRPr>
          </a:p>
          <a:p>
            <a:pPr lvl="1">
              <a:spcAft>
                <a:spcPts val="1200"/>
              </a:spcAft>
              <a:buFont typeface="Arial" charset="0"/>
              <a:buChar char="•"/>
            </a:pPr>
            <a:r>
              <a:rPr lang="en-US" sz="1600" b="1" dirty="0">
                <a:solidFill>
                  <a:schemeClr val="bg2"/>
                </a:solidFill>
                <a:hlinkClick r:id="rId4"/>
              </a:rPr>
              <a:t>thesisprocessingoffice@nps.edu</a:t>
            </a:r>
            <a:endParaRPr lang="en-US" sz="1600" b="1" dirty="0">
              <a:solidFill>
                <a:schemeClr val="bg2"/>
              </a:solidFill>
            </a:endParaRPr>
          </a:p>
          <a:p>
            <a:pPr marL="457200" lvl="1" indent="0">
              <a:spcAft>
                <a:spcPts val="1200"/>
              </a:spcAft>
              <a:buNone/>
            </a:pPr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21" name="Picture 20"/>
          <p:cNvPicPr/>
          <p:nvPr/>
        </p:nvPicPr>
        <p:blipFill>
          <a:blip r:embed="rId5"/>
          <a:stretch>
            <a:fillRect/>
          </a:stretch>
        </p:blipFill>
        <p:spPr>
          <a:xfrm>
            <a:off x="5674290" y="4013007"/>
            <a:ext cx="3293972" cy="18635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4919" y="838974"/>
            <a:ext cx="2859634" cy="26083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B937666-6CBD-4446-A4C0-20CDC635ECBB}"/>
              </a:ext>
            </a:extLst>
          </p:cNvPr>
          <p:cNvSpPr txBox="1"/>
          <p:nvPr/>
        </p:nvSpPr>
        <p:spPr>
          <a:xfrm>
            <a:off x="8711399" y="62266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747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3320" y="2497915"/>
            <a:ext cx="6775712" cy="26003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2608263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0" y="904017"/>
            <a:ext cx="8531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srgbClr val="C00000"/>
                </a:solidFill>
              </a:rPr>
              <a:t>Service Reps: </a:t>
            </a:r>
          </a:p>
          <a:p>
            <a:pPr algn="ctr"/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</a:rPr>
              <a:t>List Management Tool for Thesis Publication Email Notifications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1BAAC45-F472-F642-A767-D87A8F39F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672" y="3403515"/>
            <a:ext cx="5004032" cy="25759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89ED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80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en-US" altLang="en-US" sz="2000" b="1" dirty="0">
                <a:solidFill>
                  <a:schemeClr val="bg1"/>
                </a:solidFill>
              </a:rPr>
              <a:t>Objective: </a:t>
            </a:r>
          </a:p>
          <a:p>
            <a:pPr algn="ctr">
              <a:spcBef>
                <a:spcPts val="800"/>
              </a:spcBef>
              <a:spcAft>
                <a:spcPts val="1000"/>
              </a:spcAft>
              <a:buNone/>
            </a:pPr>
            <a:r>
              <a:rPr lang="en-US" altLang="en-US" sz="2000" dirty="0">
                <a:solidFill>
                  <a:schemeClr val="bg1"/>
                </a:solidFill>
              </a:rPr>
              <a:t>Service reps have the option to create and maintain email lists to whom thesis publication announcements emails are sent.</a:t>
            </a:r>
          </a:p>
          <a:p>
            <a:pPr algn="ctr">
              <a:spcBef>
                <a:spcPts val="800"/>
              </a:spcBef>
              <a:spcAft>
                <a:spcPts val="1000"/>
              </a:spcAft>
              <a:buNone/>
            </a:pPr>
            <a:r>
              <a:rPr lang="en-US" altLang="en-US" sz="2000" dirty="0">
                <a:solidFill>
                  <a:schemeClr val="bg1"/>
                </a:solidFill>
              </a:rPr>
              <a:t>This supports the timely dissemination of relevant research reports by NPS students who are in their service branch. 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DCA302-DABC-C949-81EB-C3CA1118F7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84111" y="4447169"/>
            <a:ext cx="2344517" cy="2064773"/>
          </a:xfrm>
          <a:prstGeom prst="rect">
            <a:avLst/>
          </a:prstGeom>
        </p:spPr>
      </p:pic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A7D1EA5-E20E-CF48-9A13-C155338A9642}"/>
              </a:ext>
            </a:extLst>
          </p:cNvPr>
          <p:cNvSpPr/>
          <p:nvPr/>
        </p:nvSpPr>
        <p:spPr>
          <a:xfrm>
            <a:off x="5636870" y="5648444"/>
            <a:ext cx="3113591" cy="41668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C7BE44-813B-BD45-8236-7ECB91C46F64}"/>
              </a:ext>
            </a:extLst>
          </p:cNvPr>
          <p:cNvSpPr txBox="1"/>
          <p:nvPr/>
        </p:nvSpPr>
        <p:spPr>
          <a:xfrm>
            <a:off x="5972537" y="3827271"/>
            <a:ext cx="237281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Review slides, then start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DBAD69-090C-BB44-A70F-2D555935674B}"/>
              </a:ext>
            </a:extLst>
          </p:cNvPr>
          <p:cNvSpPr txBox="1"/>
          <p:nvPr/>
        </p:nvSpPr>
        <p:spPr>
          <a:xfrm>
            <a:off x="8711399" y="6226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65952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40030" y="2362200"/>
            <a:ext cx="6645498" cy="3430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254174" y="1125936"/>
            <a:ext cx="8612033" cy="551912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charset="2"/>
              <a:buChar char="§"/>
              <a:defRPr sz="2400" kern="1200" baseline="0">
                <a:solidFill>
                  <a:srgbClr val="364A7A"/>
                </a:solidFill>
                <a:latin typeface="Minion Pro"/>
                <a:ea typeface="+mn-ea"/>
                <a:cs typeface="Minion Pro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2400" kern="1200" baseline="0">
                <a:solidFill>
                  <a:srgbClr val="364A7A"/>
                </a:solidFill>
                <a:latin typeface="Minion Pro"/>
                <a:ea typeface="+mn-ea"/>
                <a:cs typeface="Minion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2400" kern="1200" baseline="0">
                <a:solidFill>
                  <a:srgbClr val="364A7A"/>
                </a:solidFill>
                <a:latin typeface="Minion Pro"/>
                <a:ea typeface="+mn-ea"/>
                <a:cs typeface="Minion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2400" kern="1200" baseline="0">
                <a:solidFill>
                  <a:srgbClr val="364A7A"/>
                </a:solidFill>
                <a:latin typeface="Minion Pro"/>
                <a:ea typeface="+mn-ea"/>
                <a:cs typeface="Minion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charset="2"/>
              <a:buChar char="§"/>
              <a:defRPr sz="2400" kern="1200" baseline="0">
                <a:solidFill>
                  <a:srgbClr val="364A7A"/>
                </a:solidFill>
                <a:latin typeface="Minion Pro"/>
                <a:ea typeface="+mn-ea"/>
                <a:cs typeface="Minion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spcAft>
                <a:spcPts val="75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</a:rPr>
              <a:t>Military service reps can elect to generate and maintain email lists to whom thesis publication announcements are sent automatically by Python </a:t>
            </a:r>
          </a:p>
          <a:p>
            <a:pPr marL="800100" lvl="1" indent="-342900">
              <a:spcAft>
                <a:spcPts val="75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</a:rPr>
              <a:t>Use your </a:t>
            </a:r>
            <a:r>
              <a:rPr lang="en-US" sz="1800" b="1" dirty="0">
                <a:solidFill>
                  <a:srgbClr val="002060"/>
                </a:solidFill>
              </a:rPr>
              <a:t>Python menu tree’s </a:t>
            </a:r>
            <a:r>
              <a:rPr lang="en-US" sz="1800" b="1" dirty="0">
                <a:solidFill>
                  <a:srgbClr val="C00000"/>
                </a:solidFill>
              </a:rPr>
              <a:t>Service Rep </a:t>
            </a:r>
            <a:r>
              <a:rPr lang="en-US" sz="1800" b="1" dirty="0">
                <a:solidFill>
                  <a:srgbClr val="002060"/>
                </a:solidFill>
              </a:rPr>
              <a:t>node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dirty="0">
                <a:solidFill>
                  <a:srgbClr val="002060"/>
                </a:solidFill>
              </a:rPr>
              <a:t>to enter and update emails for those you wish to receive publication announcements</a:t>
            </a:r>
            <a:endParaRPr lang="en-US" sz="1800" b="1" dirty="0">
              <a:solidFill>
                <a:srgbClr val="002060"/>
              </a:solidFill>
            </a:endParaRPr>
          </a:p>
          <a:p>
            <a:pPr marL="800100" lvl="1" indent="-342900">
              <a:spcAft>
                <a:spcPts val="75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</a:rPr>
              <a:t>Using this Python 2 function is optional</a:t>
            </a:r>
          </a:p>
          <a:p>
            <a:pPr marL="800100" lvl="1" indent="-342900">
              <a:spcAft>
                <a:spcPts val="75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</a:rPr>
              <a:t>Email recipients can be internal or external to NPS</a:t>
            </a:r>
          </a:p>
          <a:p>
            <a:pPr marL="800100" lvl="1" indent="-342900">
              <a:spcAft>
                <a:spcPts val="75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</a:rPr>
              <a:t>Each publication announcement email represents one thesis for an NPS student in your service branch; you can further define distribution by curricula</a:t>
            </a:r>
          </a:p>
          <a:p>
            <a:pPr marL="800100" lvl="1" indent="-342900">
              <a:spcAft>
                <a:spcPts val="75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2060"/>
                </a:solidFill>
              </a:rPr>
              <a:t>Security and Distribution:</a:t>
            </a:r>
          </a:p>
          <a:p>
            <a:pPr marL="1200150" lvl="2" indent="-342900">
              <a:spcAft>
                <a:spcPts val="750"/>
              </a:spcAft>
            </a:pPr>
            <a:r>
              <a:rPr lang="en-US" sz="1800" dirty="0">
                <a:solidFill>
                  <a:srgbClr val="002060"/>
                </a:solidFill>
              </a:rPr>
              <a:t>Publicly releasable—announcements include the thesis abstract and a link to the thesis PDF in Calhoun</a:t>
            </a:r>
          </a:p>
          <a:p>
            <a:pPr marL="1200150" lvl="2" indent="-342900">
              <a:spcAft>
                <a:spcPts val="750"/>
              </a:spcAft>
            </a:pPr>
            <a:r>
              <a:rPr lang="en-US" sz="1800" dirty="0">
                <a:solidFill>
                  <a:srgbClr val="002060"/>
                </a:solidFill>
              </a:rPr>
              <a:t>Controlled Unclassified [CUI]—announcements include the thesis abstract and a link to the library’s Restricted Resources Collection page</a:t>
            </a:r>
          </a:p>
          <a:p>
            <a:pPr marL="1200150" lvl="2" indent="-342900">
              <a:spcAft>
                <a:spcPts val="750"/>
              </a:spcAft>
            </a:pPr>
            <a:r>
              <a:rPr lang="en-US" sz="1800" dirty="0">
                <a:solidFill>
                  <a:srgbClr val="002060"/>
                </a:solidFill>
              </a:rPr>
              <a:t>Classified—No announcements are sent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2608263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DBAD69-090C-BB44-A70F-2D555935674B}"/>
              </a:ext>
            </a:extLst>
          </p:cNvPr>
          <p:cNvSpPr txBox="1"/>
          <p:nvPr/>
        </p:nvSpPr>
        <p:spPr>
          <a:xfrm>
            <a:off x="8711399" y="6226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" name="Rectangle 2"/>
          <p:cNvSpPr/>
          <p:nvPr/>
        </p:nvSpPr>
        <p:spPr>
          <a:xfrm>
            <a:off x="383458" y="578667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Summary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374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6530" y="2451100"/>
            <a:ext cx="6645498" cy="3049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937666-6CBD-4446-A4C0-20CDC635ECBB}"/>
              </a:ext>
            </a:extLst>
          </p:cNvPr>
          <p:cNvSpPr txBox="1"/>
          <p:nvPr/>
        </p:nvSpPr>
        <p:spPr>
          <a:xfrm>
            <a:off x="8711399" y="6226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1A31340-E702-5749-8DBD-13B4D8BA80F8}"/>
              </a:ext>
            </a:extLst>
          </p:cNvPr>
          <p:cNvSpPr txBox="1">
            <a:spLocks/>
          </p:cNvSpPr>
          <p:nvPr/>
        </p:nvSpPr>
        <p:spPr>
          <a:xfrm>
            <a:off x="2565027" y="0"/>
            <a:ext cx="6535737" cy="649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pPr algn="r"/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AFECC650-4B86-0543-AD76-A4C6215BD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716186"/>
            <a:ext cx="86527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Who determines who receives thesis publication announcements?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EA16A1D4-B0DE-4D42-996A-1D197F3B6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01" y="1686845"/>
            <a:ext cx="7210881" cy="420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1600" b="1" dirty="0">
                <a:solidFill>
                  <a:srgbClr val="C00000"/>
                </a:solidFill>
              </a:rPr>
              <a:t>General, default distribution </a:t>
            </a:r>
            <a:r>
              <a:rPr lang="en-US" altLang="en-US" sz="1600" dirty="0">
                <a:solidFill>
                  <a:srgbClr val="002060"/>
                </a:solidFill>
              </a:rPr>
              <a:t>is to student author(s) and faculty advisors of a given thesis</a:t>
            </a:r>
            <a:br>
              <a:rPr lang="en-US" altLang="en-US" sz="1600" dirty="0">
                <a:solidFill>
                  <a:srgbClr val="002060"/>
                </a:solidFill>
              </a:rPr>
            </a:br>
            <a:endParaRPr lang="en-US" altLang="en-US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/>
            </a:pPr>
            <a:r>
              <a:rPr lang="en-US" altLang="en-US" sz="1600" b="1" dirty="0">
                <a:solidFill>
                  <a:srgbClr val="C00000"/>
                </a:solidFill>
              </a:rPr>
              <a:t>Students</a:t>
            </a:r>
            <a:r>
              <a:rPr lang="en-US" altLang="en-US" sz="1600" dirty="0">
                <a:solidFill>
                  <a:srgbClr val="002060"/>
                </a:solidFill>
              </a:rPr>
              <a:t> have the option on the Python thesis dashboard to add additional recipients (see </a:t>
            </a:r>
            <a:r>
              <a:rPr lang="en-US" altLang="en-US" sz="1600" b="1" dirty="0">
                <a:solidFill>
                  <a:srgbClr val="002060"/>
                </a:solidFill>
              </a:rPr>
              <a:t>PAL</a:t>
            </a:r>
            <a:r>
              <a:rPr lang="en-US" altLang="en-US" sz="1600" dirty="0">
                <a:solidFill>
                  <a:srgbClr val="002060"/>
                </a:solidFill>
              </a:rPr>
              <a:t> [</a:t>
            </a:r>
            <a:r>
              <a:rPr lang="en-US" altLang="en-US" sz="1600" b="1" dirty="0">
                <a:solidFill>
                  <a:srgbClr val="002060"/>
                </a:solidFill>
              </a:rPr>
              <a:t>Publication Announcement List</a:t>
            </a:r>
            <a:r>
              <a:rPr lang="en-US" altLang="en-US" sz="1600" dirty="0">
                <a:solidFill>
                  <a:srgbClr val="002060"/>
                </a:solidFill>
              </a:rPr>
              <a:t>] Announcements field, edit)</a:t>
            </a:r>
          </a:p>
          <a:p>
            <a:pPr marL="0" indent="0"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en-US" sz="16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+mj-lt"/>
              <a:buAutoNum type="arabicPeriod" startAt="3"/>
            </a:pPr>
            <a:r>
              <a:rPr lang="en-US" altLang="en-US" sz="1600" b="1" dirty="0">
                <a:solidFill>
                  <a:srgbClr val="C00000"/>
                </a:solidFill>
              </a:rPr>
              <a:t>Service Reps</a:t>
            </a:r>
            <a:r>
              <a:rPr lang="en-US" altLang="en-US" sz="1600" dirty="0">
                <a:solidFill>
                  <a:srgbClr val="C00000"/>
                </a:solidFill>
              </a:rPr>
              <a:t> </a:t>
            </a:r>
            <a:r>
              <a:rPr lang="en-US" altLang="en-US" sz="1600" dirty="0">
                <a:solidFill>
                  <a:srgbClr val="002060"/>
                </a:solidFill>
              </a:rPr>
              <a:t>have the option via their </a:t>
            </a:r>
            <a:r>
              <a:rPr lang="en-US" sz="1600" dirty="0">
                <a:solidFill>
                  <a:srgbClr val="002060"/>
                </a:solidFill>
              </a:rPr>
              <a:t>Python menu tree Service Rep node </a:t>
            </a:r>
            <a:r>
              <a:rPr lang="en-US" altLang="en-US" sz="1600" dirty="0">
                <a:solidFill>
                  <a:srgbClr val="002060"/>
                </a:solidFill>
              </a:rPr>
              <a:t>to add recipients</a:t>
            </a:r>
            <a:br>
              <a:rPr lang="en-US" altLang="en-US" sz="1600" dirty="0">
                <a:solidFill>
                  <a:srgbClr val="002060"/>
                </a:solidFill>
              </a:rPr>
            </a:br>
            <a:endParaRPr lang="en-US" altLang="en-US" sz="1600" dirty="0">
              <a:solidFill>
                <a:srgbClr val="002060"/>
              </a:solidFill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 dirty="0">
                <a:solidFill>
                  <a:srgbClr val="002060"/>
                </a:solidFill>
              </a:rPr>
              <a:t>By students in their service branch, broadly</a:t>
            </a:r>
            <a:br>
              <a:rPr lang="en-US" altLang="en-US" sz="1400" dirty="0">
                <a:solidFill>
                  <a:srgbClr val="002060"/>
                </a:solidFill>
              </a:rPr>
            </a:br>
            <a:r>
              <a:rPr lang="en-US" altLang="en-US" sz="1400" dirty="0">
                <a:solidFill>
                  <a:srgbClr val="002060"/>
                </a:solidFill>
              </a:rPr>
              <a:t>Example: Theses by any Army officer graduating that quarter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endParaRPr lang="en-US" altLang="en-US" sz="1400" dirty="0">
              <a:solidFill>
                <a:srgbClr val="002060"/>
              </a:solidFill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1400" b="1" dirty="0">
                <a:solidFill>
                  <a:srgbClr val="002060"/>
                </a:solidFill>
              </a:rPr>
              <a:t>By students in their service branch, in designated curricula</a:t>
            </a:r>
            <a:br>
              <a:rPr lang="en-US" altLang="en-US" sz="1400" dirty="0">
                <a:solidFill>
                  <a:srgbClr val="002060"/>
                </a:solidFill>
              </a:rPr>
            </a:br>
            <a:r>
              <a:rPr lang="en-US" altLang="en-US" sz="1400" dirty="0">
                <a:solidFill>
                  <a:srgbClr val="002060"/>
                </a:solidFill>
              </a:rPr>
              <a:t>Example: Theses by any Army officer graduating that quarter who is in curriculum 311</a:t>
            </a:r>
          </a:p>
          <a:p>
            <a:pPr marL="457200" lvl="1" indent="0">
              <a:lnSpc>
                <a:spcPct val="100000"/>
              </a:lnSpc>
              <a:spcBef>
                <a:spcPct val="0"/>
              </a:spcBef>
              <a:buNone/>
            </a:pPr>
            <a:br>
              <a:rPr lang="en-US" altLang="en-US" sz="1200" dirty="0">
                <a:solidFill>
                  <a:srgbClr val="002060"/>
                </a:solidFill>
              </a:rPr>
            </a:br>
            <a:endParaRPr lang="en-US" altLang="en-US" sz="9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AutoNum type="arabicPeriod" startAt="3"/>
            </a:pPr>
            <a:r>
              <a:rPr lang="en-US" altLang="en-US" sz="1600" b="1" dirty="0">
                <a:solidFill>
                  <a:srgbClr val="C00000"/>
                </a:solidFill>
              </a:rPr>
              <a:t>Departments</a:t>
            </a:r>
            <a:r>
              <a:rPr lang="en-US" altLang="en-US" sz="1600" dirty="0">
                <a:solidFill>
                  <a:srgbClr val="002060"/>
                </a:solidFill>
              </a:rPr>
              <a:t> have the option to add recipients for theses identified by author’s service and curriculum</a:t>
            </a:r>
          </a:p>
        </p:txBody>
      </p:sp>
    </p:spTree>
    <p:extLst>
      <p:ext uri="{BB962C8B-B14F-4D97-AF65-F5344CB8AC3E}">
        <p14:creationId xmlns:p14="http://schemas.microsoft.com/office/powerpoint/2010/main" val="34657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" y="1569691"/>
            <a:ext cx="8573852" cy="42018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B937666-6CBD-4446-A4C0-20CDC635ECBB}"/>
              </a:ext>
            </a:extLst>
          </p:cNvPr>
          <p:cNvSpPr txBox="1"/>
          <p:nvPr/>
        </p:nvSpPr>
        <p:spPr>
          <a:xfrm>
            <a:off x="8711399" y="6226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1A31340-E702-5749-8DBD-13B4D8BA80F8}"/>
              </a:ext>
            </a:extLst>
          </p:cNvPr>
          <p:cNvSpPr txBox="1">
            <a:spLocks/>
          </p:cNvSpPr>
          <p:nvPr/>
        </p:nvSpPr>
        <p:spPr>
          <a:xfrm>
            <a:off x="2565027" y="0"/>
            <a:ext cx="6535737" cy="649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pPr algn="r"/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073E314D-4532-BB4F-962C-BE333ED4F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648451"/>
            <a:ext cx="884404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The USMC has long maintained a PAL for new theses by Marines, and recipients have received these emails from Thesis Processing.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E60514-9805-2B4E-9387-7BE265D5E788}"/>
              </a:ext>
            </a:extLst>
          </p:cNvPr>
          <p:cNvSpPr txBox="1"/>
          <p:nvPr/>
        </p:nvSpPr>
        <p:spPr>
          <a:xfrm>
            <a:off x="-481263" y="54021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15072" y="2384384"/>
            <a:ext cx="534796" cy="338712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 rot="16200000">
            <a:off x="1970610" y="549134"/>
            <a:ext cx="333924" cy="237503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77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6530" y="2451100"/>
            <a:ext cx="6645498" cy="3049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937666-6CBD-4446-A4C0-20CDC635ECBB}"/>
              </a:ext>
            </a:extLst>
          </p:cNvPr>
          <p:cNvSpPr txBox="1"/>
          <p:nvPr/>
        </p:nvSpPr>
        <p:spPr>
          <a:xfrm>
            <a:off x="8711399" y="6226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1A31340-E702-5749-8DBD-13B4D8BA80F8}"/>
              </a:ext>
            </a:extLst>
          </p:cNvPr>
          <p:cNvSpPr txBox="1">
            <a:spLocks/>
          </p:cNvSpPr>
          <p:nvPr/>
        </p:nvSpPr>
        <p:spPr>
          <a:xfrm>
            <a:off x="2565027" y="0"/>
            <a:ext cx="6535737" cy="649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pPr algn="r"/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84E85B65-C4C4-D84E-A8F1-9E51C2F35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98" y="677144"/>
            <a:ext cx="691105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What Is a Thesis Publication Announcement?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Here is an example of an announcement for a </a:t>
            </a:r>
            <a:r>
              <a:rPr lang="en-US" altLang="en-US" sz="1800" b="1" dirty="0">
                <a:solidFill>
                  <a:srgbClr val="0070C0"/>
                </a:solidFill>
              </a:rPr>
              <a:t>publicly releasable thesis</a:t>
            </a:r>
            <a:endParaRPr lang="en-US" alt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729C65-C0EF-E84E-8A03-D4530FA3A8F7}"/>
              </a:ext>
            </a:extLst>
          </p:cNvPr>
          <p:cNvSpPr txBox="1"/>
          <p:nvPr/>
        </p:nvSpPr>
        <p:spPr>
          <a:xfrm>
            <a:off x="546100" y="2171700"/>
            <a:ext cx="1136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Past letter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02AC55-5C7D-5249-AB37-1E0916C2709F}"/>
              </a:ext>
            </a:extLst>
          </p:cNvPr>
          <p:cNvSpPr txBox="1"/>
          <p:nvPr/>
        </p:nvSpPr>
        <p:spPr>
          <a:xfrm>
            <a:off x="755862" y="1616223"/>
            <a:ext cx="1635276" cy="330453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	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AAF002-83B7-7443-9CB5-5F4B003C2C7B}"/>
              </a:ext>
            </a:extLst>
          </p:cNvPr>
          <p:cNvSpPr txBox="1"/>
          <p:nvPr/>
        </p:nvSpPr>
        <p:spPr>
          <a:xfrm>
            <a:off x="4847679" y="1586670"/>
            <a:ext cx="9366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4A69A3"/>
                </a:solidFill>
              </a:rPr>
              <a:t>Continued…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12" y="1415808"/>
            <a:ext cx="4549083" cy="47282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2148" y="2034531"/>
            <a:ext cx="4361852" cy="3252906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26478" y="1428057"/>
            <a:ext cx="2004646" cy="15066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79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6530" y="2451100"/>
            <a:ext cx="6645498" cy="3049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937666-6CBD-4446-A4C0-20CDC635ECBB}"/>
              </a:ext>
            </a:extLst>
          </p:cNvPr>
          <p:cNvSpPr txBox="1"/>
          <p:nvPr/>
        </p:nvSpPr>
        <p:spPr>
          <a:xfrm>
            <a:off x="8711399" y="6226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1A31340-E702-5749-8DBD-13B4D8BA80F8}"/>
              </a:ext>
            </a:extLst>
          </p:cNvPr>
          <p:cNvSpPr txBox="1">
            <a:spLocks/>
          </p:cNvSpPr>
          <p:nvPr/>
        </p:nvSpPr>
        <p:spPr>
          <a:xfrm>
            <a:off x="2565027" y="0"/>
            <a:ext cx="6535737" cy="649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pPr algn="r"/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84E85B65-C4C4-D84E-A8F1-9E51C2F35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98" y="677144"/>
            <a:ext cx="61077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What Is a Thesis Publication Announcement?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Here is an example of an announcement for a </a:t>
            </a:r>
            <a:r>
              <a:rPr lang="en-US" altLang="en-US" sz="1800" b="1" dirty="0">
                <a:solidFill>
                  <a:srgbClr val="0070C0"/>
                </a:solidFill>
              </a:rPr>
              <a:t>CUI thesis </a:t>
            </a:r>
            <a:endParaRPr lang="en-US" altLang="en-US" sz="2400" dirty="0">
              <a:solidFill>
                <a:srgbClr val="0070C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3F0D1A-515C-D54B-8C62-A80A57626672}"/>
              </a:ext>
            </a:extLst>
          </p:cNvPr>
          <p:cNvSpPr txBox="1"/>
          <p:nvPr/>
        </p:nvSpPr>
        <p:spPr>
          <a:xfrm>
            <a:off x="4791919" y="1527858"/>
            <a:ext cx="9366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4A69A3"/>
                </a:solidFill>
              </a:rPr>
              <a:t>Continued…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21" y="1666356"/>
            <a:ext cx="4220544" cy="460621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82515" y="1666356"/>
            <a:ext cx="1890347" cy="150665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1165" y="1916907"/>
            <a:ext cx="4669554" cy="267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0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6530" y="2451100"/>
            <a:ext cx="6645498" cy="3049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937666-6CBD-4446-A4C0-20CDC635ECBB}"/>
              </a:ext>
            </a:extLst>
          </p:cNvPr>
          <p:cNvSpPr txBox="1"/>
          <p:nvPr/>
        </p:nvSpPr>
        <p:spPr>
          <a:xfrm>
            <a:off x="8711399" y="6226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3F9AB062-1549-AA45-9BDE-6BCFEAF8A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2408238"/>
            <a:ext cx="6491288" cy="3698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87E97349-5373-F048-8494-376F4E913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3638" y="0"/>
            <a:ext cx="6535737" cy="649288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10" name="TextBox 20">
            <a:extLst>
              <a:ext uri="{FF2B5EF4-FFF2-40B4-BE49-F238E27FC236}">
                <a16:creationId xmlns:a16="http://schemas.microsoft.com/office/drawing/2014/main" id="{8AC59933-6B16-F94C-8DD2-431AF510C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029" y="903899"/>
            <a:ext cx="8248651" cy="110799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When are publication announcements sent out?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Emails are auto-generated approximately 4–6 weeks after the end of each quarter. 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Python 2 should speed up this process.</a:t>
            </a:r>
            <a:endParaRPr lang="en-US" sz="1400" dirty="0"/>
          </a:p>
        </p:txBody>
      </p:sp>
      <p:sp>
        <p:nvSpPr>
          <p:cNvPr id="13" name="TextBox 10">
            <a:extLst>
              <a:ext uri="{FF2B5EF4-FFF2-40B4-BE49-F238E27FC236}">
                <a16:creationId xmlns:a16="http://schemas.microsoft.com/office/drawing/2014/main" id="{EF7496D9-2C0E-2D40-B930-19EB69BB2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3563" y="6596063"/>
            <a:ext cx="7761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 dirty="0"/>
              <a:t>MAY 2018</a:t>
            </a:r>
          </a:p>
        </p:txBody>
      </p:sp>
      <p:sp>
        <p:nvSpPr>
          <p:cNvPr id="14" name="TextBox 7">
            <a:extLst>
              <a:ext uri="{FF2B5EF4-FFF2-40B4-BE49-F238E27FC236}">
                <a16:creationId xmlns:a16="http://schemas.microsoft.com/office/drawing/2014/main" id="{FD96240C-FC55-8742-95C2-BA1F12607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029" y="2215294"/>
            <a:ext cx="8240240" cy="200054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Who keeps and reviews the NPS “master” list?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The Thesis Processing Office (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</a:rPr>
              <a:t>TPO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) will have a master list of distribution emails made by service reps and departments via Python; this is separate from the students’ recipient lists.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TPO will review and edit the master list for duplicates and alert list POCs to bounce-back emails; TPO does not review the students’ list of recipients.</a:t>
            </a:r>
            <a:endParaRPr lang="en-US" sz="1600" dirty="0"/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DDD7BE96-B54B-A842-9380-B90433269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029" y="4139834"/>
            <a:ext cx="8229071" cy="110799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What alternatives do we have for announcing theses?</a:t>
            </a: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Service reps and department POCs can add themselves to their Python Thesis Contacts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List Manager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and then selectively and manually forward publication announcements.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178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76530" y="2451100"/>
            <a:ext cx="6645498" cy="3049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937666-6CBD-4446-A4C0-20CDC635ECBB}"/>
              </a:ext>
            </a:extLst>
          </p:cNvPr>
          <p:cNvSpPr txBox="1"/>
          <p:nvPr/>
        </p:nvSpPr>
        <p:spPr>
          <a:xfrm>
            <a:off x="8711399" y="6226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11A31340-E702-5749-8DBD-13B4D8BA80F8}"/>
              </a:ext>
            </a:extLst>
          </p:cNvPr>
          <p:cNvSpPr txBox="1">
            <a:spLocks/>
          </p:cNvSpPr>
          <p:nvPr/>
        </p:nvSpPr>
        <p:spPr>
          <a:xfrm>
            <a:off x="2565027" y="0"/>
            <a:ext cx="6535737" cy="6494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b="0" i="0" kern="1100" spc="0">
                <a:solidFill>
                  <a:srgbClr val="364A7A"/>
                </a:solidFill>
                <a:latin typeface="Minion Pro"/>
                <a:ea typeface="+mj-ea"/>
                <a:cs typeface="Minion Pro"/>
              </a:defRPr>
            </a:lvl1pPr>
          </a:lstStyle>
          <a:p>
            <a:pPr algn="r"/>
            <a:r>
              <a:rPr lang="en-US" sz="24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7" name="TextBox 20">
            <a:extLst>
              <a:ext uri="{FF2B5EF4-FFF2-40B4-BE49-F238E27FC236}">
                <a16:creationId xmlns:a16="http://schemas.microsoft.com/office/drawing/2014/main" id="{2EA2CD28-D701-3A41-8344-5E68D9138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91" y="685539"/>
            <a:ext cx="2475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C00000"/>
                </a:solidFill>
              </a:rPr>
              <a:t>Your List Manager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0F4CF52-7A52-F541-9552-DA151B70E88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9819"/>
          <a:stretch/>
        </p:blipFill>
        <p:spPr>
          <a:xfrm>
            <a:off x="0" y="2164466"/>
            <a:ext cx="9144000" cy="13108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1498D6F-0B76-DD4C-821A-0D956274F801}"/>
              </a:ext>
            </a:extLst>
          </p:cNvPr>
          <p:cNvSpPr txBox="1"/>
          <p:nvPr/>
        </p:nvSpPr>
        <p:spPr>
          <a:xfrm>
            <a:off x="74428" y="1635454"/>
            <a:ext cx="51944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solidFill>
                  <a:srgbClr val="0070C0"/>
                </a:solidFill>
              </a:rPr>
              <a:t>This is what your List Manager looks like before any entries</a:t>
            </a:r>
            <a:endParaRPr lang="en-US" altLang="en-US" sz="2800" b="1" dirty="0">
              <a:solidFill>
                <a:srgbClr val="C0000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A113F03-797F-6E4D-A6D3-B9A4638D35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6413"/>
          <a:stretch/>
        </p:blipFill>
        <p:spPr>
          <a:xfrm>
            <a:off x="0" y="4409953"/>
            <a:ext cx="9144000" cy="124970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DAD1FD2-86D3-6244-90BD-4228E635CE40}"/>
              </a:ext>
            </a:extLst>
          </p:cNvPr>
          <p:cNvSpPr txBox="1"/>
          <p:nvPr/>
        </p:nvSpPr>
        <p:spPr>
          <a:xfrm>
            <a:off x="63798" y="3937590"/>
            <a:ext cx="7842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solidFill>
                  <a:srgbClr val="0070C0"/>
                </a:solidFill>
              </a:rPr>
              <a:t>The </a:t>
            </a:r>
            <a:r>
              <a:rPr lang="en-US" altLang="en-US" sz="1600" b="1" dirty="0">
                <a:solidFill>
                  <a:srgbClr val="FF0000"/>
                </a:solidFill>
              </a:rPr>
              <a:t>Army Rep’s</a:t>
            </a:r>
            <a:r>
              <a:rPr lang="en-US" altLang="en-US" sz="1600" b="1" dirty="0">
                <a:solidFill>
                  <a:srgbClr val="0070C0"/>
                </a:solidFill>
              </a:rPr>
              <a:t> List Manager looks like this after adding someone using </a:t>
            </a:r>
            <a:r>
              <a:rPr lang="en-US" altLang="en-US" sz="1600" b="1" dirty="0">
                <a:solidFill>
                  <a:srgbClr val="FF0000"/>
                </a:solidFill>
              </a:rPr>
              <a:t>+New PAL Contact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057995" y="4444999"/>
            <a:ext cx="1086005" cy="28464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Elbow Connector 14">
            <a:extLst>
              <a:ext uri="{FF2B5EF4-FFF2-40B4-BE49-F238E27FC236}">
                <a16:creationId xmlns:a16="http://schemas.microsoft.com/office/drawing/2014/main" id="{544B17F6-BE0B-FF4E-AB78-383B0EB07712}"/>
              </a:ext>
            </a:extLst>
          </p:cNvPr>
          <p:cNvCxnSpPr/>
          <p:nvPr/>
        </p:nvCxnSpPr>
        <p:spPr>
          <a:xfrm>
            <a:off x="7714093" y="4164235"/>
            <a:ext cx="628072" cy="261933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3B98F25-F550-864F-8659-0401516362E2}"/>
              </a:ext>
            </a:extLst>
          </p:cNvPr>
          <p:cNvSpPr txBox="1"/>
          <p:nvPr/>
        </p:nvSpPr>
        <p:spPr>
          <a:xfrm>
            <a:off x="101600" y="5766390"/>
            <a:ext cx="79265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solidFill>
                  <a:srgbClr val="0070C0"/>
                </a:solidFill>
              </a:rPr>
              <a:t>Dr. Leavitt will now receive thesis publication announcements for graduating Army officers </a:t>
            </a:r>
            <a:endParaRPr lang="en-US" altLang="en-US" sz="2800" b="1" dirty="0">
              <a:solidFill>
                <a:srgbClr val="C00000"/>
              </a:solidFill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B1BED25-1F3C-9F4A-81DA-7B3CEE4BAF3D}"/>
              </a:ext>
            </a:extLst>
          </p:cNvPr>
          <p:cNvSpPr/>
          <p:nvPr/>
        </p:nvSpPr>
        <p:spPr>
          <a:xfrm>
            <a:off x="524805" y="5081286"/>
            <a:ext cx="621089" cy="54153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AD80BBA-E1B5-0F4A-BF30-303D6C00A69C}"/>
              </a:ext>
            </a:extLst>
          </p:cNvPr>
          <p:cNvSpPr/>
          <p:nvPr/>
        </p:nvSpPr>
        <p:spPr>
          <a:xfrm>
            <a:off x="6088503" y="1635454"/>
            <a:ext cx="29331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600" b="1" dirty="0">
                <a:solidFill>
                  <a:srgbClr val="FF0000"/>
                </a:solidFill>
              </a:rPr>
              <a:t>Use this button to add a contact</a:t>
            </a:r>
            <a:endParaRPr lang="en-US" sz="160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4BCC31D-C32C-B647-967B-3F5AC9B450CB}"/>
              </a:ext>
            </a:extLst>
          </p:cNvPr>
          <p:cNvCxnSpPr>
            <a:cxnSpLocks/>
          </p:cNvCxnSpPr>
          <p:nvPr/>
        </p:nvCxnSpPr>
        <p:spPr>
          <a:xfrm>
            <a:off x="8484243" y="1898248"/>
            <a:ext cx="0" cy="2893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04894CC-ABA9-9D48-B745-D6F5C994E6E5}"/>
              </a:ext>
            </a:extLst>
          </p:cNvPr>
          <p:cNvSpPr/>
          <p:nvPr/>
        </p:nvSpPr>
        <p:spPr>
          <a:xfrm>
            <a:off x="8046420" y="2189865"/>
            <a:ext cx="1086005" cy="28464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941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8105</TotalTime>
  <Words>793</Words>
  <Application>Microsoft Office PowerPoint</Application>
  <PresentationFormat>Letter Paper (8.5x11 in)</PresentationFormat>
  <Paragraphs>101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Minion Pro</vt:lpstr>
      <vt:lpstr>Times</vt:lpstr>
      <vt:lpstr>Wingdings</vt:lpstr>
      <vt:lpstr>Office Theme</vt:lpstr>
      <vt:lpstr>Custom Design</vt:lpstr>
      <vt:lpstr>Python 2 Thesis Support</vt:lpstr>
      <vt:lpstr>Python 2 Thesis Support</vt:lpstr>
      <vt:lpstr>Python 2 Thesis Support</vt:lpstr>
      <vt:lpstr>PowerPoint Presentation</vt:lpstr>
      <vt:lpstr>PowerPoint Presentation</vt:lpstr>
      <vt:lpstr>PowerPoint Presentation</vt:lpstr>
      <vt:lpstr>PowerPoint Presentation</vt:lpstr>
      <vt:lpstr>Python 2 Thesis Support</vt:lpstr>
      <vt:lpstr>PowerPoint Presentation</vt:lpstr>
      <vt:lpstr>PowerPoint Presentation</vt:lpstr>
      <vt:lpstr>PowerPoint Presentation</vt:lpstr>
      <vt:lpstr>Python 2 Thesis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Leavitt, Sandra (Sandi) (CIV)</dc:creator>
  <cp:lastModifiedBy>Long, Janice (CIV)</cp:lastModifiedBy>
  <cp:revision>285</cp:revision>
  <dcterms:created xsi:type="dcterms:W3CDTF">2018-03-07T19:33:37Z</dcterms:created>
  <dcterms:modified xsi:type="dcterms:W3CDTF">2022-02-09T22:49:38Z</dcterms:modified>
</cp:coreProperties>
</file>