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7" r:id="rId2"/>
    <p:sldId id="259" r:id="rId3"/>
    <p:sldId id="271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, Janice (CIV)" userId="bfdb65a7-ba70-4974-985f-d56b0e8b31ba" providerId="ADAL" clId="{ADF067DA-082F-4BE6-9F24-1506478EFB97}"/>
    <pc:docChg chg="undo custSel modSld">
      <pc:chgData name="Long, Janice (CIV)" userId="bfdb65a7-ba70-4974-985f-d56b0e8b31ba" providerId="ADAL" clId="{ADF067DA-082F-4BE6-9F24-1506478EFB97}" dt="2024-02-05T16:22:34.732" v="160" actId="113"/>
      <pc:docMkLst>
        <pc:docMk/>
      </pc:docMkLst>
      <pc:sldChg chg="modSp mod">
        <pc:chgData name="Long, Janice (CIV)" userId="bfdb65a7-ba70-4974-985f-d56b0e8b31ba" providerId="ADAL" clId="{ADF067DA-082F-4BE6-9F24-1506478EFB97}" dt="2024-02-05T16:22:34.732" v="160" actId="113"/>
        <pc:sldMkLst>
          <pc:docMk/>
          <pc:sldMk cId="2239672842" sldId="267"/>
        </pc:sldMkLst>
        <pc:spChg chg="mod">
          <ac:chgData name="Long, Janice (CIV)" userId="bfdb65a7-ba70-4974-985f-d56b0e8b31ba" providerId="ADAL" clId="{ADF067DA-082F-4BE6-9F24-1506478EFB97}" dt="2024-02-05T16:22:34.732" v="160" actId="113"/>
          <ac:spMkLst>
            <pc:docMk/>
            <pc:sldMk cId="2239672842" sldId="267"/>
            <ac:spMk id="7" creationId="{69C70142-CA5D-46E6-8D01-70DE7BA7DDFB}"/>
          </ac:spMkLst>
        </pc:spChg>
      </pc:sldChg>
    </pc:docChg>
  </pc:docChgLst>
  <pc:docChgLst>
    <pc:chgData name="Long, Janice (CIV)" userId="bfdb65a7-ba70-4974-985f-d56b0e8b31ba" providerId="ADAL" clId="{6A1FF361-AF10-475D-A924-7E752A3837FB}"/>
    <pc:docChg chg="custSel modSld">
      <pc:chgData name="Long, Janice (CIV)" userId="bfdb65a7-ba70-4974-985f-d56b0e8b31ba" providerId="ADAL" clId="{6A1FF361-AF10-475D-A924-7E752A3837FB}" dt="2023-12-05T17:56:57.751" v="170" actId="20577"/>
      <pc:docMkLst>
        <pc:docMk/>
      </pc:docMkLst>
      <pc:sldChg chg="modSp mod">
        <pc:chgData name="Long, Janice (CIV)" userId="bfdb65a7-ba70-4974-985f-d56b0e8b31ba" providerId="ADAL" clId="{6A1FF361-AF10-475D-A924-7E752A3837FB}" dt="2023-12-05T17:56:57.751" v="170" actId="20577"/>
        <pc:sldMkLst>
          <pc:docMk/>
          <pc:sldMk cId="2239672842" sldId="267"/>
        </pc:sldMkLst>
        <pc:spChg chg="mod">
          <ac:chgData name="Long, Janice (CIV)" userId="bfdb65a7-ba70-4974-985f-d56b0e8b31ba" providerId="ADAL" clId="{6A1FF361-AF10-475D-A924-7E752A3837FB}" dt="2023-12-05T17:56:57.751" v="170" actId="20577"/>
          <ac:spMkLst>
            <pc:docMk/>
            <pc:sldMk cId="2239672842" sldId="267"/>
            <ac:spMk id="7" creationId="{69C70142-CA5D-46E6-8D01-70DE7BA7DDF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8FD42-D4AC-4E79-A236-61FDABB1A5D6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28024-D8D6-4046-AFA4-4C2409953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85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68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37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0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14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09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81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3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87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07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8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40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48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38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2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3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bg>
      <p:bgPr>
        <a:gradFill rotWithShape="1">
          <a:gsLst>
            <a:gs pos="0">
              <a:srgbClr val="47619D"/>
            </a:gs>
            <a:gs pos="76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92121"/>
            <a:ext cx="9144000" cy="608806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" name="Picture 2" descr="pencil 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6" y="268047"/>
            <a:ext cx="4010025" cy="1627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51062" y="1076328"/>
            <a:ext cx="6535737" cy="1344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80000"/>
              </a:lnSpc>
              <a:defRPr b="0" i="0" kern="1100" spc="0">
                <a:solidFill>
                  <a:srgbClr val="364A7A"/>
                </a:solidFill>
                <a:latin typeface="Minion Pro"/>
                <a:cs typeface="Minion Pro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86000" y="2645103"/>
            <a:ext cx="6400800" cy="0"/>
          </a:xfrm>
          <a:prstGeom prst="line">
            <a:avLst/>
          </a:prstGeom>
          <a:ln w="19050" cmpd="sng">
            <a:solidFill>
              <a:srgbClr val="47619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151064" y="2908302"/>
            <a:ext cx="6535737" cy="3503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1pPr>
            <a:lvl2pPr marL="742950" indent="-28575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2pPr>
            <a:lvl3pPr marL="11430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3pPr>
            <a:lvl4pPr marL="16002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4pPr>
            <a:lvl5pPr marL="20574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85751" y="1047750"/>
            <a:ext cx="1682750" cy="52149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78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3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1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3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4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8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47E68-0E59-41C3-A680-04B469DF8E3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EC1FE-3BAA-4596-8D97-57B8320F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0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y.nps.edu/web/thesisprocessing/python-hel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thesisprocessingoffice@nps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0" y="1615799"/>
            <a:ext cx="53319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All Users:</a:t>
            </a:r>
          </a:p>
          <a:p>
            <a:pPr algn="ctr"/>
            <a:r>
              <a:rPr lang="en-US" sz="34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Requirements Status: Thesis Dashboard Milestones</a:t>
            </a:r>
          </a:p>
        </p:txBody>
      </p:sp>
      <p:pic>
        <p:nvPicPr>
          <p:cNvPr id="17" name="Pictur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5783777" y="4223722"/>
            <a:ext cx="3293972" cy="1863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984" y="524981"/>
            <a:ext cx="3742923" cy="341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8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751126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Initial draft submitted to 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TPO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, Milestone 4</a:t>
            </a:r>
          </a:p>
        </p:txBody>
      </p:sp>
      <p:sp>
        <p:nvSpPr>
          <p:cNvPr id="2" name="Rectangle 1"/>
          <p:cNvSpPr/>
          <p:nvPr/>
        </p:nvSpPr>
        <p:spPr>
          <a:xfrm>
            <a:off x="338773" y="1595684"/>
            <a:ext cx="796218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Setting Due Dates Globally</a:t>
            </a:r>
            <a:r>
              <a:rPr lang="en-US" dirty="0">
                <a:solidFill>
                  <a:srgbClr val="002060"/>
                </a:solidFill>
              </a:rPr>
              <a:t>:  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endParaRPr lang="en-US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Setting Due Dates Individually</a:t>
            </a:r>
            <a:r>
              <a:rPr lang="en-US" dirty="0">
                <a:solidFill>
                  <a:srgbClr val="002060"/>
                </a:solidFill>
              </a:rPr>
              <a:t>:  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endParaRPr lang="en-US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Default Due Date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758952" lvl="4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Theses / Reports: 42 days before graduation</a:t>
            </a:r>
          </a:p>
          <a:p>
            <a:pPr marL="758952" lvl="4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Dissertations: 46 days before graduation</a:t>
            </a:r>
          </a:p>
          <a:p>
            <a:pPr marL="3017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Due Date Exemption</a:t>
            </a:r>
            <a:r>
              <a:rPr lang="en-US" dirty="0">
                <a:solidFill>
                  <a:srgbClr val="002060"/>
                </a:solidFill>
              </a:rPr>
              <a:t>:  N/A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How Completed</a:t>
            </a:r>
            <a:r>
              <a:rPr lang="en-US" dirty="0">
                <a:solidFill>
                  <a:srgbClr val="002060"/>
                </a:solidFill>
              </a:rPr>
              <a:t>:  Registrar, 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r>
              <a:rPr lang="en-US" dirty="0">
                <a:solidFill>
                  <a:srgbClr val="002060"/>
                </a:solidFill>
              </a:rPr>
              <a:t> may mark as completed.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Editing Completion Dates</a:t>
            </a:r>
            <a:r>
              <a:rPr lang="en-US" dirty="0">
                <a:solidFill>
                  <a:srgbClr val="002060"/>
                </a:solidFill>
              </a:rPr>
              <a:t>:  After completed, date may be edited by Registrar, 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2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</a:rPr>
              <a:t>Final draft to department chair, Milestone 5</a:t>
            </a:r>
            <a:endParaRPr lang="en-US" sz="2400" b="1" dirty="0">
              <a:solidFill>
                <a:srgbClr val="FF0000"/>
              </a:solidFill>
              <a:latin typeface="Calibri (Body)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2" y="1595684"/>
            <a:ext cx="7789227" cy="43155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Due Dates Globally</a:t>
            </a:r>
            <a:r>
              <a:rPr lang="en-US" sz="1600" dirty="0">
                <a:latin typeface="Calibri (Body)"/>
              </a:rPr>
              <a:t>:  Education Advisors, </a:t>
            </a:r>
            <a:r>
              <a:rPr lang="en-US" sz="1600" dirty="0" err="1">
                <a:latin typeface="Calibri (Body)"/>
              </a:rPr>
              <a:t>TPO</a:t>
            </a:r>
            <a:endParaRPr lang="en-US" sz="1600" dirty="0">
              <a:latin typeface="Calibri (Body)"/>
            </a:endParaRPr>
          </a:p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Setting Due Dates Individually</a:t>
            </a:r>
            <a:r>
              <a:rPr lang="en-US" sz="1600" dirty="0">
                <a:latin typeface="Calibri (Body)"/>
              </a:rPr>
              <a:t>:  Education Advisors</a:t>
            </a:r>
          </a:p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Default Due Date</a:t>
            </a:r>
            <a:r>
              <a:rPr lang="en-US" sz="1600" dirty="0">
                <a:latin typeface="Calibri (Body)"/>
              </a:rPr>
              <a:t>: 30 days before graduation</a:t>
            </a:r>
          </a:p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Due Date Exemption</a:t>
            </a:r>
            <a:r>
              <a:rPr lang="en-US" sz="1600" dirty="0">
                <a:latin typeface="Calibri (Body)"/>
              </a:rPr>
              <a:t>: Education Advisors may mark this due date as N/A</a:t>
            </a:r>
          </a:p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Milestone Exemption: </a:t>
            </a:r>
            <a:r>
              <a:rPr lang="en-US" sz="1600" dirty="0">
                <a:latin typeface="Calibri (Body)"/>
              </a:rPr>
              <a:t>Education Advisors may remove this milestone for their program.</a:t>
            </a:r>
          </a:p>
          <a:p>
            <a:pPr marL="301752" indent="-301752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Calibri (Body)"/>
              </a:rPr>
              <a:t>How Completed</a:t>
            </a:r>
            <a:r>
              <a:rPr lang="en-US" sz="1600" dirty="0">
                <a:latin typeface="Calibri (Body)"/>
              </a:rPr>
              <a:t>:</a:t>
            </a:r>
          </a:p>
          <a:p>
            <a:pPr marL="7589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Calibri (Body)"/>
              </a:rPr>
              <a:t>Students mark this step as completed once chair has their final draft. Note: </a:t>
            </a:r>
            <a:r>
              <a:rPr lang="en-US" sz="1600" dirty="0" err="1">
                <a:solidFill>
                  <a:srgbClr val="002060"/>
                </a:solidFill>
                <a:latin typeface="Calibri (Body)"/>
              </a:rPr>
              <a:t>DDM</a:t>
            </a:r>
            <a:r>
              <a:rPr lang="en-US" sz="1600" dirty="0">
                <a:solidFill>
                  <a:srgbClr val="002060"/>
                </a:solidFill>
                <a:latin typeface="Calibri (Body)"/>
              </a:rPr>
              <a:t> tasks Education Advisors with performing this step for its students.</a:t>
            </a:r>
          </a:p>
          <a:p>
            <a:pPr marL="7589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Calibri (Body)"/>
              </a:rPr>
              <a:t>Education Advisors, Registrar, </a:t>
            </a:r>
            <a:r>
              <a:rPr lang="en-US" sz="1600" dirty="0" err="1">
                <a:solidFill>
                  <a:srgbClr val="002060"/>
                </a:solidFill>
                <a:latin typeface="Calibri (Body)"/>
              </a:rPr>
              <a:t>TPO</a:t>
            </a:r>
            <a:r>
              <a:rPr lang="en-US" sz="1600" dirty="0">
                <a:solidFill>
                  <a:srgbClr val="002060"/>
                </a:solidFill>
                <a:latin typeface="Calibri (Body)"/>
              </a:rPr>
              <a:t> may mark as completed</a:t>
            </a:r>
          </a:p>
          <a:p>
            <a:pPr marL="3017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  <a:latin typeface="Calibri (Body)"/>
              </a:rPr>
              <a:t>Editing Completion Dates</a:t>
            </a:r>
            <a:r>
              <a:rPr lang="en-US" sz="1600" dirty="0">
                <a:solidFill>
                  <a:srgbClr val="002060"/>
                </a:solidFill>
                <a:latin typeface="Calibri (Body)"/>
              </a:rPr>
              <a:t>:  After completed, date may be edited by Education Advisors, Registrar, </a:t>
            </a:r>
            <a:r>
              <a:rPr lang="en-US" sz="1600" dirty="0" err="1">
                <a:solidFill>
                  <a:srgbClr val="002060"/>
                </a:solidFill>
                <a:latin typeface="Calibri (Body)"/>
              </a:rPr>
              <a:t>TPO</a:t>
            </a:r>
            <a:endParaRPr lang="en-US" sz="1600" dirty="0">
              <a:solidFill>
                <a:srgbClr val="002060"/>
              </a:solidFill>
              <a:latin typeface="Calibri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FF0000"/>
              </a:solidFill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239672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589357" y="62774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47399" y="874762"/>
            <a:ext cx="8071982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Thesis approved by dep’t (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TRAF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DRAF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), Milestone 6</a:t>
            </a:r>
          </a:p>
        </p:txBody>
      </p:sp>
      <p:sp>
        <p:nvSpPr>
          <p:cNvPr id="2" name="Rectangle 1"/>
          <p:cNvSpPr/>
          <p:nvPr/>
        </p:nvSpPr>
        <p:spPr>
          <a:xfrm>
            <a:off x="416408" y="1562613"/>
            <a:ext cx="790035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Setting Due Dates Globally</a:t>
            </a:r>
            <a:r>
              <a:rPr lang="en-US" sz="1600" dirty="0">
                <a:solidFill>
                  <a:srgbClr val="002060"/>
                </a:solidFill>
              </a:rPr>
              <a:t>:  &lt;See below&gt;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Setting Due Dates Individually</a:t>
            </a:r>
            <a:r>
              <a:rPr lang="en-US" sz="1600" dirty="0">
                <a:solidFill>
                  <a:srgbClr val="002060"/>
                </a:solidFill>
              </a:rPr>
              <a:t>:  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endParaRPr lang="en-US" sz="1600" dirty="0">
              <a:solidFill>
                <a:srgbClr val="002060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Default Due Date</a:t>
            </a:r>
            <a:r>
              <a:rPr lang="en-US" sz="1600" dirty="0">
                <a:solidFill>
                  <a:srgbClr val="002060"/>
                </a:solidFill>
              </a:rPr>
              <a:t>:  &lt;See below&gt;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Due Date Exemption</a:t>
            </a:r>
            <a:r>
              <a:rPr lang="en-US" sz="1600" dirty="0">
                <a:solidFill>
                  <a:srgbClr val="002060"/>
                </a:solidFill>
              </a:rPr>
              <a:t>:  N/A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How Completed</a:t>
            </a:r>
            <a:r>
              <a:rPr lang="en-US" sz="1600" dirty="0">
                <a:solidFill>
                  <a:srgbClr val="002060"/>
                </a:solidFill>
              </a:rPr>
              <a:t>: </a:t>
            </a:r>
            <a:r>
              <a:rPr lang="en-US" sz="1600" i="1" dirty="0">
                <a:solidFill>
                  <a:srgbClr val="002060"/>
                </a:solidFill>
              </a:rPr>
              <a:t>Completion date set automatically once the Release Document (</a:t>
            </a:r>
            <a:r>
              <a:rPr lang="en-US" sz="1600" i="1" dirty="0" err="1">
                <a:solidFill>
                  <a:srgbClr val="002060"/>
                </a:solidFill>
              </a:rPr>
              <a:t>TRAF</a:t>
            </a:r>
            <a:r>
              <a:rPr lang="en-US" sz="1600" i="1" dirty="0">
                <a:solidFill>
                  <a:srgbClr val="002060"/>
                </a:solidFill>
              </a:rPr>
              <a:t>/</a:t>
            </a:r>
            <a:r>
              <a:rPr lang="en-US" sz="1600" i="1" dirty="0" err="1">
                <a:solidFill>
                  <a:srgbClr val="002060"/>
                </a:solidFill>
              </a:rPr>
              <a:t>DRAF</a:t>
            </a:r>
            <a:r>
              <a:rPr lang="en-US" sz="1600" i="1" dirty="0">
                <a:solidFill>
                  <a:srgbClr val="002060"/>
                </a:solidFill>
              </a:rPr>
              <a:t>) is approved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Editing Completion Dates</a:t>
            </a:r>
            <a:r>
              <a:rPr lang="en-US" sz="1600" dirty="0">
                <a:solidFill>
                  <a:srgbClr val="002060"/>
                </a:solidFill>
              </a:rPr>
              <a:t>:  After completed, date may be edited by Registrar, 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Special Rules</a:t>
            </a:r>
            <a:r>
              <a:rPr lang="en-US" sz="1400" dirty="0">
                <a:solidFill>
                  <a:srgbClr val="FF0000"/>
                </a:solidFill>
                <a:ea typeface="+mn-lt"/>
                <a:cs typeface="+mn-lt"/>
              </a:rPr>
              <a:t>:</a:t>
            </a:r>
            <a:r>
              <a:rPr lang="en-US" sz="1400" dirty="0">
                <a:solidFill>
                  <a:srgbClr val="FF0000"/>
                </a:solidFill>
              </a:rPr>
              <a:t> 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i="1" dirty="0">
                <a:solidFill>
                  <a:srgbClr val="002060"/>
                </a:solidFill>
              </a:rPr>
              <a:t>As of 6/20/2019, this due date is set using same rules for </a:t>
            </a:r>
            <a:r>
              <a:rPr lang="en-US" sz="1200" b="1" i="1" dirty="0">
                <a:solidFill>
                  <a:srgbClr val="002060"/>
                </a:solidFill>
              </a:rPr>
              <a:t>Milestone 7</a:t>
            </a:r>
            <a:endParaRPr lang="en-US" sz="1200" dirty="0">
              <a:solidFill>
                <a:srgbClr val="002060"/>
              </a:solidFill>
            </a:endParaRP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This calculated due date for </a:t>
            </a:r>
            <a:r>
              <a:rPr lang="en-US" sz="1200" b="1" dirty="0">
                <a:solidFill>
                  <a:srgbClr val="002060"/>
                </a:solidFill>
              </a:rPr>
              <a:t>Milestone 6 </a:t>
            </a:r>
            <a:r>
              <a:rPr lang="en-US" sz="1200" dirty="0">
                <a:solidFill>
                  <a:srgbClr val="002060"/>
                </a:solidFill>
              </a:rPr>
              <a:t>may still be manually changed via the dashboard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Any </a:t>
            </a:r>
            <a:r>
              <a:rPr lang="en-US" sz="1200" b="1" dirty="0">
                <a:solidFill>
                  <a:srgbClr val="002060"/>
                </a:solidFill>
              </a:rPr>
              <a:t>Milestone 7 </a:t>
            </a:r>
            <a:r>
              <a:rPr lang="en-US" sz="1200" dirty="0">
                <a:solidFill>
                  <a:srgbClr val="002060"/>
                </a:solidFill>
              </a:rPr>
              <a:t>due-date changes (via the dashboard or global tool) will overwrite this due date</a:t>
            </a:r>
          </a:p>
          <a:p>
            <a:pPr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Exemption for CHDS:  default due date is equal to the Graduation Ceremony Date</a:t>
            </a:r>
          </a:p>
        </p:txBody>
      </p:sp>
    </p:spTree>
    <p:extLst>
      <p:ext uri="{BB962C8B-B14F-4D97-AF65-F5344CB8AC3E}">
        <p14:creationId xmlns:p14="http://schemas.microsoft.com/office/powerpoint/2010/main" val="440823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Final draft submitted to 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TPO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, Milestone 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8773" y="1595684"/>
            <a:ext cx="70736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Setting Due Dates Globally</a:t>
            </a:r>
            <a:r>
              <a:rPr lang="en-US" sz="1400" dirty="0">
                <a:solidFill>
                  <a:srgbClr val="002060"/>
                </a:solidFill>
              </a:rPr>
              <a:t>:  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endParaRPr lang="en-US" sz="1400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Setting Due Dates Individually</a:t>
            </a:r>
            <a:r>
              <a:rPr lang="en-US" sz="1400" dirty="0">
                <a:solidFill>
                  <a:srgbClr val="002060"/>
                </a:solidFill>
              </a:rPr>
              <a:t>:  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endParaRPr lang="en-US" sz="1400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Default Due Date</a:t>
            </a:r>
            <a:r>
              <a:rPr lang="en-US" sz="1400" dirty="0">
                <a:solidFill>
                  <a:srgbClr val="002060"/>
                </a:solidFill>
              </a:rPr>
              <a:t>:  </a:t>
            </a: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Theses / Reports: 14 days before graduation</a:t>
            </a: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Dissertations: 31 days before graduation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Due Date Exemption</a:t>
            </a:r>
            <a:r>
              <a:rPr lang="en-US" sz="1400" dirty="0">
                <a:solidFill>
                  <a:srgbClr val="002060"/>
                </a:solidFill>
              </a:rPr>
              <a:t>: N/A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How Completed</a:t>
            </a:r>
            <a:r>
              <a:rPr lang="en-US" sz="1400" dirty="0">
                <a:solidFill>
                  <a:srgbClr val="002060"/>
                </a:solidFill>
              </a:rPr>
              <a:t>:   </a:t>
            </a: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Student marks this step as completed once final draft sent to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endParaRPr lang="en-US" sz="1400" dirty="0">
              <a:solidFill>
                <a:srgbClr val="002060"/>
              </a:solidFill>
            </a:endParaRP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Education Advisors, Registrar,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r>
              <a:rPr lang="en-US" sz="1400" dirty="0">
                <a:solidFill>
                  <a:srgbClr val="002060"/>
                </a:solidFill>
              </a:rPr>
              <a:t> may mark as completed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Editing Completion Dates</a:t>
            </a:r>
            <a:r>
              <a:rPr lang="en-US" sz="1400" dirty="0">
                <a:solidFill>
                  <a:srgbClr val="002060"/>
                </a:solidFill>
              </a:rPr>
              <a:t>:  After completed, date may be edited by Education Advisors, Registrar,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Special Rule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Global and Individual changes to due date are also written to </a:t>
            </a:r>
            <a:r>
              <a:rPr lang="en-US" sz="1400" b="1" dirty="0">
                <a:solidFill>
                  <a:srgbClr val="002060"/>
                </a:solidFill>
              </a:rPr>
              <a:t>Milestone 6 </a:t>
            </a:r>
            <a:r>
              <a:rPr lang="en-US" sz="1400" dirty="0">
                <a:solidFill>
                  <a:srgbClr val="002060"/>
                </a:solidFill>
              </a:rPr>
              <a:t>(see previous slide)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89357" y="62774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84227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Thesis acceptance, Milestone 8</a:t>
            </a:r>
          </a:p>
        </p:txBody>
      </p:sp>
      <p:sp>
        <p:nvSpPr>
          <p:cNvPr id="2" name="Rectangle 1"/>
          <p:cNvSpPr/>
          <p:nvPr/>
        </p:nvSpPr>
        <p:spPr>
          <a:xfrm>
            <a:off x="338773" y="1595684"/>
            <a:ext cx="745322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Setting Due Dates Globally</a:t>
            </a:r>
            <a:r>
              <a:rPr lang="en-US" dirty="0">
                <a:solidFill>
                  <a:srgbClr val="002060"/>
                </a:solidFill>
              </a:rPr>
              <a:t>:  N/A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Setting Due Dates Individually</a:t>
            </a:r>
            <a:r>
              <a:rPr lang="en-US" dirty="0">
                <a:solidFill>
                  <a:srgbClr val="002060"/>
                </a:solidFill>
              </a:rPr>
              <a:t>:  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Default Due Date</a:t>
            </a:r>
            <a:r>
              <a:rPr lang="en-US" dirty="0">
                <a:solidFill>
                  <a:srgbClr val="002060"/>
                </a:solidFill>
              </a:rPr>
              <a:t>: Set to the earliest </a:t>
            </a:r>
            <a:r>
              <a:rPr lang="en-US" dirty="0" err="1">
                <a:solidFill>
                  <a:srgbClr val="002060"/>
                </a:solidFill>
              </a:rPr>
              <a:t>EDD</a:t>
            </a:r>
            <a:r>
              <a:rPr lang="en-US" dirty="0">
                <a:solidFill>
                  <a:srgbClr val="002060"/>
                </a:solidFill>
              </a:rPr>
              <a:t> among all student authors. Checks for the calculated date: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Winter graduation (</a:t>
            </a:r>
            <a:r>
              <a:rPr lang="en-US" dirty="0" err="1">
                <a:solidFill>
                  <a:srgbClr val="002060"/>
                </a:solidFill>
              </a:rPr>
              <a:t>AQ</a:t>
            </a:r>
            <a:r>
              <a:rPr lang="en-US" dirty="0">
                <a:solidFill>
                  <a:srgbClr val="002060"/>
                </a:solidFill>
              </a:rPr>
              <a:t> 1):  may not be later than the first Friday of  the next quarter</a:t>
            </a:r>
          </a:p>
          <a:p>
            <a:pPr marL="742950" lvl="2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Other quarters (</a:t>
            </a:r>
            <a:r>
              <a:rPr lang="en-US" dirty="0" err="1">
                <a:solidFill>
                  <a:srgbClr val="002060"/>
                </a:solidFill>
              </a:rPr>
              <a:t>AQ</a:t>
            </a:r>
            <a:r>
              <a:rPr lang="en-US" dirty="0">
                <a:solidFill>
                  <a:srgbClr val="002060"/>
                </a:solidFill>
              </a:rPr>
              <a:t> 2, 3, 4):  may not be later than 7 days after the </a:t>
            </a:r>
            <a:r>
              <a:rPr lang="en-US" dirty="0" err="1">
                <a:solidFill>
                  <a:srgbClr val="002060"/>
                </a:solidFill>
              </a:rPr>
              <a:t>GCD</a:t>
            </a:r>
            <a:endParaRPr lang="en-US" dirty="0">
              <a:solidFill>
                <a:srgbClr val="002060"/>
              </a:solidFill>
            </a:endParaRPr>
          </a:p>
          <a:p>
            <a:pPr marL="2857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Due Date Exemption</a:t>
            </a:r>
            <a:r>
              <a:rPr lang="en-US" dirty="0">
                <a:solidFill>
                  <a:srgbClr val="002060"/>
                </a:solidFill>
              </a:rPr>
              <a:t>: N/A</a:t>
            </a:r>
          </a:p>
          <a:p>
            <a:pPr marL="2857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How Completed</a:t>
            </a:r>
            <a:r>
              <a:rPr lang="en-US" dirty="0">
                <a:solidFill>
                  <a:srgbClr val="002060"/>
                </a:solidFill>
              </a:rPr>
              <a:t>:  Registrar, 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r>
              <a:rPr lang="en-US" dirty="0">
                <a:solidFill>
                  <a:srgbClr val="002060"/>
                </a:solidFill>
              </a:rPr>
              <a:t> may mark as completed</a:t>
            </a:r>
          </a:p>
          <a:p>
            <a:pPr marL="2857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Editing Completion Dates</a:t>
            </a:r>
            <a:r>
              <a:rPr lang="en-US" dirty="0">
                <a:solidFill>
                  <a:srgbClr val="002060"/>
                </a:solidFill>
              </a:rPr>
              <a:t>: After completed, date may be edited by Registrar, </a:t>
            </a:r>
            <a:r>
              <a:rPr lang="en-US" dirty="0" err="1">
                <a:solidFill>
                  <a:srgbClr val="002060"/>
                </a:solidFill>
              </a:rPr>
              <a:t>TPO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89357" y="62774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28672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79561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62373" y="2188378"/>
            <a:ext cx="5462546" cy="24020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additional information and guidance, consult the TPO website at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https://nps.edu/web/thesisprocessing/python-help</a:t>
            </a:r>
            <a:endParaRPr lang="en-US" sz="1600" dirty="0">
              <a:solidFill>
                <a:schemeClr val="bg2"/>
              </a:solidFill>
            </a:endParaRP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support, contact Thesis Processing:</a:t>
            </a:r>
            <a:endParaRPr lang="en-US" sz="1600" b="1" dirty="0">
              <a:solidFill>
                <a:schemeClr val="bg2"/>
              </a:solidFill>
            </a:endParaRPr>
          </a:p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1600" b="1" dirty="0">
                <a:solidFill>
                  <a:schemeClr val="bg2"/>
                </a:solidFill>
                <a:hlinkClick r:id="rId4"/>
              </a:rPr>
              <a:t>thesisprocessingoffice@nps.edu</a:t>
            </a:r>
            <a:endParaRPr lang="en-US" sz="1600" b="1" dirty="0">
              <a:solidFill>
                <a:schemeClr val="bg2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5"/>
          <a:stretch>
            <a:fillRect/>
          </a:stretch>
        </p:blipFill>
        <p:spPr>
          <a:xfrm>
            <a:off x="5674290" y="4013007"/>
            <a:ext cx="3293972" cy="18635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8462" y="838975"/>
            <a:ext cx="2946995" cy="268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52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Requirements Status—Python View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CA2B3B-A718-435A-8EE0-9CA0A4541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2834" y="2173342"/>
            <a:ext cx="2590800" cy="3857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4C0BC1-F45E-4076-B531-F978E0F69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04" y="2173342"/>
            <a:ext cx="2562225" cy="35623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629095F-8EC2-47A2-A666-D1EFF52335C8}"/>
              </a:ext>
            </a:extLst>
          </p:cNvPr>
          <p:cNvSpPr txBox="1"/>
          <p:nvPr/>
        </p:nvSpPr>
        <p:spPr>
          <a:xfrm>
            <a:off x="690106" y="1461060"/>
            <a:ext cx="197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1974FF-A622-4A7B-81AC-4977BF3EFA68}"/>
              </a:ext>
            </a:extLst>
          </p:cNvPr>
          <p:cNvSpPr txBox="1"/>
          <p:nvPr/>
        </p:nvSpPr>
        <p:spPr>
          <a:xfrm>
            <a:off x="4022834" y="1624891"/>
            <a:ext cx="1970796" cy="41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44A01F-899A-4749-83D6-CCBC9BB3D646}"/>
              </a:ext>
            </a:extLst>
          </p:cNvPr>
          <p:cNvSpPr txBox="1"/>
          <p:nvPr/>
        </p:nvSpPr>
        <p:spPr>
          <a:xfrm>
            <a:off x="4332836" y="1466490"/>
            <a:ext cx="197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Dissertation</a:t>
            </a:r>
          </a:p>
        </p:txBody>
      </p:sp>
    </p:spTree>
    <p:extLst>
      <p:ext uri="{BB962C8B-B14F-4D97-AF65-F5344CB8AC3E}">
        <p14:creationId xmlns:p14="http://schemas.microsoft.com/office/powerpoint/2010/main" val="221312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Thesis dashboard milestones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C3A0AC7-E727-461D-AA82-6A6AEF8338ED}"/>
              </a:ext>
            </a:extLst>
          </p:cNvPr>
          <p:cNvSpPr txBox="1">
            <a:spLocks/>
          </p:cNvSpPr>
          <p:nvPr/>
        </p:nvSpPr>
        <p:spPr>
          <a:xfrm>
            <a:off x="338773" y="1595684"/>
            <a:ext cx="6072537" cy="355693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1:	Advisors Selected</a:t>
            </a: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2: 	Thesis Proposal Approved (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TPF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) (N/A for dissertations)</a:t>
            </a: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2A:	Advancement to Candidacy (dissertations only)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3: 	Thesis Processing (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TPO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) Brief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4: 	Initial Draft Submitted to 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TPO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5: 	Final Draft to 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Dept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 Chair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6: 	Thesis/Dissertation Approved by 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Dept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 (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TRAF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/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DRAF</a:t>
            </a: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)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7: 	Final Draft Submitted to </a:t>
            </a:r>
            <a:r>
              <a:rPr lang="en-US" sz="5000" dirty="0" err="1">
                <a:solidFill>
                  <a:srgbClr val="002060"/>
                </a:solidFill>
                <a:ea typeface="+mn-lt"/>
                <a:cs typeface="+mn-lt"/>
              </a:rPr>
              <a:t>TPO</a:t>
            </a:r>
            <a:endParaRPr lang="en-US" sz="5000" dirty="0">
              <a:solidFill>
                <a:srgbClr val="002060"/>
              </a:solidFill>
            </a:endParaRPr>
          </a:p>
          <a:p>
            <a:pPr defTabSz="801688">
              <a:lnSpc>
                <a:spcPct val="120000"/>
              </a:lnSpc>
              <a:spcBef>
                <a:spcPts val="1200"/>
              </a:spcBef>
            </a:pPr>
            <a:r>
              <a:rPr lang="en-US" sz="5000" dirty="0">
                <a:solidFill>
                  <a:srgbClr val="002060"/>
                </a:solidFill>
                <a:ea typeface="+mn-lt"/>
                <a:cs typeface="+mn-lt"/>
              </a:rPr>
              <a:t>Milestone 8: 	Thesis/Dissertation Acceptance</a:t>
            </a:r>
            <a:endParaRPr lang="en-US" sz="5000" dirty="0">
              <a:solidFill>
                <a:srgbClr val="00206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4849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Definitions, assumptions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3A0AC7-E727-461D-AA82-6A6AEF8338ED}"/>
              </a:ext>
            </a:extLst>
          </p:cNvPr>
          <p:cNvSpPr txBox="1">
            <a:spLocks/>
          </p:cNvSpPr>
          <p:nvPr/>
        </p:nvSpPr>
        <p:spPr>
          <a:xfrm>
            <a:off x="338773" y="1595684"/>
            <a:ext cx="6838404" cy="4143529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b="1" dirty="0">
                <a:solidFill>
                  <a:srgbClr val="002060"/>
                </a:solidFill>
              </a:rPr>
              <a:t>EDUCATION ADVISORS</a:t>
            </a:r>
            <a:r>
              <a:rPr lang="en-US" sz="5600" dirty="0">
                <a:solidFill>
                  <a:srgbClr val="002060"/>
                </a:solidFill>
              </a:rPr>
              <a:t>:  Academic Associates, Program Officers, and Ed Techs assigned to the student curriculums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b="1" dirty="0" err="1">
                <a:solidFill>
                  <a:srgbClr val="002060"/>
                </a:solidFill>
              </a:rPr>
              <a:t>GCD</a:t>
            </a:r>
            <a:r>
              <a:rPr lang="en-US" sz="5600" dirty="0">
                <a:solidFill>
                  <a:srgbClr val="002060"/>
                </a:solidFill>
              </a:rPr>
              <a:t>:  Graduation Ceremony Date. This is calculated by checking the Expected Graduation Academic Year/Academic Quarter (</a:t>
            </a:r>
            <a:r>
              <a:rPr lang="en-US" sz="5600" dirty="0" err="1">
                <a:solidFill>
                  <a:srgbClr val="002060"/>
                </a:solidFill>
              </a:rPr>
              <a:t>AYAQ</a:t>
            </a:r>
            <a:r>
              <a:rPr lang="en-US" sz="5600" dirty="0">
                <a:solidFill>
                  <a:srgbClr val="002060"/>
                </a:solidFill>
              </a:rPr>
              <a:t>), or the Extension Expiration date for an extension student.  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b="1" dirty="0" err="1">
                <a:solidFill>
                  <a:srgbClr val="002060"/>
                </a:solidFill>
              </a:rPr>
              <a:t>TPF</a:t>
            </a:r>
            <a:r>
              <a:rPr lang="en-US" sz="5600" b="1" dirty="0">
                <a:solidFill>
                  <a:srgbClr val="002060"/>
                </a:solidFill>
              </a:rPr>
              <a:t>: </a:t>
            </a:r>
            <a:r>
              <a:rPr lang="en-US" sz="5600" dirty="0">
                <a:solidFill>
                  <a:srgbClr val="002060"/>
                </a:solidFill>
              </a:rPr>
              <a:t>Thesis Proposal form (</a:t>
            </a:r>
            <a:r>
              <a:rPr lang="en-US" sz="5600" b="1" dirty="0" err="1">
                <a:solidFill>
                  <a:srgbClr val="002060"/>
                </a:solidFill>
              </a:rPr>
              <a:t>DPF</a:t>
            </a:r>
            <a:r>
              <a:rPr lang="en-US" sz="5600" b="1" dirty="0">
                <a:solidFill>
                  <a:srgbClr val="002060"/>
                </a:solidFill>
              </a:rPr>
              <a:t> </a:t>
            </a:r>
            <a:r>
              <a:rPr lang="en-US" sz="5600" dirty="0">
                <a:solidFill>
                  <a:srgbClr val="002060"/>
                </a:solidFill>
              </a:rPr>
              <a:t>= Dissertation Proposal Form)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b="1" dirty="0" err="1">
                <a:solidFill>
                  <a:srgbClr val="002060"/>
                </a:solidFill>
              </a:rPr>
              <a:t>TPO</a:t>
            </a:r>
            <a:r>
              <a:rPr lang="en-US" sz="5600" b="1" dirty="0">
                <a:solidFill>
                  <a:srgbClr val="002060"/>
                </a:solidFill>
              </a:rPr>
              <a:t>:</a:t>
            </a:r>
            <a:r>
              <a:rPr lang="en-US" sz="5600" dirty="0">
                <a:solidFill>
                  <a:srgbClr val="002060"/>
                </a:solidFill>
              </a:rPr>
              <a:t> Thesis Processing Office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b="1" dirty="0" err="1">
                <a:solidFill>
                  <a:srgbClr val="002060"/>
                </a:solidFill>
              </a:rPr>
              <a:t>TRAF</a:t>
            </a:r>
            <a:r>
              <a:rPr lang="en-US" sz="5600" b="1" dirty="0">
                <a:solidFill>
                  <a:srgbClr val="002060"/>
                </a:solidFill>
              </a:rPr>
              <a:t>: </a:t>
            </a:r>
            <a:r>
              <a:rPr lang="en-US" sz="5600" dirty="0">
                <a:solidFill>
                  <a:srgbClr val="002060"/>
                </a:solidFill>
              </a:rPr>
              <a:t>Thesis Release and Approval Forms (</a:t>
            </a:r>
            <a:r>
              <a:rPr lang="en-US" sz="5600" b="1" dirty="0" err="1">
                <a:solidFill>
                  <a:srgbClr val="002060"/>
                </a:solidFill>
              </a:rPr>
              <a:t>DRAF</a:t>
            </a:r>
            <a:r>
              <a:rPr lang="en-US" sz="5600" dirty="0">
                <a:solidFill>
                  <a:srgbClr val="002060"/>
                </a:solidFill>
              </a:rPr>
              <a:t> = Dissertation Release and Approval Form)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srgbClr val="002060"/>
                </a:solidFill>
              </a:rPr>
              <a:t>Global Due Date edits will never overwrite a due date that was changed via the dashboard.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srgbClr val="002060"/>
                </a:solidFill>
              </a:rPr>
              <a:t>When editing due dates individually, the date must be later than the preceding requirement/milestone and earlier than the following one (exemption: when editing due date for </a:t>
            </a:r>
            <a:r>
              <a:rPr lang="en-US" sz="5600" b="1" dirty="0">
                <a:solidFill>
                  <a:srgbClr val="002060"/>
                </a:solidFill>
              </a:rPr>
              <a:t>Milestone 7</a:t>
            </a:r>
            <a:r>
              <a:rPr lang="en-US" sz="5600" dirty="0">
                <a:solidFill>
                  <a:srgbClr val="002060"/>
                </a:solidFill>
              </a:rPr>
              <a:t>, Final Draft Submitted to </a:t>
            </a:r>
            <a:r>
              <a:rPr lang="en-US" sz="5600" cap="all" dirty="0" err="1">
                <a:solidFill>
                  <a:srgbClr val="002060"/>
                </a:solidFill>
              </a:rPr>
              <a:t>TPO</a:t>
            </a:r>
            <a:r>
              <a:rPr lang="en-US" sz="5600" dirty="0">
                <a:solidFill>
                  <a:srgbClr val="002060"/>
                </a:solidFill>
              </a:rPr>
              <a:t>).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srgbClr val="002060"/>
                </a:solidFill>
              </a:rPr>
              <a:t>When setting or editing </a:t>
            </a:r>
            <a:r>
              <a:rPr lang="en-US" sz="5600" b="1" dirty="0">
                <a:solidFill>
                  <a:srgbClr val="002060"/>
                </a:solidFill>
              </a:rPr>
              <a:t>completion</a:t>
            </a:r>
            <a:r>
              <a:rPr lang="en-US" sz="5600" dirty="0">
                <a:solidFill>
                  <a:srgbClr val="002060"/>
                </a:solidFill>
              </a:rPr>
              <a:t> dates, any date may be set.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62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Email notifications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338773" y="1595684"/>
            <a:ext cx="817784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Due Date changes </a:t>
            </a:r>
            <a:r>
              <a:rPr lang="en-US" sz="2000" dirty="0">
                <a:solidFill>
                  <a:srgbClr val="002060"/>
                </a:solidFill>
              </a:rPr>
              <a:t>always generate an email to the affected students.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Requirement Completed </a:t>
            </a:r>
            <a:r>
              <a:rPr lang="en-US" sz="2000" dirty="0">
                <a:solidFill>
                  <a:srgbClr val="002060"/>
                </a:solidFill>
              </a:rPr>
              <a:t>emails are sent when marking </a:t>
            </a:r>
            <a:r>
              <a:rPr lang="en-US" sz="2000" b="1" dirty="0">
                <a:solidFill>
                  <a:srgbClr val="002060"/>
                </a:solidFill>
              </a:rPr>
              <a:t>Milestones 4, 5, 7 </a:t>
            </a:r>
            <a:r>
              <a:rPr lang="en-US" sz="2000" dirty="0">
                <a:solidFill>
                  <a:srgbClr val="002060"/>
                </a:solidFill>
              </a:rPr>
              <a:t>(Initial Draft Submitted to </a:t>
            </a:r>
            <a:r>
              <a:rPr lang="en-US" sz="2000" dirty="0" err="1">
                <a:solidFill>
                  <a:srgbClr val="002060"/>
                </a:solidFill>
              </a:rPr>
              <a:t>TPO</a:t>
            </a:r>
            <a:r>
              <a:rPr lang="en-US" sz="2000" dirty="0">
                <a:solidFill>
                  <a:srgbClr val="002060"/>
                </a:solidFill>
              </a:rPr>
              <a:t>, Final Draft to Dept Chair, Final Draft Submitted to </a:t>
            </a:r>
            <a:r>
              <a:rPr lang="en-US" sz="2000" dirty="0" err="1">
                <a:solidFill>
                  <a:srgbClr val="002060"/>
                </a:solidFill>
              </a:rPr>
              <a:t>TPO</a:t>
            </a:r>
            <a:r>
              <a:rPr lang="en-US" sz="2000" dirty="0">
                <a:solidFill>
                  <a:srgbClr val="002060"/>
                </a:solidFill>
              </a:rPr>
              <a:t>, respectively) as completed.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2060"/>
                </a:solidFill>
              </a:rPr>
              <a:t>Thesis/Dissertation Accepted </a:t>
            </a:r>
            <a:r>
              <a:rPr lang="en-US" sz="2000" dirty="0">
                <a:solidFill>
                  <a:srgbClr val="002060"/>
                </a:solidFill>
              </a:rPr>
              <a:t>emails are sent when marking </a:t>
            </a:r>
            <a:r>
              <a:rPr lang="en-US" sz="2000" b="1" dirty="0">
                <a:solidFill>
                  <a:srgbClr val="002060"/>
                </a:solidFill>
              </a:rPr>
              <a:t>Milestone 8</a:t>
            </a:r>
            <a:r>
              <a:rPr lang="en-US" sz="2000" dirty="0">
                <a:solidFill>
                  <a:srgbClr val="002060"/>
                </a:solidFill>
              </a:rPr>
              <a:t> (Thesis Acceptance) as completed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5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674351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Advisors selected, Milestone 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8773" y="1595684"/>
            <a:ext cx="7959840" cy="34506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Setting Due Dates Globally</a:t>
            </a:r>
            <a:r>
              <a:rPr lang="en-US" sz="1500" dirty="0">
                <a:solidFill>
                  <a:srgbClr val="002060"/>
                </a:solidFill>
              </a:rPr>
              <a:t>:  Education Advisors, </a:t>
            </a:r>
            <a:r>
              <a:rPr lang="en-US" sz="1500" dirty="0" err="1">
                <a:solidFill>
                  <a:srgbClr val="002060"/>
                </a:solidFill>
              </a:rPr>
              <a:t>TPO</a:t>
            </a:r>
            <a:r>
              <a:rPr lang="en-US" sz="1500" dirty="0">
                <a:solidFill>
                  <a:srgbClr val="002060"/>
                </a:solidFill>
              </a:rPr>
              <a:t> **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Setting Due Dates Individually</a:t>
            </a:r>
            <a:r>
              <a:rPr lang="en-US" sz="1500" dirty="0">
                <a:solidFill>
                  <a:srgbClr val="002060"/>
                </a:solidFill>
              </a:rPr>
              <a:t>:  Education Advisors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Default Due Date</a:t>
            </a:r>
            <a:r>
              <a:rPr lang="en-US" sz="1500" dirty="0">
                <a:solidFill>
                  <a:srgbClr val="002060"/>
                </a:solidFill>
              </a:rPr>
              <a:t>: 180 days prior to graduation **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Due Date Exemption</a:t>
            </a:r>
            <a:r>
              <a:rPr lang="en-US" sz="1500" dirty="0">
                <a:solidFill>
                  <a:srgbClr val="002060"/>
                </a:solidFill>
              </a:rPr>
              <a:t>:  Education Advisors may mark this due date as N/A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How Completed</a:t>
            </a:r>
            <a:r>
              <a:rPr lang="en-US" sz="1500" dirty="0">
                <a:solidFill>
                  <a:srgbClr val="002060"/>
                </a:solidFill>
              </a:rPr>
              <a:t>:  </a:t>
            </a:r>
            <a:r>
              <a:rPr lang="en-US" sz="1500" i="1" dirty="0">
                <a:solidFill>
                  <a:srgbClr val="002060"/>
                </a:solidFill>
              </a:rPr>
              <a:t>Completion date set automatically once advisory team selections are valid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500" b="1" dirty="0">
                <a:solidFill>
                  <a:srgbClr val="002060"/>
                </a:solidFill>
              </a:rPr>
              <a:t>Editing Completion Dates</a:t>
            </a:r>
            <a:r>
              <a:rPr lang="en-US" sz="1500" dirty="0">
                <a:solidFill>
                  <a:srgbClr val="002060"/>
                </a:solidFill>
              </a:rPr>
              <a:t>: After completed, date may be edited by Registrar, </a:t>
            </a:r>
            <a:r>
              <a:rPr lang="en-US" sz="1500" dirty="0" err="1">
                <a:solidFill>
                  <a:srgbClr val="002060"/>
                </a:solidFill>
              </a:rPr>
              <a:t>TPO</a:t>
            </a:r>
            <a:r>
              <a:rPr lang="en-US" sz="1500" dirty="0">
                <a:solidFill>
                  <a:srgbClr val="002060"/>
                </a:solidFill>
              </a:rPr>
              <a:t>, and Education Advisors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</a:rPr>
              <a:t>Special Rule:  </a:t>
            </a:r>
          </a:p>
          <a:p>
            <a:pPr marL="233363" lvl="1" indent="0">
              <a:buFont typeface="Arial" panose="020B0604020202020204" pitchFamily="34" charset="0"/>
              <a:buNone/>
            </a:pPr>
            <a:r>
              <a:rPr lang="en-US" sz="1500" dirty="0">
                <a:solidFill>
                  <a:srgbClr val="002060"/>
                </a:solidFill>
              </a:rPr>
              <a:t>** National Security Affairs (</a:t>
            </a:r>
            <a:r>
              <a:rPr lang="en-US" sz="1500" dirty="0" err="1">
                <a:solidFill>
                  <a:srgbClr val="002060"/>
                </a:solidFill>
              </a:rPr>
              <a:t>NSA</a:t>
            </a:r>
            <a:r>
              <a:rPr lang="en-US" sz="1500" dirty="0">
                <a:solidFill>
                  <a:srgbClr val="002060"/>
                </a:solidFill>
              </a:rPr>
              <a:t>) department (excluding Center for Homeland Defense and Security [CHDS]) uses a custom due date offset value ADDED to the date when the student </a:t>
            </a:r>
            <a:r>
              <a:rPr lang="en-US" sz="1500" b="1" dirty="0">
                <a:solidFill>
                  <a:srgbClr val="002060"/>
                </a:solidFill>
              </a:rPr>
              <a:t>started instruction</a:t>
            </a:r>
            <a:r>
              <a:rPr lang="en-US" sz="1500" dirty="0">
                <a:solidFill>
                  <a:srgbClr val="002060"/>
                </a:solidFill>
              </a:rPr>
              <a:t>. All others use an offset subtracted from the </a:t>
            </a:r>
            <a:r>
              <a:rPr lang="en-US" sz="1500" dirty="0" err="1">
                <a:solidFill>
                  <a:srgbClr val="002060"/>
                </a:solidFill>
              </a:rPr>
              <a:t>GCD</a:t>
            </a:r>
            <a:r>
              <a:rPr lang="en-US" sz="15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9272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7614782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Thesis proposal approved (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TPF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DPF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), Milestone 2</a:t>
            </a:r>
          </a:p>
        </p:txBody>
      </p:sp>
      <p:sp>
        <p:nvSpPr>
          <p:cNvPr id="8" name="Rectangle 7"/>
          <p:cNvSpPr/>
          <p:nvPr/>
        </p:nvSpPr>
        <p:spPr>
          <a:xfrm>
            <a:off x="433664" y="1863692"/>
            <a:ext cx="79425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Setting Due Dates Globally</a:t>
            </a:r>
            <a:r>
              <a:rPr lang="en-US" sz="1400" dirty="0">
                <a:solidFill>
                  <a:srgbClr val="002060"/>
                </a:solidFill>
              </a:rPr>
              <a:t>:  Education Advisors,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r>
              <a:rPr lang="en-US" sz="1400" dirty="0">
                <a:solidFill>
                  <a:srgbClr val="002060"/>
                </a:solidFill>
              </a:rPr>
              <a:t> **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Setting Due Dates Individually</a:t>
            </a:r>
            <a:r>
              <a:rPr lang="en-US" sz="1400" dirty="0">
                <a:solidFill>
                  <a:srgbClr val="002060"/>
                </a:solidFill>
              </a:rPr>
              <a:t>:  Education Advisors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Default Due Date</a:t>
            </a:r>
            <a:r>
              <a:rPr lang="en-US" sz="1400" dirty="0">
                <a:solidFill>
                  <a:srgbClr val="002060"/>
                </a:solidFill>
              </a:rPr>
              <a:t>:  100 days prior to graduation **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Due Date Exemption</a:t>
            </a:r>
            <a:r>
              <a:rPr lang="en-US" sz="1400" dirty="0">
                <a:solidFill>
                  <a:srgbClr val="002060"/>
                </a:solidFill>
              </a:rPr>
              <a:t>:  Education Advisors may mark this due date as N/A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How Completed</a:t>
            </a:r>
            <a:r>
              <a:rPr lang="en-US" sz="1400" dirty="0">
                <a:solidFill>
                  <a:srgbClr val="002060"/>
                </a:solidFill>
              </a:rPr>
              <a:t>:  </a:t>
            </a:r>
            <a:r>
              <a:rPr lang="en-US" sz="1400" i="1" dirty="0">
                <a:solidFill>
                  <a:srgbClr val="002060"/>
                </a:solidFill>
              </a:rPr>
              <a:t>Completion date set automatically once the Proposal Document is approved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2060"/>
                </a:solidFill>
              </a:rPr>
              <a:t>Editing Completion Dates</a:t>
            </a:r>
            <a:r>
              <a:rPr lang="en-US" sz="1400" dirty="0">
                <a:solidFill>
                  <a:srgbClr val="002060"/>
                </a:solidFill>
              </a:rPr>
              <a:t>: After completed, date may be edited by Education Advisors, Registrar, </a:t>
            </a:r>
            <a:r>
              <a:rPr lang="en-US" sz="1400" dirty="0" err="1">
                <a:solidFill>
                  <a:srgbClr val="002060"/>
                </a:solidFill>
              </a:rPr>
              <a:t>TPO</a:t>
            </a:r>
            <a:endParaRPr lang="en-US" sz="1400" dirty="0">
              <a:solidFill>
                <a:srgbClr val="002060"/>
              </a:solidFill>
            </a:endParaRPr>
          </a:p>
          <a:p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Special Rules</a:t>
            </a:r>
            <a:r>
              <a:rPr lang="en-US" sz="1400" dirty="0">
                <a:solidFill>
                  <a:srgbClr val="FF0000"/>
                </a:solidFill>
                <a:ea typeface="+mn-lt"/>
                <a:cs typeface="+mn-lt"/>
              </a:rPr>
              <a:t>:</a:t>
            </a:r>
            <a:r>
              <a:rPr lang="en-US" sz="1400" dirty="0">
                <a:solidFill>
                  <a:srgbClr val="FF0000"/>
                </a:solidFill>
              </a:rPr>
              <a:t>   </a:t>
            </a:r>
          </a:p>
          <a:p>
            <a:pPr marL="517525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For dissertations, this milestone is skipped and automatically marked as N/A on the dashboard. Workflow advances to Milestone 2A. </a:t>
            </a:r>
          </a:p>
          <a:p>
            <a:pPr marL="517525" lvl="1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</a:rPr>
              <a:t>**The  </a:t>
            </a:r>
            <a:r>
              <a:rPr lang="en-US" sz="1200" dirty="0" err="1">
                <a:solidFill>
                  <a:srgbClr val="002060"/>
                </a:solidFill>
              </a:rPr>
              <a:t>NSA</a:t>
            </a:r>
            <a:r>
              <a:rPr lang="en-US" sz="1200" dirty="0">
                <a:solidFill>
                  <a:srgbClr val="002060"/>
                </a:solidFill>
              </a:rPr>
              <a:t> department (excluding CHDS) uses a custom due date offset value ADDED to the date when the student </a:t>
            </a:r>
            <a:r>
              <a:rPr lang="en-US" sz="1200" b="1" dirty="0">
                <a:solidFill>
                  <a:srgbClr val="002060"/>
                </a:solidFill>
              </a:rPr>
              <a:t>started instruction</a:t>
            </a:r>
            <a:r>
              <a:rPr lang="en-US" sz="1200" dirty="0">
                <a:solidFill>
                  <a:srgbClr val="002060"/>
                </a:solidFill>
              </a:rPr>
              <a:t>. All others use an offset subtracted from the </a:t>
            </a:r>
            <a:r>
              <a:rPr lang="en-US" sz="1200" dirty="0" err="1">
                <a:solidFill>
                  <a:srgbClr val="002060"/>
                </a:solidFill>
              </a:rPr>
              <a:t>GCD</a:t>
            </a:r>
            <a:r>
              <a:rPr lang="en-US" sz="12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41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7286978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PhD advancement to candidacy, Milestone 2a</a:t>
            </a:r>
          </a:p>
        </p:txBody>
      </p:sp>
      <p:sp>
        <p:nvSpPr>
          <p:cNvPr id="2" name="Rectangle 1"/>
          <p:cNvSpPr/>
          <p:nvPr/>
        </p:nvSpPr>
        <p:spPr>
          <a:xfrm>
            <a:off x="338773" y="1595684"/>
            <a:ext cx="758261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Default Due Date</a:t>
            </a:r>
            <a:r>
              <a:rPr lang="en-US" dirty="0">
                <a:solidFill>
                  <a:srgbClr val="002060"/>
                </a:solidFill>
              </a:rPr>
              <a:t>:  N/A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How Completed</a:t>
            </a:r>
            <a:r>
              <a:rPr lang="en-US" dirty="0">
                <a:solidFill>
                  <a:srgbClr val="002060"/>
                </a:solidFill>
              </a:rPr>
              <a:t>:  </a:t>
            </a:r>
            <a:r>
              <a:rPr lang="en-US" i="1" dirty="0">
                <a:solidFill>
                  <a:srgbClr val="002060"/>
                </a:solidFill>
              </a:rPr>
              <a:t>Marked complete once the Registrar marks the student as having advanced to candidacy, via the PhD Tracker tool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Editing Completion Dates</a:t>
            </a:r>
            <a:r>
              <a:rPr lang="en-US" dirty="0">
                <a:solidFill>
                  <a:srgbClr val="002060"/>
                </a:solidFill>
              </a:rPr>
              <a:t>: After completed, Registrar may modify the date using the PhD Tracker</a:t>
            </a:r>
          </a:p>
          <a:p>
            <a:pPr>
              <a:spcBef>
                <a:spcPts val="1200"/>
              </a:spcBef>
            </a:pPr>
            <a:r>
              <a:rPr lang="en-US" dirty="0">
                <a:solidFill>
                  <a:srgbClr val="FF0000"/>
                </a:solidFill>
              </a:rPr>
              <a:t>Special Rule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:</a:t>
            </a:r>
          </a:p>
          <a:p>
            <a:pPr marL="284163" lvl="1">
              <a:spcBef>
                <a:spcPts val="1200"/>
              </a:spcBef>
            </a:pPr>
            <a:r>
              <a:rPr lang="en-US" dirty="0">
                <a:solidFill>
                  <a:srgbClr val="002060"/>
                </a:solidFill>
              </a:rPr>
              <a:t> This milestone only appears for dissertations and has no due date</a:t>
            </a:r>
          </a:p>
        </p:txBody>
      </p:sp>
    </p:spTree>
    <p:extLst>
      <p:ext uri="{BB962C8B-B14F-4D97-AF65-F5344CB8AC3E}">
        <p14:creationId xmlns:p14="http://schemas.microsoft.com/office/powerpoint/2010/main" val="116239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C70142-CA5D-46E6-8D01-70DE7BA7DDFB}"/>
              </a:ext>
            </a:extLst>
          </p:cNvPr>
          <p:cNvSpPr txBox="1">
            <a:spLocks/>
          </p:cNvSpPr>
          <p:nvPr/>
        </p:nvSpPr>
        <p:spPr>
          <a:xfrm>
            <a:off x="338773" y="778639"/>
            <a:ext cx="7847695" cy="687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Thesis Processing Office (</a:t>
            </a:r>
            <a:r>
              <a:rPr lang="en-US" sz="2400" b="1" dirty="0" err="1">
                <a:solidFill>
                  <a:srgbClr val="FF0000"/>
                </a:solidFill>
                <a:latin typeface="Calibri (Body)"/>
              </a:rPr>
              <a:t>TPO</a:t>
            </a:r>
            <a:r>
              <a:rPr lang="en-US" sz="2400" b="1" dirty="0">
                <a:solidFill>
                  <a:srgbClr val="FF0000"/>
                </a:solidFill>
                <a:latin typeface="Calibri (Body)"/>
              </a:rPr>
              <a:t>) brief, Milestone 3</a:t>
            </a:r>
          </a:p>
        </p:txBody>
      </p:sp>
      <p:sp>
        <p:nvSpPr>
          <p:cNvPr id="2" name="Rectangle 1"/>
          <p:cNvSpPr/>
          <p:nvPr/>
        </p:nvSpPr>
        <p:spPr>
          <a:xfrm>
            <a:off x="431314" y="1595684"/>
            <a:ext cx="812608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Setting Due Dates Globally</a:t>
            </a:r>
            <a:r>
              <a:rPr lang="en-US" sz="1600" dirty="0">
                <a:solidFill>
                  <a:srgbClr val="002060"/>
                </a:solidFill>
              </a:rPr>
              <a:t>:  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Setting Due Dates Individually</a:t>
            </a:r>
            <a:r>
              <a:rPr lang="en-US" sz="1600" dirty="0">
                <a:solidFill>
                  <a:srgbClr val="002060"/>
                </a:solidFill>
              </a:rPr>
              <a:t>:  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endParaRPr lang="en-US" sz="1600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Default Due Date</a:t>
            </a:r>
            <a:r>
              <a:rPr lang="en-US" sz="1600" dirty="0">
                <a:solidFill>
                  <a:srgbClr val="002060"/>
                </a:solidFill>
              </a:rPr>
              <a:t>:  </a:t>
            </a: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Resident: 63 days before graduation.  </a:t>
            </a:r>
          </a:p>
          <a:p>
            <a:pPr marL="758952" lvl="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DL: 56 days before graduation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Due Date Exemption</a:t>
            </a:r>
            <a:r>
              <a:rPr lang="en-US" sz="1600" dirty="0">
                <a:solidFill>
                  <a:srgbClr val="002060"/>
                </a:solidFill>
              </a:rPr>
              <a:t>:  N/A</a:t>
            </a:r>
            <a:endParaRPr lang="en-US" sz="1600" b="1" dirty="0">
              <a:solidFill>
                <a:srgbClr val="002060"/>
              </a:solidFill>
            </a:endParaRP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How Completed</a:t>
            </a:r>
            <a:r>
              <a:rPr lang="en-US" sz="1600" dirty="0">
                <a:solidFill>
                  <a:srgbClr val="002060"/>
                </a:solidFill>
              </a:rPr>
              <a:t>:   </a:t>
            </a:r>
          </a:p>
          <a:p>
            <a:pPr marL="3017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Student enters a valid briefing attendance code during their graduation quarter</a:t>
            </a:r>
          </a:p>
          <a:p>
            <a:pPr marL="301752" lvl="1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Registrar, 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r>
              <a:rPr lang="en-US" sz="1600" dirty="0">
                <a:solidFill>
                  <a:srgbClr val="002060"/>
                </a:solidFill>
              </a:rPr>
              <a:t> may manually mark the step as complete and bypass the attendance code and graduation quarter rule</a:t>
            </a:r>
          </a:p>
          <a:p>
            <a:pPr marL="301752" indent="-30175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</a:rPr>
              <a:t>Editing Completion Dates</a:t>
            </a:r>
            <a:r>
              <a:rPr lang="en-US" sz="1600" dirty="0">
                <a:solidFill>
                  <a:srgbClr val="002060"/>
                </a:solidFill>
              </a:rPr>
              <a:t>:  After completed, date may be edited by Registrar, </a:t>
            </a:r>
            <a:r>
              <a:rPr lang="en-US" sz="1600" dirty="0" err="1">
                <a:solidFill>
                  <a:srgbClr val="002060"/>
                </a:solidFill>
              </a:rPr>
              <a:t>TPO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1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1439</Words>
  <Application>Microsoft Office PowerPoint</Application>
  <PresentationFormat>On-screen Show (4:3)</PresentationFormat>
  <Paragraphs>162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(Body)</vt:lpstr>
      <vt:lpstr>Calibri Light</vt:lpstr>
      <vt:lpstr>Minion Pro</vt:lpstr>
      <vt:lpstr>Times</vt:lpstr>
      <vt:lpstr>Wingdings</vt:lpstr>
      <vt:lpstr>Office Theme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</vt:vector>
  </TitlesOfParts>
  <Company>Naval Postgraduate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2 Thesis Support</dc:title>
  <dc:creator>Pieken, Rebecca Contractor, SRS</dc:creator>
  <cp:lastModifiedBy>Long, Janice (CIV)</cp:lastModifiedBy>
  <cp:revision>41</cp:revision>
  <dcterms:created xsi:type="dcterms:W3CDTF">2019-07-10T20:49:24Z</dcterms:created>
  <dcterms:modified xsi:type="dcterms:W3CDTF">2024-02-05T16:22:36Z</dcterms:modified>
</cp:coreProperties>
</file>