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97" r:id="rId2"/>
    <p:sldId id="321" r:id="rId3"/>
    <p:sldId id="324" r:id="rId4"/>
    <p:sldId id="323" r:id="rId5"/>
    <p:sldId id="325" r:id="rId6"/>
    <p:sldId id="315" r:id="rId7"/>
    <p:sldId id="317" r:id="rId8"/>
    <p:sldId id="302" r:id="rId9"/>
    <p:sldId id="303" r:id="rId10"/>
    <p:sldId id="318" r:id="rId11"/>
    <p:sldId id="305" r:id="rId12"/>
    <p:sldId id="320" r:id="rId13"/>
    <p:sldId id="319" r:id="rId14"/>
    <p:sldId id="316" r:id="rId15"/>
    <p:sldId id="264" r:id="rId16"/>
    <p:sldId id="272" r:id="rId17"/>
    <p:sldId id="265" r:id="rId18"/>
    <p:sldId id="269" r:id="rId19"/>
    <p:sldId id="257" r:id="rId20"/>
    <p:sldId id="274" r:id="rId21"/>
    <p:sldId id="275" r:id="rId22"/>
    <p:sldId id="281" r:id="rId23"/>
    <p:sldId id="282" r:id="rId24"/>
    <p:sldId id="271" r:id="rId25"/>
    <p:sldId id="283" r:id="rId26"/>
    <p:sldId id="284" r:id="rId27"/>
    <p:sldId id="286" r:id="rId28"/>
    <p:sldId id="287" r:id="rId29"/>
    <p:sldId id="285" r:id="rId30"/>
    <p:sldId id="270" r:id="rId31"/>
    <p:sldId id="276" r:id="rId32"/>
    <p:sldId id="278" r:id="rId33"/>
    <p:sldId id="288" r:id="rId34"/>
    <p:sldId id="289" r:id="rId35"/>
    <p:sldId id="290" r:id="rId36"/>
    <p:sldId id="291" r:id="rId37"/>
    <p:sldId id="292" r:id="rId38"/>
    <p:sldId id="277" r:id="rId39"/>
    <p:sldId id="279" r:id="rId40"/>
    <p:sldId id="298" r:id="rId41"/>
    <p:sldId id="293" r:id="rId42"/>
    <p:sldId id="294" r:id="rId43"/>
    <p:sldId id="295" r:id="rId44"/>
    <p:sldId id="299" r:id="rId45"/>
    <p:sldId id="29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99"/>
  </p:normalViewPr>
  <p:slideViewPr>
    <p:cSldViewPr>
      <p:cViewPr varScale="1">
        <p:scale>
          <a:sx n="106" d="100"/>
          <a:sy n="106" d="100"/>
        </p:scale>
        <p:origin x="696" y="1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5783F9-8B3C-4A19-8218-B85F3A824CE1}" type="doc">
      <dgm:prSet loTypeId="urn:microsoft.com/office/officeart/2005/8/layout/cycle5" loCatId="cycle" qsTypeId="urn:microsoft.com/office/officeart/2005/8/quickstyle/3d1" qsCatId="3D" csTypeId="urn:microsoft.com/office/officeart/2005/8/colors/colorful3" csCatId="colorful" phldr="1"/>
      <dgm:spPr/>
      <dgm:t>
        <a:bodyPr/>
        <a:lstStyle/>
        <a:p>
          <a:endParaRPr lang="en-US"/>
        </a:p>
      </dgm:t>
    </dgm:pt>
    <dgm:pt modelId="{6F5CE9F8-D005-4BD4-A67A-8432ECED8B95}">
      <dgm:prSet phldrT="[Text]"/>
      <dgm:spPr/>
      <dgm:t>
        <a:bodyPr/>
        <a:lstStyle/>
        <a:p>
          <a:r>
            <a:rPr lang="en-US" dirty="0"/>
            <a:t>Forming</a:t>
          </a:r>
        </a:p>
      </dgm:t>
    </dgm:pt>
    <dgm:pt modelId="{F6D2B32A-C33A-47B2-BFC9-1356E43AE545}" type="parTrans" cxnId="{2846760A-8FEA-42AE-B3E9-E4091CED6EB9}">
      <dgm:prSet/>
      <dgm:spPr/>
      <dgm:t>
        <a:bodyPr/>
        <a:lstStyle/>
        <a:p>
          <a:endParaRPr lang="en-US"/>
        </a:p>
      </dgm:t>
    </dgm:pt>
    <dgm:pt modelId="{920C5F1D-F1F8-424A-B0E8-AAA0413A7F39}" type="sibTrans" cxnId="{2846760A-8FEA-42AE-B3E9-E4091CED6EB9}">
      <dgm:prSet/>
      <dgm:spPr/>
      <dgm:t>
        <a:bodyPr/>
        <a:lstStyle/>
        <a:p>
          <a:endParaRPr lang="en-US"/>
        </a:p>
      </dgm:t>
    </dgm:pt>
    <dgm:pt modelId="{E5F6C4C6-0E04-48A0-BC41-79C7A2D1998A}">
      <dgm:prSet phldrT="[Text]"/>
      <dgm:spPr/>
      <dgm:t>
        <a:bodyPr/>
        <a:lstStyle/>
        <a:p>
          <a:r>
            <a:rPr lang="en-US" dirty="0"/>
            <a:t>Storming</a:t>
          </a:r>
        </a:p>
      </dgm:t>
    </dgm:pt>
    <dgm:pt modelId="{0D761ABD-2028-464A-A7E9-89472A0A22A0}" type="parTrans" cxnId="{3A84F1F4-115B-4C20-AB40-5925644EB53C}">
      <dgm:prSet/>
      <dgm:spPr/>
      <dgm:t>
        <a:bodyPr/>
        <a:lstStyle/>
        <a:p>
          <a:endParaRPr lang="en-US"/>
        </a:p>
      </dgm:t>
    </dgm:pt>
    <dgm:pt modelId="{1DB07C9D-31F8-4838-A01A-72D7CE4651BA}" type="sibTrans" cxnId="{3A84F1F4-115B-4C20-AB40-5925644EB53C}">
      <dgm:prSet/>
      <dgm:spPr/>
      <dgm:t>
        <a:bodyPr/>
        <a:lstStyle/>
        <a:p>
          <a:endParaRPr lang="en-US"/>
        </a:p>
      </dgm:t>
    </dgm:pt>
    <dgm:pt modelId="{26FFE3B4-C79B-4389-A63C-07B0D03BB604}">
      <dgm:prSet phldrT="[Text]"/>
      <dgm:spPr/>
      <dgm:t>
        <a:bodyPr/>
        <a:lstStyle/>
        <a:p>
          <a:r>
            <a:rPr lang="en-US" dirty="0"/>
            <a:t>Norming</a:t>
          </a:r>
        </a:p>
      </dgm:t>
    </dgm:pt>
    <dgm:pt modelId="{77A46E6A-AC03-4A82-9553-CE566B820C24}" type="parTrans" cxnId="{07B1F9D5-20B2-4D5B-A597-B056EA9097F4}">
      <dgm:prSet/>
      <dgm:spPr/>
      <dgm:t>
        <a:bodyPr/>
        <a:lstStyle/>
        <a:p>
          <a:endParaRPr lang="en-US"/>
        </a:p>
      </dgm:t>
    </dgm:pt>
    <dgm:pt modelId="{149B9907-8527-4973-AA23-1E4D8060C325}" type="sibTrans" cxnId="{07B1F9D5-20B2-4D5B-A597-B056EA9097F4}">
      <dgm:prSet/>
      <dgm:spPr/>
      <dgm:t>
        <a:bodyPr/>
        <a:lstStyle/>
        <a:p>
          <a:endParaRPr lang="en-US"/>
        </a:p>
      </dgm:t>
    </dgm:pt>
    <dgm:pt modelId="{079F1A61-6C55-4942-AD95-B3BEEB7ACDA9}">
      <dgm:prSet phldrT="[Text]"/>
      <dgm:spPr/>
      <dgm:t>
        <a:bodyPr/>
        <a:lstStyle/>
        <a:p>
          <a:r>
            <a:rPr lang="en-US" dirty="0"/>
            <a:t>Performing</a:t>
          </a:r>
        </a:p>
      </dgm:t>
    </dgm:pt>
    <dgm:pt modelId="{1301C7C4-29E0-494E-8F6D-C521E7DAA551}" type="parTrans" cxnId="{88843430-A6D8-48B6-A574-5C59E8EEE23C}">
      <dgm:prSet/>
      <dgm:spPr/>
      <dgm:t>
        <a:bodyPr/>
        <a:lstStyle/>
        <a:p>
          <a:endParaRPr lang="en-US"/>
        </a:p>
      </dgm:t>
    </dgm:pt>
    <dgm:pt modelId="{03C68E8C-BA22-48E8-9FE4-40F1AB8B278D}" type="sibTrans" cxnId="{88843430-A6D8-48B6-A574-5C59E8EEE23C}">
      <dgm:prSet/>
      <dgm:spPr/>
      <dgm:t>
        <a:bodyPr/>
        <a:lstStyle/>
        <a:p>
          <a:endParaRPr lang="en-US"/>
        </a:p>
      </dgm:t>
    </dgm:pt>
    <dgm:pt modelId="{CEC10A19-7A8D-452B-B42F-E8A412FA05B6}" type="pres">
      <dgm:prSet presAssocID="{045783F9-8B3C-4A19-8218-B85F3A824CE1}" presName="cycle" presStyleCnt="0">
        <dgm:presLayoutVars>
          <dgm:dir/>
          <dgm:resizeHandles val="exact"/>
        </dgm:presLayoutVars>
      </dgm:prSet>
      <dgm:spPr/>
    </dgm:pt>
    <dgm:pt modelId="{1A31E8B8-C001-49C9-BB52-3091B9B4D9B7}" type="pres">
      <dgm:prSet presAssocID="{6F5CE9F8-D005-4BD4-A67A-8432ECED8B95}" presName="node" presStyleLbl="node1" presStyleIdx="0" presStyleCnt="4" custScaleX="131146">
        <dgm:presLayoutVars>
          <dgm:bulletEnabled val="1"/>
        </dgm:presLayoutVars>
      </dgm:prSet>
      <dgm:spPr/>
    </dgm:pt>
    <dgm:pt modelId="{FB5C07EB-BCC4-460B-89FF-71DBCF3BD3FE}" type="pres">
      <dgm:prSet presAssocID="{6F5CE9F8-D005-4BD4-A67A-8432ECED8B95}" presName="spNode" presStyleCnt="0"/>
      <dgm:spPr/>
    </dgm:pt>
    <dgm:pt modelId="{7BB4C37C-C0DD-41C5-BFC3-709C8CFAB48B}" type="pres">
      <dgm:prSet presAssocID="{920C5F1D-F1F8-424A-B0E8-AAA0413A7F39}" presName="sibTrans" presStyleLbl="sibTrans1D1" presStyleIdx="0" presStyleCnt="4"/>
      <dgm:spPr/>
    </dgm:pt>
    <dgm:pt modelId="{2406EBF6-C752-4B9D-8198-0213D57E0C99}" type="pres">
      <dgm:prSet presAssocID="{E5F6C4C6-0E04-48A0-BC41-79C7A2D1998A}" presName="node" presStyleLbl="node1" presStyleIdx="1" presStyleCnt="4" custScaleX="125575">
        <dgm:presLayoutVars>
          <dgm:bulletEnabled val="1"/>
        </dgm:presLayoutVars>
      </dgm:prSet>
      <dgm:spPr/>
    </dgm:pt>
    <dgm:pt modelId="{73BD928C-4545-44A6-9D9F-EB8B10EF41DE}" type="pres">
      <dgm:prSet presAssocID="{E5F6C4C6-0E04-48A0-BC41-79C7A2D1998A}" presName="spNode" presStyleCnt="0"/>
      <dgm:spPr/>
    </dgm:pt>
    <dgm:pt modelId="{549CF457-40DE-49A4-8E00-B2C54EECEA61}" type="pres">
      <dgm:prSet presAssocID="{1DB07C9D-31F8-4838-A01A-72D7CE4651BA}" presName="sibTrans" presStyleLbl="sibTrans1D1" presStyleIdx="1" presStyleCnt="4"/>
      <dgm:spPr/>
    </dgm:pt>
    <dgm:pt modelId="{1CD01A3A-832D-4E61-963A-6264DF595E8B}" type="pres">
      <dgm:prSet presAssocID="{26FFE3B4-C79B-4389-A63C-07B0D03BB604}" presName="node" presStyleLbl="node1" presStyleIdx="2" presStyleCnt="4" custScaleX="128850">
        <dgm:presLayoutVars>
          <dgm:bulletEnabled val="1"/>
        </dgm:presLayoutVars>
      </dgm:prSet>
      <dgm:spPr/>
    </dgm:pt>
    <dgm:pt modelId="{236CC115-7D34-4C78-AC06-752FF15733E7}" type="pres">
      <dgm:prSet presAssocID="{26FFE3B4-C79B-4389-A63C-07B0D03BB604}" presName="spNode" presStyleCnt="0"/>
      <dgm:spPr/>
    </dgm:pt>
    <dgm:pt modelId="{C48614C5-8DAE-42D6-9148-F36442F3DF95}" type="pres">
      <dgm:prSet presAssocID="{149B9907-8527-4973-AA23-1E4D8060C325}" presName="sibTrans" presStyleLbl="sibTrans1D1" presStyleIdx="2" presStyleCnt="4"/>
      <dgm:spPr/>
    </dgm:pt>
    <dgm:pt modelId="{04D67D7E-FF47-4B05-9CDF-9881A2451540}" type="pres">
      <dgm:prSet presAssocID="{079F1A61-6C55-4942-AD95-B3BEEB7ACDA9}" presName="node" presStyleLbl="node1" presStyleIdx="3" presStyleCnt="4" custScaleX="131472">
        <dgm:presLayoutVars>
          <dgm:bulletEnabled val="1"/>
        </dgm:presLayoutVars>
      </dgm:prSet>
      <dgm:spPr/>
    </dgm:pt>
    <dgm:pt modelId="{F241067D-E511-43C1-8912-17EC4D797C7A}" type="pres">
      <dgm:prSet presAssocID="{079F1A61-6C55-4942-AD95-B3BEEB7ACDA9}" presName="spNode" presStyleCnt="0"/>
      <dgm:spPr/>
    </dgm:pt>
    <dgm:pt modelId="{6617243D-F358-4E6E-8674-5DCB433E863A}" type="pres">
      <dgm:prSet presAssocID="{03C68E8C-BA22-48E8-9FE4-40F1AB8B278D}" presName="sibTrans" presStyleLbl="sibTrans1D1" presStyleIdx="3" presStyleCnt="4"/>
      <dgm:spPr/>
    </dgm:pt>
  </dgm:ptLst>
  <dgm:cxnLst>
    <dgm:cxn modelId="{2846760A-8FEA-42AE-B3E9-E4091CED6EB9}" srcId="{045783F9-8B3C-4A19-8218-B85F3A824CE1}" destId="{6F5CE9F8-D005-4BD4-A67A-8432ECED8B95}" srcOrd="0" destOrd="0" parTransId="{F6D2B32A-C33A-47B2-BFC9-1356E43AE545}" sibTransId="{920C5F1D-F1F8-424A-B0E8-AAA0413A7F39}"/>
    <dgm:cxn modelId="{88843430-A6D8-48B6-A574-5C59E8EEE23C}" srcId="{045783F9-8B3C-4A19-8218-B85F3A824CE1}" destId="{079F1A61-6C55-4942-AD95-B3BEEB7ACDA9}" srcOrd="3" destOrd="0" parTransId="{1301C7C4-29E0-494E-8F6D-C521E7DAA551}" sibTransId="{03C68E8C-BA22-48E8-9FE4-40F1AB8B278D}"/>
    <dgm:cxn modelId="{9343ED69-2671-4760-A6C9-9A93C01E1D0A}" type="presOf" srcId="{26FFE3B4-C79B-4389-A63C-07B0D03BB604}" destId="{1CD01A3A-832D-4E61-963A-6264DF595E8B}" srcOrd="0" destOrd="0" presId="urn:microsoft.com/office/officeart/2005/8/layout/cycle5"/>
    <dgm:cxn modelId="{23309D7D-40DD-41D5-BE09-8ADB991DCBB3}" type="presOf" srcId="{920C5F1D-F1F8-424A-B0E8-AAA0413A7F39}" destId="{7BB4C37C-C0DD-41C5-BFC3-709C8CFAB48B}" srcOrd="0" destOrd="0" presId="urn:microsoft.com/office/officeart/2005/8/layout/cycle5"/>
    <dgm:cxn modelId="{6F14248E-2748-42B3-9F3E-8F18DF44D1D3}" type="presOf" srcId="{03C68E8C-BA22-48E8-9FE4-40F1AB8B278D}" destId="{6617243D-F358-4E6E-8674-5DCB433E863A}" srcOrd="0" destOrd="0" presId="urn:microsoft.com/office/officeart/2005/8/layout/cycle5"/>
    <dgm:cxn modelId="{A05DF593-B110-49DF-A985-AD72BE05E5B6}" type="presOf" srcId="{6F5CE9F8-D005-4BD4-A67A-8432ECED8B95}" destId="{1A31E8B8-C001-49C9-BB52-3091B9B4D9B7}" srcOrd="0" destOrd="0" presId="urn:microsoft.com/office/officeart/2005/8/layout/cycle5"/>
    <dgm:cxn modelId="{B158C79C-C35F-4BCA-B607-8C6146AAE568}" type="presOf" srcId="{149B9907-8527-4973-AA23-1E4D8060C325}" destId="{C48614C5-8DAE-42D6-9148-F36442F3DF95}" srcOrd="0" destOrd="0" presId="urn:microsoft.com/office/officeart/2005/8/layout/cycle5"/>
    <dgm:cxn modelId="{2EB662B6-3CC9-4B44-876D-91E1B208D75F}" type="presOf" srcId="{079F1A61-6C55-4942-AD95-B3BEEB7ACDA9}" destId="{04D67D7E-FF47-4B05-9CDF-9881A2451540}" srcOrd="0" destOrd="0" presId="urn:microsoft.com/office/officeart/2005/8/layout/cycle5"/>
    <dgm:cxn modelId="{22F52BD2-9253-4DDF-A8FE-ACB22DFF797E}" type="presOf" srcId="{045783F9-8B3C-4A19-8218-B85F3A824CE1}" destId="{CEC10A19-7A8D-452B-B42F-E8A412FA05B6}" srcOrd="0" destOrd="0" presId="urn:microsoft.com/office/officeart/2005/8/layout/cycle5"/>
    <dgm:cxn modelId="{07B1F9D5-20B2-4D5B-A597-B056EA9097F4}" srcId="{045783F9-8B3C-4A19-8218-B85F3A824CE1}" destId="{26FFE3B4-C79B-4389-A63C-07B0D03BB604}" srcOrd="2" destOrd="0" parTransId="{77A46E6A-AC03-4A82-9553-CE566B820C24}" sibTransId="{149B9907-8527-4973-AA23-1E4D8060C325}"/>
    <dgm:cxn modelId="{37FA1EE8-014F-473E-B004-AAA44C51B118}" type="presOf" srcId="{1DB07C9D-31F8-4838-A01A-72D7CE4651BA}" destId="{549CF457-40DE-49A4-8E00-B2C54EECEA61}" srcOrd="0" destOrd="0" presId="urn:microsoft.com/office/officeart/2005/8/layout/cycle5"/>
    <dgm:cxn modelId="{3A84F1F4-115B-4C20-AB40-5925644EB53C}" srcId="{045783F9-8B3C-4A19-8218-B85F3A824CE1}" destId="{E5F6C4C6-0E04-48A0-BC41-79C7A2D1998A}" srcOrd="1" destOrd="0" parTransId="{0D761ABD-2028-464A-A7E9-89472A0A22A0}" sibTransId="{1DB07C9D-31F8-4838-A01A-72D7CE4651BA}"/>
    <dgm:cxn modelId="{C689C2F5-9F0C-4265-A1F6-2CA9485E68F7}" type="presOf" srcId="{E5F6C4C6-0E04-48A0-BC41-79C7A2D1998A}" destId="{2406EBF6-C752-4B9D-8198-0213D57E0C99}" srcOrd="0" destOrd="0" presId="urn:microsoft.com/office/officeart/2005/8/layout/cycle5"/>
    <dgm:cxn modelId="{C21E900D-5B2E-4501-91A5-065806D4CEBA}" type="presParOf" srcId="{CEC10A19-7A8D-452B-B42F-E8A412FA05B6}" destId="{1A31E8B8-C001-49C9-BB52-3091B9B4D9B7}" srcOrd="0" destOrd="0" presId="urn:microsoft.com/office/officeart/2005/8/layout/cycle5"/>
    <dgm:cxn modelId="{EF08A868-8550-4C80-8BBC-2DD54F7EC0B4}" type="presParOf" srcId="{CEC10A19-7A8D-452B-B42F-E8A412FA05B6}" destId="{FB5C07EB-BCC4-460B-89FF-71DBCF3BD3FE}" srcOrd="1" destOrd="0" presId="urn:microsoft.com/office/officeart/2005/8/layout/cycle5"/>
    <dgm:cxn modelId="{0F33EEAE-1C62-407B-8D03-771E7883DE6C}" type="presParOf" srcId="{CEC10A19-7A8D-452B-B42F-E8A412FA05B6}" destId="{7BB4C37C-C0DD-41C5-BFC3-709C8CFAB48B}" srcOrd="2" destOrd="0" presId="urn:microsoft.com/office/officeart/2005/8/layout/cycle5"/>
    <dgm:cxn modelId="{938C3A21-F971-4B5C-B726-7AA5ABD9D9F3}" type="presParOf" srcId="{CEC10A19-7A8D-452B-B42F-E8A412FA05B6}" destId="{2406EBF6-C752-4B9D-8198-0213D57E0C99}" srcOrd="3" destOrd="0" presId="urn:microsoft.com/office/officeart/2005/8/layout/cycle5"/>
    <dgm:cxn modelId="{D0875A02-7E53-4839-A350-EDD916A08C03}" type="presParOf" srcId="{CEC10A19-7A8D-452B-B42F-E8A412FA05B6}" destId="{73BD928C-4545-44A6-9D9F-EB8B10EF41DE}" srcOrd="4" destOrd="0" presId="urn:microsoft.com/office/officeart/2005/8/layout/cycle5"/>
    <dgm:cxn modelId="{D9015975-1CC9-4234-9B5E-FAD5774FFB53}" type="presParOf" srcId="{CEC10A19-7A8D-452B-B42F-E8A412FA05B6}" destId="{549CF457-40DE-49A4-8E00-B2C54EECEA61}" srcOrd="5" destOrd="0" presId="urn:microsoft.com/office/officeart/2005/8/layout/cycle5"/>
    <dgm:cxn modelId="{1502314B-6A33-4F36-A0D3-786032015749}" type="presParOf" srcId="{CEC10A19-7A8D-452B-B42F-E8A412FA05B6}" destId="{1CD01A3A-832D-4E61-963A-6264DF595E8B}" srcOrd="6" destOrd="0" presId="urn:microsoft.com/office/officeart/2005/8/layout/cycle5"/>
    <dgm:cxn modelId="{07748BF9-D519-452D-A19D-E16832416010}" type="presParOf" srcId="{CEC10A19-7A8D-452B-B42F-E8A412FA05B6}" destId="{236CC115-7D34-4C78-AC06-752FF15733E7}" srcOrd="7" destOrd="0" presId="urn:microsoft.com/office/officeart/2005/8/layout/cycle5"/>
    <dgm:cxn modelId="{65242354-3A8F-4155-A850-B970ABF3F388}" type="presParOf" srcId="{CEC10A19-7A8D-452B-B42F-E8A412FA05B6}" destId="{C48614C5-8DAE-42D6-9148-F36442F3DF95}" srcOrd="8" destOrd="0" presId="urn:microsoft.com/office/officeart/2005/8/layout/cycle5"/>
    <dgm:cxn modelId="{C24A5AC7-590D-4917-9389-92F89172D0BA}" type="presParOf" srcId="{CEC10A19-7A8D-452B-B42F-E8A412FA05B6}" destId="{04D67D7E-FF47-4B05-9CDF-9881A2451540}" srcOrd="9" destOrd="0" presId="urn:microsoft.com/office/officeart/2005/8/layout/cycle5"/>
    <dgm:cxn modelId="{16C9DBBD-68F2-4946-8955-CFA93894FC3B}" type="presParOf" srcId="{CEC10A19-7A8D-452B-B42F-E8A412FA05B6}" destId="{F241067D-E511-43C1-8912-17EC4D797C7A}" srcOrd="10" destOrd="0" presId="urn:microsoft.com/office/officeart/2005/8/layout/cycle5"/>
    <dgm:cxn modelId="{F29633DF-0C25-4483-AC00-96BD3484876A}" type="presParOf" srcId="{CEC10A19-7A8D-452B-B42F-E8A412FA05B6}" destId="{6617243D-F358-4E6E-8674-5DCB433E863A}"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057097-F156-4118-AAB6-D825C5CBAC71}" type="doc">
      <dgm:prSet loTypeId="urn:microsoft.com/office/officeart/2011/layout/CircleProcess" loCatId="officeonline" qsTypeId="urn:microsoft.com/office/officeart/2005/8/quickstyle/simple3" qsCatId="simple" csTypeId="urn:microsoft.com/office/officeart/2005/8/colors/accent1_2" csCatId="accent1" phldr="1"/>
      <dgm:spPr/>
      <dgm:t>
        <a:bodyPr/>
        <a:lstStyle/>
        <a:p>
          <a:endParaRPr lang="en-US"/>
        </a:p>
      </dgm:t>
    </dgm:pt>
    <dgm:pt modelId="{F5F46E68-FE64-4D57-AF50-0F78B8EB73D7}">
      <dgm:prSet phldrT="[Text]"/>
      <dgm:spPr/>
      <dgm:t>
        <a:bodyPr/>
        <a:lstStyle/>
        <a:p>
          <a:r>
            <a:rPr lang="en-US" dirty="0"/>
            <a:t>All parts of the writing process done together</a:t>
          </a:r>
        </a:p>
      </dgm:t>
    </dgm:pt>
    <dgm:pt modelId="{8CB4EC1B-31B1-4ECD-B8B4-9F70E363B37D}" type="parTrans" cxnId="{0925D1AE-5FDE-447A-943C-7FC93AAE29E6}">
      <dgm:prSet/>
      <dgm:spPr/>
      <dgm:t>
        <a:bodyPr/>
        <a:lstStyle/>
        <a:p>
          <a:endParaRPr lang="en-US"/>
        </a:p>
      </dgm:t>
    </dgm:pt>
    <dgm:pt modelId="{21884F4C-7D6B-44E0-B660-02D6AA937DDC}" type="sibTrans" cxnId="{0925D1AE-5FDE-447A-943C-7FC93AAE29E6}">
      <dgm:prSet/>
      <dgm:spPr/>
      <dgm:t>
        <a:bodyPr/>
        <a:lstStyle/>
        <a:p>
          <a:endParaRPr lang="en-US"/>
        </a:p>
      </dgm:t>
    </dgm:pt>
    <dgm:pt modelId="{945A68B5-9B57-40C8-B2C1-F52423D147D7}">
      <dgm:prSet phldrT="[Text]"/>
      <dgm:spPr/>
      <dgm:t>
        <a:bodyPr/>
        <a:lstStyle/>
        <a:p>
          <a:r>
            <a:rPr lang="en-US" dirty="0"/>
            <a:t>All writing done together, in person</a:t>
          </a:r>
        </a:p>
      </dgm:t>
    </dgm:pt>
    <dgm:pt modelId="{FB73B0AE-C095-4BD9-83C7-6793B8EA9A4F}" type="parTrans" cxnId="{3F69D9A3-7F34-4BCF-B963-7C9F6B790375}">
      <dgm:prSet/>
      <dgm:spPr/>
      <dgm:t>
        <a:bodyPr/>
        <a:lstStyle/>
        <a:p>
          <a:endParaRPr lang="en-US"/>
        </a:p>
      </dgm:t>
    </dgm:pt>
    <dgm:pt modelId="{54626043-C5E6-49C6-9F2B-FA347898F61C}" type="sibTrans" cxnId="{3F69D9A3-7F34-4BCF-B963-7C9F6B790375}">
      <dgm:prSet/>
      <dgm:spPr/>
      <dgm:t>
        <a:bodyPr/>
        <a:lstStyle/>
        <a:p>
          <a:endParaRPr lang="en-US"/>
        </a:p>
      </dgm:t>
    </dgm:pt>
    <dgm:pt modelId="{FC361FB8-F003-4B51-9EC8-C59D97A157CA}">
      <dgm:prSet phldrT="[Text]"/>
      <dgm:spPr/>
      <dgm:t>
        <a:bodyPr/>
        <a:lstStyle/>
        <a:p>
          <a:r>
            <a:rPr lang="en-US" dirty="0"/>
            <a:t>Planning</a:t>
          </a:r>
          <a:r>
            <a:rPr lang="en-US" baseline="0" dirty="0"/>
            <a:t> and editing done in person, writing done in pairs</a:t>
          </a:r>
          <a:endParaRPr lang="en-US" dirty="0"/>
        </a:p>
      </dgm:t>
    </dgm:pt>
    <dgm:pt modelId="{13C127A0-2D4F-4607-B04F-DEF22153D93C}" type="parTrans" cxnId="{75452CA1-249E-45D6-A829-D2BDA77D2588}">
      <dgm:prSet/>
      <dgm:spPr/>
      <dgm:t>
        <a:bodyPr/>
        <a:lstStyle/>
        <a:p>
          <a:endParaRPr lang="en-US"/>
        </a:p>
      </dgm:t>
    </dgm:pt>
    <dgm:pt modelId="{53F4554F-229C-4F05-AC44-7F51BE416BD2}" type="sibTrans" cxnId="{75452CA1-249E-45D6-A829-D2BDA77D2588}">
      <dgm:prSet/>
      <dgm:spPr/>
      <dgm:t>
        <a:bodyPr/>
        <a:lstStyle/>
        <a:p>
          <a:endParaRPr lang="en-US"/>
        </a:p>
      </dgm:t>
    </dgm:pt>
    <dgm:pt modelId="{805C5394-4B10-4832-8642-CC3FD2697C35}">
      <dgm:prSet/>
      <dgm:spPr/>
      <dgm:t>
        <a:bodyPr/>
        <a:lstStyle/>
        <a:p>
          <a:r>
            <a:rPr lang="en-US" dirty="0"/>
            <a:t>Planning and editing done in person, writing done alone</a:t>
          </a:r>
        </a:p>
      </dgm:t>
    </dgm:pt>
    <dgm:pt modelId="{DB151A66-9FD3-49D1-B7B1-878CD7DFC152}" type="parTrans" cxnId="{100509AA-670B-4C08-9A4A-6B47467C70CF}">
      <dgm:prSet/>
      <dgm:spPr/>
      <dgm:t>
        <a:bodyPr/>
        <a:lstStyle/>
        <a:p>
          <a:endParaRPr lang="en-US"/>
        </a:p>
      </dgm:t>
    </dgm:pt>
    <dgm:pt modelId="{D21ADCAF-9658-4E84-97C4-27AFB0ECC234}" type="sibTrans" cxnId="{100509AA-670B-4C08-9A4A-6B47467C70CF}">
      <dgm:prSet/>
      <dgm:spPr/>
      <dgm:t>
        <a:bodyPr/>
        <a:lstStyle/>
        <a:p>
          <a:endParaRPr lang="en-US"/>
        </a:p>
      </dgm:t>
    </dgm:pt>
    <dgm:pt modelId="{955E1A71-2D1B-4EB0-855E-738CA65FAF10}">
      <dgm:prSet/>
      <dgm:spPr/>
      <dgm:t>
        <a:bodyPr/>
        <a:lstStyle/>
        <a:p>
          <a:r>
            <a:rPr lang="en-US" dirty="0"/>
            <a:t>One or two writers, with comments from others</a:t>
          </a:r>
        </a:p>
      </dgm:t>
    </dgm:pt>
    <dgm:pt modelId="{AF57D9A5-0651-4E47-836D-48517CCC5817}" type="parTrans" cxnId="{85EE6E00-4BF4-444E-842F-760C0403BD9A}">
      <dgm:prSet/>
      <dgm:spPr/>
      <dgm:t>
        <a:bodyPr/>
        <a:lstStyle/>
        <a:p>
          <a:endParaRPr lang="en-US"/>
        </a:p>
      </dgm:t>
    </dgm:pt>
    <dgm:pt modelId="{D56AA300-D379-4E6B-8D7F-2AD1A91D96A9}" type="sibTrans" cxnId="{85EE6E00-4BF4-444E-842F-760C0403BD9A}">
      <dgm:prSet/>
      <dgm:spPr/>
      <dgm:t>
        <a:bodyPr/>
        <a:lstStyle/>
        <a:p>
          <a:endParaRPr lang="en-US"/>
        </a:p>
      </dgm:t>
    </dgm:pt>
    <dgm:pt modelId="{38D686EE-643A-4113-A3D1-F0ACC817891B}">
      <dgm:prSet/>
      <dgm:spPr/>
      <dgm:t>
        <a:bodyPr/>
        <a:lstStyle/>
        <a:p>
          <a:r>
            <a:rPr lang="en-US" dirty="0"/>
            <a:t>One primary writer, with comments from others</a:t>
          </a:r>
        </a:p>
      </dgm:t>
    </dgm:pt>
    <dgm:pt modelId="{8C1D975D-8949-429A-9E1A-1F7499A7F5AB}" type="parTrans" cxnId="{2A0EEA5A-6C79-48D6-9DDB-2E976093D5D3}">
      <dgm:prSet/>
      <dgm:spPr/>
      <dgm:t>
        <a:bodyPr/>
        <a:lstStyle/>
        <a:p>
          <a:endParaRPr lang="en-US"/>
        </a:p>
      </dgm:t>
    </dgm:pt>
    <dgm:pt modelId="{9BB5A7FB-B9C4-4052-AF21-E0C010D74792}" type="sibTrans" cxnId="{2A0EEA5A-6C79-48D6-9DDB-2E976093D5D3}">
      <dgm:prSet/>
      <dgm:spPr/>
      <dgm:t>
        <a:bodyPr/>
        <a:lstStyle/>
        <a:p>
          <a:endParaRPr lang="en-US"/>
        </a:p>
      </dgm:t>
    </dgm:pt>
    <dgm:pt modelId="{5A470AFD-F61B-4999-8FAA-FAF66F3088FD}" type="pres">
      <dgm:prSet presAssocID="{BA057097-F156-4118-AAB6-D825C5CBAC71}" presName="Name0" presStyleCnt="0">
        <dgm:presLayoutVars>
          <dgm:chMax val="11"/>
          <dgm:chPref val="11"/>
          <dgm:dir/>
          <dgm:resizeHandles/>
        </dgm:presLayoutVars>
      </dgm:prSet>
      <dgm:spPr/>
    </dgm:pt>
    <dgm:pt modelId="{2E5F4786-52DE-4A5A-B831-4DD86550AD51}" type="pres">
      <dgm:prSet presAssocID="{38D686EE-643A-4113-A3D1-F0ACC817891B}" presName="Accent6" presStyleCnt="0"/>
      <dgm:spPr/>
    </dgm:pt>
    <dgm:pt modelId="{4481B508-42DD-47A8-BAF4-9F3A570D3582}" type="pres">
      <dgm:prSet presAssocID="{38D686EE-643A-4113-A3D1-F0ACC817891B}" presName="Accent" presStyleLbl="node1" presStyleIdx="0" presStyleCnt="6"/>
      <dgm:spPr/>
    </dgm:pt>
    <dgm:pt modelId="{16873637-62C6-4027-94C5-59E1B41F1C12}" type="pres">
      <dgm:prSet presAssocID="{38D686EE-643A-4113-A3D1-F0ACC817891B}" presName="ParentBackground6" presStyleCnt="0"/>
      <dgm:spPr/>
    </dgm:pt>
    <dgm:pt modelId="{5F1E834C-BA2B-4705-9B7B-28FAFEF42A18}" type="pres">
      <dgm:prSet presAssocID="{38D686EE-643A-4113-A3D1-F0ACC817891B}" presName="ParentBackground" presStyleLbl="fgAcc1" presStyleIdx="0" presStyleCnt="6"/>
      <dgm:spPr/>
    </dgm:pt>
    <dgm:pt modelId="{352D9245-6014-46AC-87D6-2E440F65B80F}" type="pres">
      <dgm:prSet presAssocID="{38D686EE-643A-4113-A3D1-F0ACC817891B}" presName="Parent6" presStyleLbl="revTx" presStyleIdx="0" presStyleCnt="0">
        <dgm:presLayoutVars>
          <dgm:chMax val="1"/>
          <dgm:chPref val="1"/>
          <dgm:bulletEnabled val="1"/>
        </dgm:presLayoutVars>
      </dgm:prSet>
      <dgm:spPr/>
    </dgm:pt>
    <dgm:pt modelId="{966CE59D-FAD9-4DB9-93B5-FF788C289791}" type="pres">
      <dgm:prSet presAssocID="{955E1A71-2D1B-4EB0-855E-738CA65FAF10}" presName="Accent5" presStyleCnt="0"/>
      <dgm:spPr/>
    </dgm:pt>
    <dgm:pt modelId="{BCDF8AC0-C164-49CD-9799-2670A11C778B}" type="pres">
      <dgm:prSet presAssocID="{955E1A71-2D1B-4EB0-855E-738CA65FAF10}" presName="Accent" presStyleLbl="node1" presStyleIdx="1" presStyleCnt="6"/>
      <dgm:spPr/>
    </dgm:pt>
    <dgm:pt modelId="{CD4A5B07-CA5C-424D-A91D-1F0481E3BAE2}" type="pres">
      <dgm:prSet presAssocID="{955E1A71-2D1B-4EB0-855E-738CA65FAF10}" presName="ParentBackground5" presStyleCnt="0"/>
      <dgm:spPr/>
    </dgm:pt>
    <dgm:pt modelId="{E91B6BE0-3DE3-4FE0-85A4-F063A10D50A4}" type="pres">
      <dgm:prSet presAssocID="{955E1A71-2D1B-4EB0-855E-738CA65FAF10}" presName="ParentBackground" presStyleLbl="fgAcc1" presStyleIdx="1" presStyleCnt="6"/>
      <dgm:spPr/>
    </dgm:pt>
    <dgm:pt modelId="{BF156E5C-90D7-48F0-968A-7D782BE15326}" type="pres">
      <dgm:prSet presAssocID="{955E1A71-2D1B-4EB0-855E-738CA65FAF10}" presName="Parent5" presStyleLbl="revTx" presStyleIdx="0" presStyleCnt="0">
        <dgm:presLayoutVars>
          <dgm:chMax val="1"/>
          <dgm:chPref val="1"/>
          <dgm:bulletEnabled val="1"/>
        </dgm:presLayoutVars>
      </dgm:prSet>
      <dgm:spPr/>
    </dgm:pt>
    <dgm:pt modelId="{76BC8210-B30E-4531-83A5-3E4545492BA4}" type="pres">
      <dgm:prSet presAssocID="{805C5394-4B10-4832-8642-CC3FD2697C35}" presName="Accent4" presStyleCnt="0"/>
      <dgm:spPr/>
    </dgm:pt>
    <dgm:pt modelId="{EA2309A0-BAF7-4C7A-8EBA-E4B9A518563B}" type="pres">
      <dgm:prSet presAssocID="{805C5394-4B10-4832-8642-CC3FD2697C35}" presName="Accent" presStyleLbl="node1" presStyleIdx="2" presStyleCnt="6"/>
      <dgm:spPr/>
    </dgm:pt>
    <dgm:pt modelId="{2630A84F-DA67-43CE-91FE-FDEB8FD10BAD}" type="pres">
      <dgm:prSet presAssocID="{805C5394-4B10-4832-8642-CC3FD2697C35}" presName="ParentBackground4" presStyleCnt="0"/>
      <dgm:spPr/>
    </dgm:pt>
    <dgm:pt modelId="{C3E1FD88-D6E8-46C8-89B4-B32F0147018B}" type="pres">
      <dgm:prSet presAssocID="{805C5394-4B10-4832-8642-CC3FD2697C35}" presName="ParentBackground" presStyleLbl="fgAcc1" presStyleIdx="2" presStyleCnt="6"/>
      <dgm:spPr/>
    </dgm:pt>
    <dgm:pt modelId="{601F2865-1608-4E92-9E16-66F1ECA90C20}" type="pres">
      <dgm:prSet presAssocID="{805C5394-4B10-4832-8642-CC3FD2697C35}" presName="Parent4" presStyleLbl="revTx" presStyleIdx="0" presStyleCnt="0">
        <dgm:presLayoutVars>
          <dgm:chMax val="1"/>
          <dgm:chPref val="1"/>
          <dgm:bulletEnabled val="1"/>
        </dgm:presLayoutVars>
      </dgm:prSet>
      <dgm:spPr/>
    </dgm:pt>
    <dgm:pt modelId="{137AE5E2-249B-49A5-B28F-44DB941F4D94}" type="pres">
      <dgm:prSet presAssocID="{FC361FB8-F003-4B51-9EC8-C59D97A157CA}" presName="Accent3" presStyleCnt="0"/>
      <dgm:spPr/>
    </dgm:pt>
    <dgm:pt modelId="{16973230-0CF2-4E39-B93B-D48728E83905}" type="pres">
      <dgm:prSet presAssocID="{FC361FB8-F003-4B51-9EC8-C59D97A157CA}" presName="Accent" presStyleLbl="node1" presStyleIdx="3" presStyleCnt="6"/>
      <dgm:spPr/>
    </dgm:pt>
    <dgm:pt modelId="{DF8D9873-FCE9-4DC1-912A-EDE76A9D35E1}" type="pres">
      <dgm:prSet presAssocID="{FC361FB8-F003-4B51-9EC8-C59D97A157CA}" presName="ParentBackground3" presStyleCnt="0"/>
      <dgm:spPr/>
    </dgm:pt>
    <dgm:pt modelId="{5F615D93-A7D6-46CB-BE45-6DDF90461BC4}" type="pres">
      <dgm:prSet presAssocID="{FC361FB8-F003-4B51-9EC8-C59D97A157CA}" presName="ParentBackground" presStyleLbl="fgAcc1" presStyleIdx="3" presStyleCnt="6"/>
      <dgm:spPr/>
    </dgm:pt>
    <dgm:pt modelId="{AE7EC1C6-B04E-4D81-BFFD-74D980DBBC15}" type="pres">
      <dgm:prSet presAssocID="{FC361FB8-F003-4B51-9EC8-C59D97A157CA}" presName="Parent3" presStyleLbl="revTx" presStyleIdx="0" presStyleCnt="0">
        <dgm:presLayoutVars>
          <dgm:chMax val="1"/>
          <dgm:chPref val="1"/>
          <dgm:bulletEnabled val="1"/>
        </dgm:presLayoutVars>
      </dgm:prSet>
      <dgm:spPr/>
    </dgm:pt>
    <dgm:pt modelId="{6AFB197A-7BBE-4451-9F0F-44334F885AA2}" type="pres">
      <dgm:prSet presAssocID="{945A68B5-9B57-40C8-B2C1-F52423D147D7}" presName="Accent2" presStyleCnt="0"/>
      <dgm:spPr/>
    </dgm:pt>
    <dgm:pt modelId="{32DD6345-9347-499D-A6DA-5141297C52D6}" type="pres">
      <dgm:prSet presAssocID="{945A68B5-9B57-40C8-B2C1-F52423D147D7}" presName="Accent" presStyleLbl="node1" presStyleIdx="4" presStyleCnt="6"/>
      <dgm:spPr/>
    </dgm:pt>
    <dgm:pt modelId="{54814D5E-D3D4-41E4-96C7-D8516DB49C6F}" type="pres">
      <dgm:prSet presAssocID="{945A68B5-9B57-40C8-B2C1-F52423D147D7}" presName="ParentBackground2" presStyleCnt="0"/>
      <dgm:spPr/>
    </dgm:pt>
    <dgm:pt modelId="{0BBAE01F-DBD3-425E-ADB3-7DF4190D99C0}" type="pres">
      <dgm:prSet presAssocID="{945A68B5-9B57-40C8-B2C1-F52423D147D7}" presName="ParentBackground" presStyleLbl="fgAcc1" presStyleIdx="4" presStyleCnt="6"/>
      <dgm:spPr/>
    </dgm:pt>
    <dgm:pt modelId="{D5AB5440-2775-4828-A9BE-9F7C82F4A12C}" type="pres">
      <dgm:prSet presAssocID="{945A68B5-9B57-40C8-B2C1-F52423D147D7}" presName="Parent2" presStyleLbl="revTx" presStyleIdx="0" presStyleCnt="0">
        <dgm:presLayoutVars>
          <dgm:chMax val="1"/>
          <dgm:chPref val="1"/>
          <dgm:bulletEnabled val="1"/>
        </dgm:presLayoutVars>
      </dgm:prSet>
      <dgm:spPr/>
    </dgm:pt>
    <dgm:pt modelId="{FAEC91B9-A277-42A6-BC25-C0609221E703}" type="pres">
      <dgm:prSet presAssocID="{F5F46E68-FE64-4D57-AF50-0F78B8EB73D7}" presName="Accent1" presStyleCnt="0"/>
      <dgm:spPr/>
    </dgm:pt>
    <dgm:pt modelId="{D1434CB2-A6B5-40A4-ABF7-01EE24BE144B}" type="pres">
      <dgm:prSet presAssocID="{F5F46E68-FE64-4D57-AF50-0F78B8EB73D7}" presName="Accent" presStyleLbl="node1" presStyleIdx="5" presStyleCnt="6"/>
      <dgm:spPr/>
    </dgm:pt>
    <dgm:pt modelId="{7EAE5E88-1C2A-42AD-9ACF-B59E88C44A8D}" type="pres">
      <dgm:prSet presAssocID="{F5F46E68-FE64-4D57-AF50-0F78B8EB73D7}" presName="ParentBackground1" presStyleCnt="0"/>
      <dgm:spPr/>
    </dgm:pt>
    <dgm:pt modelId="{09C8471B-7532-4988-ABED-0337EEDCD7DC}" type="pres">
      <dgm:prSet presAssocID="{F5F46E68-FE64-4D57-AF50-0F78B8EB73D7}" presName="ParentBackground" presStyleLbl="fgAcc1" presStyleIdx="5" presStyleCnt="6"/>
      <dgm:spPr/>
    </dgm:pt>
    <dgm:pt modelId="{BC13A922-BE82-4B18-8294-5022543F3662}" type="pres">
      <dgm:prSet presAssocID="{F5F46E68-FE64-4D57-AF50-0F78B8EB73D7}" presName="Parent1" presStyleLbl="revTx" presStyleIdx="0" presStyleCnt="0">
        <dgm:presLayoutVars>
          <dgm:chMax val="1"/>
          <dgm:chPref val="1"/>
          <dgm:bulletEnabled val="1"/>
        </dgm:presLayoutVars>
      </dgm:prSet>
      <dgm:spPr/>
    </dgm:pt>
  </dgm:ptLst>
  <dgm:cxnLst>
    <dgm:cxn modelId="{85EE6E00-4BF4-444E-842F-760C0403BD9A}" srcId="{BA057097-F156-4118-AAB6-D825C5CBAC71}" destId="{955E1A71-2D1B-4EB0-855E-738CA65FAF10}" srcOrd="4" destOrd="0" parTransId="{AF57D9A5-0651-4E47-836D-48517CCC5817}" sibTransId="{D56AA300-D379-4E6B-8D7F-2AD1A91D96A9}"/>
    <dgm:cxn modelId="{BE99EE03-0EF6-4163-8FD5-5355189107AD}" type="presOf" srcId="{38D686EE-643A-4113-A3D1-F0ACC817891B}" destId="{352D9245-6014-46AC-87D6-2E440F65B80F}" srcOrd="1" destOrd="0" presId="urn:microsoft.com/office/officeart/2011/layout/CircleProcess"/>
    <dgm:cxn modelId="{83B6070C-B0AA-4B17-A43F-F2BD7D712350}" type="presOf" srcId="{805C5394-4B10-4832-8642-CC3FD2697C35}" destId="{601F2865-1608-4E92-9E16-66F1ECA90C20}" srcOrd="1" destOrd="0" presId="urn:microsoft.com/office/officeart/2011/layout/CircleProcess"/>
    <dgm:cxn modelId="{ADFF661B-C56C-4C19-A34A-5112BDBCE58E}" type="presOf" srcId="{F5F46E68-FE64-4D57-AF50-0F78B8EB73D7}" destId="{BC13A922-BE82-4B18-8294-5022543F3662}" srcOrd="1" destOrd="0" presId="urn:microsoft.com/office/officeart/2011/layout/CircleProcess"/>
    <dgm:cxn modelId="{CA45851C-3AAE-460C-9B62-23BB39876E15}" type="presOf" srcId="{FC361FB8-F003-4B51-9EC8-C59D97A157CA}" destId="{AE7EC1C6-B04E-4D81-BFFD-74D980DBBC15}" srcOrd="1" destOrd="0" presId="urn:microsoft.com/office/officeart/2011/layout/CircleProcess"/>
    <dgm:cxn modelId="{A23F1355-7A79-4585-A0B6-87759113B387}" type="presOf" srcId="{BA057097-F156-4118-AAB6-D825C5CBAC71}" destId="{5A470AFD-F61B-4999-8FAA-FAF66F3088FD}" srcOrd="0" destOrd="0" presId="urn:microsoft.com/office/officeart/2011/layout/CircleProcess"/>
    <dgm:cxn modelId="{2A0EEA5A-6C79-48D6-9DDB-2E976093D5D3}" srcId="{BA057097-F156-4118-AAB6-D825C5CBAC71}" destId="{38D686EE-643A-4113-A3D1-F0ACC817891B}" srcOrd="5" destOrd="0" parTransId="{8C1D975D-8949-429A-9E1A-1F7499A7F5AB}" sibTransId="{9BB5A7FB-B9C4-4052-AF21-E0C010D74792}"/>
    <dgm:cxn modelId="{A4A8605D-A778-41E1-92A4-502A1D593668}" type="presOf" srcId="{F5F46E68-FE64-4D57-AF50-0F78B8EB73D7}" destId="{09C8471B-7532-4988-ABED-0337EEDCD7DC}" srcOrd="0" destOrd="0" presId="urn:microsoft.com/office/officeart/2011/layout/CircleProcess"/>
    <dgm:cxn modelId="{594CAB61-6A3A-4045-866D-5154AF28B472}" type="presOf" srcId="{945A68B5-9B57-40C8-B2C1-F52423D147D7}" destId="{D5AB5440-2775-4828-A9BE-9F7C82F4A12C}" srcOrd="1" destOrd="0" presId="urn:microsoft.com/office/officeart/2011/layout/CircleProcess"/>
    <dgm:cxn modelId="{EA51746E-ADE4-492F-9696-A28E45F7F400}" type="presOf" srcId="{945A68B5-9B57-40C8-B2C1-F52423D147D7}" destId="{0BBAE01F-DBD3-425E-ADB3-7DF4190D99C0}" srcOrd="0" destOrd="0" presId="urn:microsoft.com/office/officeart/2011/layout/CircleProcess"/>
    <dgm:cxn modelId="{5FEB7E91-401D-4446-8707-6250DCCC0748}" type="presOf" srcId="{38D686EE-643A-4113-A3D1-F0ACC817891B}" destId="{5F1E834C-BA2B-4705-9B7B-28FAFEF42A18}" srcOrd="0" destOrd="0" presId="urn:microsoft.com/office/officeart/2011/layout/CircleProcess"/>
    <dgm:cxn modelId="{75452CA1-249E-45D6-A829-D2BDA77D2588}" srcId="{BA057097-F156-4118-AAB6-D825C5CBAC71}" destId="{FC361FB8-F003-4B51-9EC8-C59D97A157CA}" srcOrd="2" destOrd="0" parTransId="{13C127A0-2D4F-4607-B04F-DEF22153D93C}" sibTransId="{53F4554F-229C-4F05-AC44-7F51BE416BD2}"/>
    <dgm:cxn modelId="{3F69D9A3-7F34-4BCF-B963-7C9F6B790375}" srcId="{BA057097-F156-4118-AAB6-D825C5CBAC71}" destId="{945A68B5-9B57-40C8-B2C1-F52423D147D7}" srcOrd="1" destOrd="0" parTransId="{FB73B0AE-C095-4BD9-83C7-6793B8EA9A4F}" sibTransId="{54626043-C5E6-49C6-9F2B-FA347898F61C}"/>
    <dgm:cxn modelId="{E36ECAA5-72A3-452B-B695-7B4385E37E14}" type="presOf" srcId="{955E1A71-2D1B-4EB0-855E-738CA65FAF10}" destId="{E91B6BE0-3DE3-4FE0-85A4-F063A10D50A4}" srcOrd="0" destOrd="0" presId="urn:microsoft.com/office/officeart/2011/layout/CircleProcess"/>
    <dgm:cxn modelId="{100509AA-670B-4C08-9A4A-6B47467C70CF}" srcId="{BA057097-F156-4118-AAB6-D825C5CBAC71}" destId="{805C5394-4B10-4832-8642-CC3FD2697C35}" srcOrd="3" destOrd="0" parTransId="{DB151A66-9FD3-49D1-B7B1-878CD7DFC152}" sibTransId="{D21ADCAF-9658-4E84-97C4-27AFB0ECC234}"/>
    <dgm:cxn modelId="{0925D1AE-5FDE-447A-943C-7FC93AAE29E6}" srcId="{BA057097-F156-4118-AAB6-D825C5CBAC71}" destId="{F5F46E68-FE64-4D57-AF50-0F78B8EB73D7}" srcOrd="0" destOrd="0" parTransId="{8CB4EC1B-31B1-4ECD-B8B4-9F70E363B37D}" sibTransId="{21884F4C-7D6B-44E0-B660-02D6AA937DDC}"/>
    <dgm:cxn modelId="{0EF177BC-A047-4F1A-A614-01025BA6033C}" type="presOf" srcId="{FC361FB8-F003-4B51-9EC8-C59D97A157CA}" destId="{5F615D93-A7D6-46CB-BE45-6DDF90461BC4}" srcOrd="0" destOrd="0" presId="urn:microsoft.com/office/officeart/2011/layout/CircleProcess"/>
    <dgm:cxn modelId="{8FE2C7C4-F5FC-4B9B-A008-AF98D2459F8E}" type="presOf" srcId="{805C5394-4B10-4832-8642-CC3FD2697C35}" destId="{C3E1FD88-D6E8-46C8-89B4-B32F0147018B}" srcOrd="0" destOrd="0" presId="urn:microsoft.com/office/officeart/2011/layout/CircleProcess"/>
    <dgm:cxn modelId="{96550BF1-9C7A-4EC5-8FC1-039A2C7C1E6B}" type="presOf" srcId="{955E1A71-2D1B-4EB0-855E-738CA65FAF10}" destId="{BF156E5C-90D7-48F0-968A-7D782BE15326}" srcOrd="1" destOrd="0" presId="urn:microsoft.com/office/officeart/2011/layout/CircleProcess"/>
    <dgm:cxn modelId="{7F761C2B-A7E3-4F0A-BFD6-FAEBE102590F}" type="presParOf" srcId="{5A470AFD-F61B-4999-8FAA-FAF66F3088FD}" destId="{2E5F4786-52DE-4A5A-B831-4DD86550AD51}" srcOrd="0" destOrd="0" presId="urn:microsoft.com/office/officeart/2011/layout/CircleProcess"/>
    <dgm:cxn modelId="{2C261B3F-2DE5-498D-9308-27DEC918DB1E}" type="presParOf" srcId="{2E5F4786-52DE-4A5A-B831-4DD86550AD51}" destId="{4481B508-42DD-47A8-BAF4-9F3A570D3582}" srcOrd="0" destOrd="0" presId="urn:microsoft.com/office/officeart/2011/layout/CircleProcess"/>
    <dgm:cxn modelId="{45E58BC3-B53F-492D-B11D-0751590AD3A3}" type="presParOf" srcId="{5A470AFD-F61B-4999-8FAA-FAF66F3088FD}" destId="{16873637-62C6-4027-94C5-59E1B41F1C12}" srcOrd="1" destOrd="0" presId="urn:microsoft.com/office/officeart/2011/layout/CircleProcess"/>
    <dgm:cxn modelId="{1AB50E87-323B-460F-A427-A43B17CF31FF}" type="presParOf" srcId="{16873637-62C6-4027-94C5-59E1B41F1C12}" destId="{5F1E834C-BA2B-4705-9B7B-28FAFEF42A18}" srcOrd="0" destOrd="0" presId="urn:microsoft.com/office/officeart/2011/layout/CircleProcess"/>
    <dgm:cxn modelId="{01FD18C0-F3A2-4792-ADBD-067942C53171}" type="presParOf" srcId="{5A470AFD-F61B-4999-8FAA-FAF66F3088FD}" destId="{352D9245-6014-46AC-87D6-2E440F65B80F}" srcOrd="2" destOrd="0" presId="urn:microsoft.com/office/officeart/2011/layout/CircleProcess"/>
    <dgm:cxn modelId="{5E2804EB-8F74-44D5-9DB8-E1307DB94EEC}" type="presParOf" srcId="{5A470AFD-F61B-4999-8FAA-FAF66F3088FD}" destId="{966CE59D-FAD9-4DB9-93B5-FF788C289791}" srcOrd="3" destOrd="0" presId="urn:microsoft.com/office/officeart/2011/layout/CircleProcess"/>
    <dgm:cxn modelId="{74068E3A-FB48-40C0-BCB4-3BA8B3C85A7D}" type="presParOf" srcId="{966CE59D-FAD9-4DB9-93B5-FF788C289791}" destId="{BCDF8AC0-C164-49CD-9799-2670A11C778B}" srcOrd="0" destOrd="0" presId="urn:microsoft.com/office/officeart/2011/layout/CircleProcess"/>
    <dgm:cxn modelId="{94E0134A-2032-494F-AAAB-E8A3423C1C8F}" type="presParOf" srcId="{5A470AFD-F61B-4999-8FAA-FAF66F3088FD}" destId="{CD4A5B07-CA5C-424D-A91D-1F0481E3BAE2}" srcOrd="4" destOrd="0" presId="urn:microsoft.com/office/officeart/2011/layout/CircleProcess"/>
    <dgm:cxn modelId="{D2EDF143-8C08-4509-8291-75EBD097E6A2}" type="presParOf" srcId="{CD4A5B07-CA5C-424D-A91D-1F0481E3BAE2}" destId="{E91B6BE0-3DE3-4FE0-85A4-F063A10D50A4}" srcOrd="0" destOrd="0" presId="urn:microsoft.com/office/officeart/2011/layout/CircleProcess"/>
    <dgm:cxn modelId="{98C49413-9475-4ADB-A604-34C0A6BEF61F}" type="presParOf" srcId="{5A470AFD-F61B-4999-8FAA-FAF66F3088FD}" destId="{BF156E5C-90D7-48F0-968A-7D782BE15326}" srcOrd="5" destOrd="0" presId="urn:microsoft.com/office/officeart/2011/layout/CircleProcess"/>
    <dgm:cxn modelId="{6FB7C1CC-8E2E-4430-8144-016E594A5222}" type="presParOf" srcId="{5A470AFD-F61B-4999-8FAA-FAF66F3088FD}" destId="{76BC8210-B30E-4531-83A5-3E4545492BA4}" srcOrd="6" destOrd="0" presId="urn:microsoft.com/office/officeart/2011/layout/CircleProcess"/>
    <dgm:cxn modelId="{A88A991F-912F-4C12-89AA-8CFFF5FDFFCC}" type="presParOf" srcId="{76BC8210-B30E-4531-83A5-3E4545492BA4}" destId="{EA2309A0-BAF7-4C7A-8EBA-E4B9A518563B}" srcOrd="0" destOrd="0" presId="urn:microsoft.com/office/officeart/2011/layout/CircleProcess"/>
    <dgm:cxn modelId="{6BD88E4E-0F58-41B3-9E40-379445333EB7}" type="presParOf" srcId="{5A470AFD-F61B-4999-8FAA-FAF66F3088FD}" destId="{2630A84F-DA67-43CE-91FE-FDEB8FD10BAD}" srcOrd="7" destOrd="0" presId="urn:microsoft.com/office/officeart/2011/layout/CircleProcess"/>
    <dgm:cxn modelId="{DAF1DA0E-4C7B-40A8-A369-00A47930E9C1}" type="presParOf" srcId="{2630A84F-DA67-43CE-91FE-FDEB8FD10BAD}" destId="{C3E1FD88-D6E8-46C8-89B4-B32F0147018B}" srcOrd="0" destOrd="0" presId="urn:microsoft.com/office/officeart/2011/layout/CircleProcess"/>
    <dgm:cxn modelId="{4E4BC358-A53A-478B-8C30-3F3967597839}" type="presParOf" srcId="{5A470AFD-F61B-4999-8FAA-FAF66F3088FD}" destId="{601F2865-1608-4E92-9E16-66F1ECA90C20}" srcOrd="8" destOrd="0" presId="urn:microsoft.com/office/officeart/2011/layout/CircleProcess"/>
    <dgm:cxn modelId="{FF4F3DD3-DCB0-4063-85C0-D094BB531773}" type="presParOf" srcId="{5A470AFD-F61B-4999-8FAA-FAF66F3088FD}" destId="{137AE5E2-249B-49A5-B28F-44DB941F4D94}" srcOrd="9" destOrd="0" presId="urn:microsoft.com/office/officeart/2011/layout/CircleProcess"/>
    <dgm:cxn modelId="{98B0974E-EAAC-40CF-BA39-2DBD6B7F6415}" type="presParOf" srcId="{137AE5E2-249B-49A5-B28F-44DB941F4D94}" destId="{16973230-0CF2-4E39-B93B-D48728E83905}" srcOrd="0" destOrd="0" presId="urn:microsoft.com/office/officeart/2011/layout/CircleProcess"/>
    <dgm:cxn modelId="{E9F62C37-FB0C-4F85-BDB9-B64C45844819}" type="presParOf" srcId="{5A470AFD-F61B-4999-8FAA-FAF66F3088FD}" destId="{DF8D9873-FCE9-4DC1-912A-EDE76A9D35E1}" srcOrd="10" destOrd="0" presId="urn:microsoft.com/office/officeart/2011/layout/CircleProcess"/>
    <dgm:cxn modelId="{5B86C680-03B5-43D3-BA89-4EB4BB841A65}" type="presParOf" srcId="{DF8D9873-FCE9-4DC1-912A-EDE76A9D35E1}" destId="{5F615D93-A7D6-46CB-BE45-6DDF90461BC4}" srcOrd="0" destOrd="0" presId="urn:microsoft.com/office/officeart/2011/layout/CircleProcess"/>
    <dgm:cxn modelId="{D5F2FD37-CDEA-40D3-B337-C91850D14CAE}" type="presParOf" srcId="{5A470AFD-F61B-4999-8FAA-FAF66F3088FD}" destId="{AE7EC1C6-B04E-4D81-BFFD-74D980DBBC15}" srcOrd="11" destOrd="0" presId="urn:microsoft.com/office/officeart/2011/layout/CircleProcess"/>
    <dgm:cxn modelId="{57AA463D-9A19-4078-A5B0-19E0D485CE78}" type="presParOf" srcId="{5A470AFD-F61B-4999-8FAA-FAF66F3088FD}" destId="{6AFB197A-7BBE-4451-9F0F-44334F885AA2}" srcOrd="12" destOrd="0" presId="urn:microsoft.com/office/officeart/2011/layout/CircleProcess"/>
    <dgm:cxn modelId="{B85AE3EC-178B-4124-838D-6BDDC8993C64}" type="presParOf" srcId="{6AFB197A-7BBE-4451-9F0F-44334F885AA2}" destId="{32DD6345-9347-499D-A6DA-5141297C52D6}" srcOrd="0" destOrd="0" presId="urn:microsoft.com/office/officeart/2011/layout/CircleProcess"/>
    <dgm:cxn modelId="{DC866E8B-74A2-4CBB-B075-3EAA12F2FA9E}" type="presParOf" srcId="{5A470AFD-F61B-4999-8FAA-FAF66F3088FD}" destId="{54814D5E-D3D4-41E4-96C7-D8516DB49C6F}" srcOrd="13" destOrd="0" presId="urn:microsoft.com/office/officeart/2011/layout/CircleProcess"/>
    <dgm:cxn modelId="{18392FA8-984A-4C52-88E3-F9C1D58B8C0E}" type="presParOf" srcId="{54814D5E-D3D4-41E4-96C7-D8516DB49C6F}" destId="{0BBAE01F-DBD3-425E-ADB3-7DF4190D99C0}" srcOrd="0" destOrd="0" presId="urn:microsoft.com/office/officeart/2011/layout/CircleProcess"/>
    <dgm:cxn modelId="{79898775-859A-4257-BC4F-5D8AD4F6F8A9}" type="presParOf" srcId="{5A470AFD-F61B-4999-8FAA-FAF66F3088FD}" destId="{D5AB5440-2775-4828-A9BE-9F7C82F4A12C}" srcOrd="14" destOrd="0" presId="urn:microsoft.com/office/officeart/2011/layout/CircleProcess"/>
    <dgm:cxn modelId="{AC677C6D-8951-4ABB-BEEA-6F6B80FC503B}" type="presParOf" srcId="{5A470AFD-F61B-4999-8FAA-FAF66F3088FD}" destId="{FAEC91B9-A277-42A6-BC25-C0609221E703}" srcOrd="15" destOrd="0" presId="urn:microsoft.com/office/officeart/2011/layout/CircleProcess"/>
    <dgm:cxn modelId="{A5F0152B-8144-4403-8C2C-1BD4D92D4126}" type="presParOf" srcId="{FAEC91B9-A277-42A6-BC25-C0609221E703}" destId="{D1434CB2-A6B5-40A4-ABF7-01EE24BE144B}" srcOrd="0" destOrd="0" presId="urn:microsoft.com/office/officeart/2011/layout/CircleProcess"/>
    <dgm:cxn modelId="{B1EF7C15-D6AE-4EFB-B7C1-99D945291806}" type="presParOf" srcId="{5A470AFD-F61B-4999-8FAA-FAF66F3088FD}" destId="{7EAE5E88-1C2A-42AD-9ACF-B59E88C44A8D}" srcOrd="16" destOrd="0" presId="urn:microsoft.com/office/officeart/2011/layout/CircleProcess"/>
    <dgm:cxn modelId="{5AEF181B-6D15-4D9F-AFF2-E18CB059FA37}" type="presParOf" srcId="{7EAE5E88-1C2A-42AD-9ACF-B59E88C44A8D}" destId="{09C8471B-7532-4988-ABED-0337EEDCD7DC}" srcOrd="0" destOrd="0" presId="urn:microsoft.com/office/officeart/2011/layout/CircleProcess"/>
    <dgm:cxn modelId="{260EECCD-0191-4B3C-9712-CDBD7C48EF62}" type="presParOf" srcId="{5A470AFD-F61B-4999-8FAA-FAF66F3088FD}" destId="{BC13A922-BE82-4B18-8294-5022543F3662}" srcOrd="17"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1E8B8-C001-49C9-BB52-3091B9B4D9B7}">
      <dsp:nvSpPr>
        <dsp:cNvPr id="0" name=""/>
        <dsp:cNvSpPr/>
      </dsp:nvSpPr>
      <dsp:spPr>
        <a:xfrm>
          <a:off x="2966668" y="173"/>
          <a:ext cx="1881360" cy="9324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Forming</a:t>
          </a:r>
        </a:p>
      </dsp:txBody>
      <dsp:txXfrm>
        <a:off x="3012187" y="45692"/>
        <a:ext cx="1790322" cy="841422"/>
      </dsp:txXfrm>
    </dsp:sp>
    <dsp:sp modelId="{7BB4C37C-C0DD-41C5-BFC3-709C8CFAB48B}">
      <dsp:nvSpPr>
        <dsp:cNvPr id="0" name=""/>
        <dsp:cNvSpPr/>
      </dsp:nvSpPr>
      <dsp:spPr>
        <a:xfrm>
          <a:off x="2367152" y="466403"/>
          <a:ext cx="3080392" cy="3080392"/>
        </a:xfrm>
        <a:custGeom>
          <a:avLst/>
          <a:gdLst/>
          <a:ahLst/>
          <a:cxnLst/>
          <a:rect l="0" t="0" r="0" b="0"/>
          <a:pathLst>
            <a:path>
              <a:moveTo>
                <a:pt x="2619451" y="441372"/>
              </a:moveTo>
              <a:arcTo wR="1540196" hR="1540196" stAng="18869114" swAng="1263192"/>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2406EBF6-C752-4B9D-8198-0213D57E0C99}">
      <dsp:nvSpPr>
        <dsp:cNvPr id="0" name=""/>
        <dsp:cNvSpPr/>
      </dsp:nvSpPr>
      <dsp:spPr>
        <a:xfrm>
          <a:off x="4546824" y="1540369"/>
          <a:ext cx="1801441" cy="932460"/>
        </a:xfrm>
        <a:prstGeom prst="roundRect">
          <a:avLst/>
        </a:prstGeom>
        <a:gradFill rotWithShape="0">
          <a:gsLst>
            <a:gs pos="0">
              <a:schemeClr val="accent3">
                <a:hueOff val="-34511"/>
                <a:satOff val="-2395"/>
                <a:lumOff val="14837"/>
                <a:alphaOff val="0"/>
                <a:shade val="51000"/>
                <a:satMod val="130000"/>
              </a:schemeClr>
            </a:gs>
            <a:gs pos="80000">
              <a:schemeClr val="accent3">
                <a:hueOff val="-34511"/>
                <a:satOff val="-2395"/>
                <a:lumOff val="14837"/>
                <a:alphaOff val="0"/>
                <a:shade val="93000"/>
                <a:satMod val="130000"/>
              </a:schemeClr>
            </a:gs>
            <a:gs pos="100000">
              <a:schemeClr val="accent3">
                <a:hueOff val="-34511"/>
                <a:satOff val="-2395"/>
                <a:lumOff val="148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Storming</a:t>
          </a:r>
        </a:p>
      </dsp:txBody>
      <dsp:txXfrm>
        <a:off x="4592343" y="1585888"/>
        <a:ext cx="1710403" cy="841422"/>
      </dsp:txXfrm>
    </dsp:sp>
    <dsp:sp modelId="{549CF457-40DE-49A4-8E00-B2C54EECEA61}">
      <dsp:nvSpPr>
        <dsp:cNvPr id="0" name=""/>
        <dsp:cNvSpPr/>
      </dsp:nvSpPr>
      <dsp:spPr>
        <a:xfrm>
          <a:off x="2367152" y="466403"/>
          <a:ext cx="3080392" cy="3080392"/>
        </a:xfrm>
        <a:custGeom>
          <a:avLst/>
          <a:gdLst/>
          <a:ahLst/>
          <a:cxnLst/>
          <a:rect l="0" t="0" r="0" b="0"/>
          <a:pathLst>
            <a:path>
              <a:moveTo>
                <a:pt x="2940505" y="2181554"/>
              </a:moveTo>
              <a:arcTo wR="1540196" hR="1540196" stAng="1476501" swAng="1291764"/>
            </a:path>
          </a:pathLst>
        </a:custGeom>
        <a:noFill/>
        <a:ln w="9525" cap="flat" cmpd="sng" algn="ctr">
          <a:solidFill>
            <a:schemeClr val="accent3">
              <a:hueOff val="-34511"/>
              <a:satOff val="-2395"/>
              <a:lumOff val="14837"/>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CD01A3A-832D-4E61-963A-6264DF595E8B}">
      <dsp:nvSpPr>
        <dsp:cNvPr id="0" name=""/>
        <dsp:cNvSpPr/>
      </dsp:nvSpPr>
      <dsp:spPr>
        <a:xfrm>
          <a:off x="2983137" y="3080566"/>
          <a:ext cx="1848423" cy="932460"/>
        </a:xfrm>
        <a:prstGeom prst="roundRect">
          <a:avLst/>
        </a:prstGeom>
        <a:gradFill rotWithShape="0">
          <a:gsLst>
            <a:gs pos="0">
              <a:schemeClr val="accent3">
                <a:hueOff val="-69022"/>
                <a:satOff val="-4791"/>
                <a:lumOff val="29673"/>
                <a:alphaOff val="0"/>
                <a:shade val="51000"/>
                <a:satMod val="130000"/>
              </a:schemeClr>
            </a:gs>
            <a:gs pos="80000">
              <a:schemeClr val="accent3">
                <a:hueOff val="-69022"/>
                <a:satOff val="-4791"/>
                <a:lumOff val="29673"/>
                <a:alphaOff val="0"/>
                <a:shade val="93000"/>
                <a:satMod val="130000"/>
              </a:schemeClr>
            </a:gs>
            <a:gs pos="100000">
              <a:schemeClr val="accent3">
                <a:hueOff val="-69022"/>
                <a:satOff val="-4791"/>
                <a:lumOff val="296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Norming</a:t>
          </a:r>
        </a:p>
      </dsp:txBody>
      <dsp:txXfrm>
        <a:off x="3028656" y="3126085"/>
        <a:ext cx="1757385" cy="841422"/>
      </dsp:txXfrm>
    </dsp:sp>
    <dsp:sp modelId="{C48614C5-8DAE-42D6-9148-F36442F3DF95}">
      <dsp:nvSpPr>
        <dsp:cNvPr id="0" name=""/>
        <dsp:cNvSpPr/>
      </dsp:nvSpPr>
      <dsp:spPr>
        <a:xfrm>
          <a:off x="2367152" y="466403"/>
          <a:ext cx="3080392" cy="3080392"/>
        </a:xfrm>
        <a:custGeom>
          <a:avLst/>
          <a:gdLst/>
          <a:ahLst/>
          <a:cxnLst/>
          <a:rect l="0" t="0" r="0" b="0"/>
          <a:pathLst>
            <a:path>
              <a:moveTo>
                <a:pt x="472952" y="2650689"/>
              </a:moveTo>
              <a:arcTo wR="1540196" hR="1540196" stAng="8031736" swAng="1291764"/>
            </a:path>
          </a:pathLst>
        </a:custGeom>
        <a:noFill/>
        <a:ln w="9525" cap="flat" cmpd="sng" algn="ctr">
          <a:solidFill>
            <a:schemeClr val="accent3">
              <a:hueOff val="-69022"/>
              <a:satOff val="-4791"/>
              <a:lumOff val="29673"/>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04D67D7E-FF47-4B05-9CDF-9881A2451540}">
      <dsp:nvSpPr>
        <dsp:cNvPr id="0" name=""/>
        <dsp:cNvSpPr/>
      </dsp:nvSpPr>
      <dsp:spPr>
        <a:xfrm>
          <a:off x="1424133" y="1540369"/>
          <a:ext cx="1886037" cy="932460"/>
        </a:xfrm>
        <a:prstGeom prst="roundRect">
          <a:avLst/>
        </a:prstGeom>
        <a:gradFill rotWithShape="0">
          <a:gsLst>
            <a:gs pos="0">
              <a:schemeClr val="accent3">
                <a:hueOff val="-103533"/>
                <a:satOff val="-7186"/>
                <a:lumOff val="44510"/>
                <a:alphaOff val="0"/>
                <a:shade val="51000"/>
                <a:satMod val="130000"/>
              </a:schemeClr>
            </a:gs>
            <a:gs pos="80000">
              <a:schemeClr val="accent3">
                <a:hueOff val="-103533"/>
                <a:satOff val="-7186"/>
                <a:lumOff val="44510"/>
                <a:alphaOff val="0"/>
                <a:shade val="93000"/>
                <a:satMod val="130000"/>
              </a:schemeClr>
            </a:gs>
            <a:gs pos="100000">
              <a:schemeClr val="accent3">
                <a:hueOff val="-103533"/>
                <a:satOff val="-7186"/>
                <a:lumOff val="445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Performing</a:t>
          </a:r>
        </a:p>
      </dsp:txBody>
      <dsp:txXfrm>
        <a:off x="1469652" y="1585888"/>
        <a:ext cx="1794999" cy="841422"/>
      </dsp:txXfrm>
    </dsp:sp>
    <dsp:sp modelId="{6617243D-F358-4E6E-8674-5DCB433E863A}">
      <dsp:nvSpPr>
        <dsp:cNvPr id="0" name=""/>
        <dsp:cNvSpPr/>
      </dsp:nvSpPr>
      <dsp:spPr>
        <a:xfrm>
          <a:off x="2367152" y="466403"/>
          <a:ext cx="3080392" cy="3080392"/>
        </a:xfrm>
        <a:custGeom>
          <a:avLst/>
          <a:gdLst/>
          <a:ahLst/>
          <a:cxnLst/>
          <a:rect l="0" t="0" r="0" b="0"/>
          <a:pathLst>
            <a:path>
              <a:moveTo>
                <a:pt x="138249" y="902427"/>
              </a:moveTo>
              <a:arcTo wR="1540196" hR="1540196" stAng="12267694" swAng="1263192"/>
            </a:path>
          </a:pathLst>
        </a:custGeom>
        <a:noFill/>
        <a:ln w="9525" cap="flat" cmpd="sng" algn="ctr">
          <a:solidFill>
            <a:schemeClr val="accent3">
              <a:hueOff val="-103533"/>
              <a:satOff val="-7186"/>
              <a:lumOff val="4451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1B508-42DD-47A8-BAF4-9F3A570D3582}">
      <dsp:nvSpPr>
        <dsp:cNvPr id="0" name=""/>
        <dsp:cNvSpPr/>
      </dsp:nvSpPr>
      <dsp:spPr>
        <a:xfrm>
          <a:off x="7275309" y="815580"/>
          <a:ext cx="1341129" cy="1340874"/>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F1E834C-BA2B-4705-9B7B-28FAFEF42A18}">
      <dsp:nvSpPr>
        <dsp:cNvPr id="0" name=""/>
        <dsp:cNvSpPr/>
      </dsp:nvSpPr>
      <dsp:spPr>
        <a:xfrm>
          <a:off x="7320468" y="860284"/>
          <a:ext cx="1251663" cy="1251467"/>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One primary writer, with comments from others</a:t>
          </a:r>
        </a:p>
      </dsp:txBody>
      <dsp:txXfrm>
        <a:off x="7499399" y="1039098"/>
        <a:ext cx="893802" cy="893837"/>
      </dsp:txXfrm>
    </dsp:sp>
    <dsp:sp modelId="{BCDF8AC0-C164-49CD-9799-2670A11C778B}">
      <dsp:nvSpPr>
        <dsp:cNvPr id="0" name=""/>
        <dsp:cNvSpPr/>
      </dsp:nvSpPr>
      <dsp:spPr>
        <a:xfrm rot="2700000">
          <a:off x="5889968" y="815429"/>
          <a:ext cx="1340940" cy="1340940"/>
        </a:xfrm>
        <a:prstGeom prst="teardrop">
          <a:avLst>
            <a:gd name="adj" fmla="val 1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91B6BE0-3DE3-4FE0-85A4-F063A10D50A4}">
      <dsp:nvSpPr>
        <dsp:cNvPr id="0" name=""/>
        <dsp:cNvSpPr/>
      </dsp:nvSpPr>
      <dsp:spPr>
        <a:xfrm>
          <a:off x="5935032" y="860284"/>
          <a:ext cx="1251663" cy="1251467"/>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One or two writers, with comments from others</a:t>
          </a:r>
        </a:p>
      </dsp:txBody>
      <dsp:txXfrm>
        <a:off x="6113963" y="1039098"/>
        <a:ext cx="893802" cy="893837"/>
      </dsp:txXfrm>
    </dsp:sp>
    <dsp:sp modelId="{EA2309A0-BAF7-4C7A-8EBA-E4B9A518563B}">
      <dsp:nvSpPr>
        <dsp:cNvPr id="0" name=""/>
        <dsp:cNvSpPr/>
      </dsp:nvSpPr>
      <dsp:spPr>
        <a:xfrm rot="2700000">
          <a:off x="4504532" y="815429"/>
          <a:ext cx="1340940" cy="1340940"/>
        </a:xfrm>
        <a:prstGeom prst="teardrop">
          <a:avLst>
            <a:gd name="adj" fmla="val 1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3E1FD88-D6E8-46C8-89B4-B32F0147018B}">
      <dsp:nvSpPr>
        <dsp:cNvPr id="0" name=""/>
        <dsp:cNvSpPr/>
      </dsp:nvSpPr>
      <dsp:spPr>
        <a:xfrm>
          <a:off x="4549596" y="860284"/>
          <a:ext cx="1251663" cy="1251467"/>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Planning and editing done in person, writing done alone</a:t>
          </a:r>
        </a:p>
      </dsp:txBody>
      <dsp:txXfrm>
        <a:off x="4728527" y="1039098"/>
        <a:ext cx="893802" cy="893837"/>
      </dsp:txXfrm>
    </dsp:sp>
    <dsp:sp modelId="{16973230-0CF2-4E39-B93B-D48728E83905}">
      <dsp:nvSpPr>
        <dsp:cNvPr id="0" name=""/>
        <dsp:cNvSpPr/>
      </dsp:nvSpPr>
      <dsp:spPr>
        <a:xfrm rot="2700000">
          <a:off x="3119096" y="815429"/>
          <a:ext cx="1340940" cy="1340940"/>
        </a:xfrm>
        <a:prstGeom prst="teardrop">
          <a:avLst>
            <a:gd name="adj" fmla="val 1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F615D93-A7D6-46CB-BE45-6DDF90461BC4}">
      <dsp:nvSpPr>
        <dsp:cNvPr id="0" name=""/>
        <dsp:cNvSpPr/>
      </dsp:nvSpPr>
      <dsp:spPr>
        <a:xfrm>
          <a:off x="3164160" y="860284"/>
          <a:ext cx="1251663" cy="1251467"/>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Planning</a:t>
          </a:r>
          <a:r>
            <a:rPr lang="en-US" sz="1200" kern="1200" baseline="0" dirty="0"/>
            <a:t> and editing done in person, writing done in pairs</a:t>
          </a:r>
          <a:endParaRPr lang="en-US" sz="1200" kern="1200" dirty="0"/>
        </a:p>
      </dsp:txBody>
      <dsp:txXfrm>
        <a:off x="3342239" y="1039098"/>
        <a:ext cx="893802" cy="893837"/>
      </dsp:txXfrm>
    </dsp:sp>
    <dsp:sp modelId="{32DD6345-9347-499D-A6DA-5141297C52D6}">
      <dsp:nvSpPr>
        <dsp:cNvPr id="0" name=""/>
        <dsp:cNvSpPr/>
      </dsp:nvSpPr>
      <dsp:spPr>
        <a:xfrm rot="2700000">
          <a:off x="1733660" y="815429"/>
          <a:ext cx="1340940" cy="1340940"/>
        </a:xfrm>
        <a:prstGeom prst="teardrop">
          <a:avLst>
            <a:gd name="adj" fmla="val 1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BBAE01F-DBD3-425E-ADB3-7DF4190D99C0}">
      <dsp:nvSpPr>
        <dsp:cNvPr id="0" name=""/>
        <dsp:cNvSpPr/>
      </dsp:nvSpPr>
      <dsp:spPr>
        <a:xfrm>
          <a:off x="1778724" y="860284"/>
          <a:ext cx="1251663" cy="1251467"/>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All writing done together, in person</a:t>
          </a:r>
        </a:p>
      </dsp:txBody>
      <dsp:txXfrm>
        <a:off x="1956803" y="1039098"/>
        <a:ext cx="893802" cy="893837"/>
      </dsp:txXfrm>
    </dsp:sp>
    <dsp:sp modelId="{D1434CB2-A6B5-40A4-ABF7-01EE24BE144B}">
      <dsp:nvSpPr>
        <dsp:cNvPr id="0" name=""/>
        <dsp:cNvSpPr/>
      </dsp:nvSpPr>
      <dsp:spPr>
        <a:xfrm rot="2700000">
          <a:off x="348224" y="815429"/>
          <a:ext cx="1340940" cy="1340940"/>
        </a:xfrm>
        <a:prstGeom prst="teardrop">
          <a:avLst>
            <a:gd name="adj" fmla="val 1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9C8471B-7532-4988-ABED-0337EEDCD7DC}">
      <dsp:nvSpPr>
        <dsp:cNvPr id="0" name=""/>
        <dsp:cNvSpPr/>
      </dsp:nvSpPr>
      <dsp:spPr>
        <a:xfrm>
          <a:off x="392436" y="860284"/>
          <a:ext cx="1251663" cy="1251467"/>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All parts of the writing process done together</a:t>
          </a:r>
        </a:p>
      </dsp:txBody>
      <dsp:txXfrm>
        <a:off x="571367" y="1039098"/>
        <a:ext cx="893802" cy="893837"/>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7D58A8-4699-4092-B891-CD64031D1118}" type="datetimeFigureOut">
              <a:rPr lang="en-US" smtClean="0"/>
              <a:t>12/27/18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438016-FBC4-48B3-AAEB-151320D51C91}" type="slidenum">
              <a:rPr lang="en-US" smtClean="0"/>
              <a:t>‹#›</a:t>
            </a:fld>
            <a:endParaRPr lang="en-US"/>
          </a:p>
        </p:txBody>
      </p:sp>
    </p:spTree>
    <p:extLst>
      <p:ext uri="{BB962C8B-B14F-4D97-AF65-F5344CB8AC3E}">
        <p14:creationId xmlns:p14="http://schemas.microsoft.com/office/powerpoint/2010/main" val="160735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5933B8-9776-467E-93E7-FEE6EEA346D2}"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38016-FBC4-48B3-AAEB-151320D51C91}" type="slidenum">
              <a:rPr lang="en-US" smtClean="0"/>
              <a:t>19</a:t>
            </a:fld>
            <a:endParaRPr lang="en-US"/>
          </a:p>
        </p:txBody>
      </p:sp>
    </p:spTree>
    <p:extLst>
      <p:ext uri="{BB962C8B-B14F-4D97-AF65-F5344CB8AC3E}">
        <p14:creationId xmlns:p14="http://schemas.microsoft.com/office/powerpoint/2010/main" val="2698160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DCBDCD-821C-4CB1-8E2D-3A7EFE4CAA2C}" type="datetimeFigureOut">
              <a:rPr lang="en-US" smtClean="0">
                <a:solidFill>
                  <a:srgbClr val="231F20">
                    <a:tint val="75000"/>
                  </a:srgbClr>
                </a:solidFill>
              </a:rPr>
              <a:pPr/>
              <a:t>12/27/18</a:t>
            </a:fld>
            <a:endParaRPr lang="en-US">
              <a:solidFill>
                <a:srgbClr val="231F20">
                  <a:tint val="75000"/>
                </a:srgbClr>
              </a:solidFill>
            </a:endParaRPr>
          </a:p>
        </p:txBody>
      </p:sp>
      <p:sp>
        <p:nvSpPr>
          <p:cNvPr id="5" name="Footer Placeholder 4"/>
          <p:cNvSpPr>
            <a:spLocks noGrp="1"/>
          </p:cNvSpPr>
          <p:nvPr>
            <p:ph type="ftr" sz="quarter" idx="11"/>
          </p:nvPr>
        </p:nvSpPr>
        <p:spPr/>
        <p:txBody>
          <a:bodyPr/>
          <a:lstStyle/>
          <a:p>
            <a:endParaRPr lang="en-US">
              <a:solidFill>
                <a:srgbClr val="231F20">
                  <a:tint val="75000"/>
                </a:srgbClr>
              </a:solidFill>
            </a:endParaRPr>
          </a:p>
        </p:txBody>
      </p:sp>
      <p:sp>
        <p:nvSpPr>
          <p:cNvPr id="6" name="Slide Number Placeholder 5"/>
          <p:cNvSpPr>
            <a:spLocks noGrp="1"/>
          </p:cNvSpPr>
          <p:nvPr>
            <p:ph type="sldNum" sz="quarter" idx="12"/>
          </p:nvPr>
        </p:nvSpPr>
        <p:spPr/>
        <p:txBody>
          <a:bodyPr/>
          <a:lstStyle/>
          <a:p>
            <a:fld id="{4C5AD70C-8297-455A-8F6E-F7F42B80F00D}" type="slidenum">
              <a:rPr lang="en-US" smtClean="0">
                <a:solidFill>
                  <a:srgbClr val="231F20">
                    <a:tint val="75000"/>
                  </a:srgbClr>
                </a:solidFill>
              </a:rPr>
              <a:pPr/>
              <a:t>‹#›</a:t>
            </a:fld>
            <a:endParaRPr lang="en-US">
              <a:solidFill>
                <a:srgbClr val="231F20">
                  <a:tint val="75000"/>
                </a:srgbClr>
              </a:solidFill>
            </a:endParaRPr>
          </a:p>
        </p:txBody>
      </p:sp>
    </p:spTree>
    <p:extLst>
      <p:ext uri="{BB962C8B-B14F-4D97-AF65-F5344CB8AC3E}">
        <p14:creationId xmlns:p14="http://schemas.microsoft.com/office/powerpoint/2010/main" val="2924936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DCBDCD-821C-4CB1-8E2D-3A7EFE4CAA2C}" type="datetimeFigureOut">
              <a:rPr lang="en-US" smtClean="0">
                <a:solidFill>
                  <a:srgbClr val="231F20">
                    <a:tint val="75000"/>
                  </a:srgbClr>
                </a:solidFill>
              </a:rPr>
              <a:pPr/>
              <a:t>12/27/18</a:t>
            </a:fld>
            <a:endParaRPr lang="en-US">
              <a:solidFill>
                <a:srgbClr val="231F20">
                  <a:tint val="75000"/>
                </a:srgbClr>
              </a:solidFill>
            </a:endParaRPr>
          </a:p>
        </p:txBody>
      </p:sp>
      <p:sp>
        <p:nvSpPr>
          <p:cNvPr id="5" name="Footer Placeholder 4"/>
          <p:cNvSpPr>
            <a:spLocks noGrp="1"/>
          </p:cNvSpPr>
          <p:nvPr>
            <p:ph type="ftr" sz="quarter" idx="11"/>
          </p:nvPr>
        </p:nvSpPr>
        <p:spPr/>
        <p:txBody>
          <a:bodyPr/>
          <a:lstStyle/>
          <a:p>
            <a:endParaRPr lang="en-US">
              <a:solidFill>
                <a:srgbClr val="231F20">
                  <a:tint val="75000"/>
                </a:srgbClr>
              </a:solidFill>
            </a:endParaRPr>
          </a:p>
        </p:txBody>
      </p:sp>
      <p:sp>
        <p:nvSpPr>
          <p:cNvPr id="6" name="Slide Number Placeholder 5"/>
          <p:cNvSpPr>
            <a:spLocks noGrp="1"/>
          </p:cNvSpPr>
          <p:nvPr>
            <p:ph type="sldNum" sz="quarter" idx="12"/>
          </p:nvPr>
        </p:nvSpPr>
        <p:spPr/>
        <p:txBody>
          <a:bodyPr/>
          <a:lstStyle/>
          <a:p>
            <a:fld id="{4C5AD70C-8297-455A-8F6E-F7F42B80F00D}" type="slidenum">
              <a:rPr lang="en-US" smtClean="0">
                <a:solidFill>
                  <a:srgbClr val="231F20">
                    <a:tint val="75000"/>
                  </a:srgbClr>
                </a:solidFill>
              </a:rPr>
              <a:pPr/>
              <a:t>‹#›</a:t>
            </a:fld>
            <a:endParaRPr lang="en-US">
              <a:solidFill>
                <a:srgbClr val="231F20">
                  <a:tint val="75000"/>
                </a:srgbClr>
              </a:solidFill>
            </a:endParaRPr>
          </a:p>
        </p:txBody>
      </p:sp>
    </p:spTree>
    <p:extLst>
      <p:ext uri="{BB962C8B-B14F-4D97-AF65-F5344CB8AC3E}">
        <p14:creationId xmlns:p14="http://schemas.microsoft.com/office/powerpoint/2010/main" val="241884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DCBDCD-821C-4CB1-8E2D-3A7EFE4CAA2C}" type="datetimeFigureOut">
              <a:rPr lang="en-US" smtClean="0">
                <a:solidFill>
                  <a:srgbClr val="231F20">
                    <a:tint val="75000"/>
                  </a:srgbClr>
                </a:solidFill>
              </a:rPr>
              <a:pPr/>
              <a:t>12/27/18</a:t>
            </a:fld>
            <a:endParaRPr lang="en-US">
              <a:solidFill>
                <a:srgbClr val="231F20">
                  <a:tint val="75000"/>
                </a:srgbClr>
              </a:solidFill>
            </a:endParaRPr>
          </a:p>
        </p:txBody>
      </p:sp>
      <p:sp>
        <p:nvSpPr>
          <p:cNvPr id="5" name="Footer Placeholder 4"/>
          <p:cNvSpPr>
            <a:spLocks noGrp="1"/>
          </p:cNvSpPr>
          <p:nvPr>
            <p:ph type="ftr" sz="quarter" idx="11"/>
          </p:nvPr>
        </p:nvSpPr>
        <p:spPr/>
        <p:txBody>
          <a:bodyPr/>
          <a:lstStyle/>
          <a:p>
            <a:endParaRPr lang="en-US">
              <a:solidFill>
                <a:srgbClr val="231F20">
                  <a:tint val="75000"/>
                </a:srgbClr>
              </a:solidFill>
            </a:endParaRPr>
          </a:p>
        </p:txBody>
      </p:sp>
      <p:sp>
        <p:nvSpPr>
          <p:cNvPr id="6" name="Slide Number Placeholder 5"/>
          <p:cNvSpPr>
            <a:spLocks noGrp="1"/>
          </p:cNvSpPr>
          <p:nvPr>
            <p:ph type="sldNum" sz="quarter" idx="12"/>
          </p:nvPr>
        </p:nvSpPr>
        <p:spPr/>
        <p:txBody>
          <a:bodyPr/>
          <a:lstStyle/>
          <a:p>
            <a:fld id="{4C5AD70C-8297-455A-8F6E-F7F42B80F00D}" type="slidenum">
              <a:rPr lang="en-US" smtClean="0">
                <a:solidFill>
                  <a:srgbClr val="231F20">
                    <a:tint val="75000"/>
                  </a:srgbClr>
                </a:solidFill>
              </a:rPr>
              <a:pPr/>
              <a:t>‹#›</a:t>
            </a:fld>
            <a:endParaRPr lang="en-US">
              <a:solidFill>
                <a:srgbClr val="231F20">
                  <a:tint val="75000"/>
                </a:srgbClr>
              </a:solidFill>
            </a:endParaRPr>
          </a:p>
        </p:txBody>
      </p:sp>
    </p:spTree>
    <p:extLst>
      <p:ext uri="{BB962C8B-B14F-4D97-AF65-F5344CB8AC3E}">
        <p14:creationId xmlns:p14="http://schemas.microsoft.com/office/powerpoint/2010/main" val="2735942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DCBDCD-821C-4CB1-8E2D-3A7EFE4CAA2C}" type="datetimeFigureOut">
              <a:rPr lang="en-US" smtClean="0">
                <a:solidFill>
                  <a:srgbClr val="231F20">
                    <a:tint val="75000"/>
                  </a:srgbClr>
                </a:solidFill>
              </a:rPr>
              <a:pPr/>
              <a:t>12/27/18</a:t>
            </a:fld>
            <a:endParaRPr lang="en-US">
              <a:solidFill>
                <a:srgbClr val="231F20">
                  <a:tint val="75000"/>
                </a:srgbClr>
              </a:solidFill>
            </a:endParaRPr>
          </a:p>
        </p:txBody>
      </p:sp>
      <p:sp>
        <p:nvSpPr>
          <p:cNvPr id="5" name="Footer Placeholder 4"/>
          <p:cNvSpPr>
            <a:spLocks noGrp="1"/>
          </p:cNvSpPr>
          <p:nvPr>
            <p:ph type="ftr" sz="quarter" idx="11"/>
          </p:nvPr>
        </p:nvSpPr>
        <p:spPr/>
        <p:txBody>
          <a:bodyPr/>
          <a:lstStyle/>
          <a:p>
            <a:endParaRPr lang="en-US">
              <a:solidFill>
                <a:srgbClr val="231F20">
                  <a:tint val="75000"/>
                </a:srgbClr>
              </a:solidFill>
            </a:endParaRPr>
          </a:p>
        </p:txBody>
      </p:sp>
      <p:sp>
        <p:nvSpPr>
          <p:cNvPr id="6" name="Slide Number Placeholder 5"/>
          <p:cNvSpPr>
            <a:spLocks noGrp="1"/>
          </p:cNvSpPr>
          <p:nvPr>
            <p:ph type="sldNum" sz="quarter" idx="12"/>
          </p:nvPr>
        </p:nvSpPr>
        <p:spPr/>
        <p:txBody>
          <a:bodyPr/>
          <a:lstStyle/>
          <a:p>
            <a:fld id="{4C5AD70C-8297-455A-8F6E-F7F42B80F00D}" type="slidenum">
              <a:rPr lang="en-US" smtClean="0">
                <a:solidFill>
                  <a:srgbClr val="231F20">
                    <a:tint val="75000"/>
                  </a:srgbClr>
                </a:solidFill>
              </a:rPr>
              <a:pPr/>
              <a:t>‹#›</a:t>
            </a:fld>
            <a:endParaRPr lang="en-US">
              <a:solidFill>
                <a:srgbClr val="231F20">
                  <a:tint val="75000"/>
                </a:srgbClr>
              </a:solidFill>
            </a:endParaRPr>
          </a:p>
        </p:txBody>
      </p:sp>
    </p:spTree>
    <p:extLst>
      <p:ext uri="{BB962C8B-B14F-4D97-AF65-F5344CB8AC3E}">
        <p14:creationId xmlns:p14="http://schemas.microsoft.com/office/powerpoint/2010/main" val="159055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DCBDCD-821C-4CB1-8E2D-3A7EFE4CAA2C}" type="datetimeFigureOut">
              <a:rPr lang="en-US" smtClean="0">
                <a:solidFill>
                  <a:srgbClr val="231F20">
                    <a:tint val="75000"/>
                  </a:srgbClr>
                </a:solidFill>
              </a:rPr>
              <a:pPr/>
              <a:t>12/27/18</a:t>
            </a:fld>
            <a:endParaRPr lang="en-US">
              <a:solidFill>
                <a:srgbClr val="231F20">
                  <a:tint val="75000"/>
                </a:srgbClr>
              </a:solidFill>
            </a:endParaRPr>
          </a:p>
        </p:txBody>
      </p:sp>
      <p:sp>
        <p:nvSpPr>
          <p:cNvPr id="5" name="Footer Placeholder 4"/>
          <p:cNvSpPr>
            <a:spLocks noGrp="1"/>
          </p:cNvSpPr>
          <p:nvPr>
            <p:ph type="ftr" sz="quarter" idx="11"/>
          </p:nvPr>
        </p:nvSpPr>
        <p:spPr/>
        <p:txBody>
          <a:bodyPr/>
          <a:lstStyle/>
          <a:p>
            <a:endParaRPr lang="en-US">
              <a:solidFill>
                <a:srgbClr val="231F20">
                  <a:tint val="75000"/>
                </a:srgbClr>
              </a:solidFill>
            </a:endParaRPr>
          </a:p>
        </p:txBody>
      </p:sp>
      <p:sp>
        <p:nvSpPr>
          <p:cNvPr id="6" name="Slide Number Placeholder 5"/>
          <p:cNvSpPr>
            <a:spLocks noGrp="1"/>
          </p:cNvSpPr>
          <p:nvPr>
            <p:ph type="sldNum" sz="quarter" idx="12"/>
          </p:nvPr>
        </p:nvSpPr>
        <p:spPr/>
        <p:txBody>
          <a:bodyPr/>
          <a:lstStyle/>
          <a:p>
            <a:fld id="{4C5AD70C-8297-455A-8F6E-F7F42B80F00D}" type="slidenum">
              <a:rPr lang="en-US" smtClean="0">
                <a:solidFill>
                  <a:srgbClr val="231F20">
                    <a:tint val="75000"/>
                  </a:srgbClr>
                </a:solidFill>
              </a:rPr>
              <a:pPr/>
              <a:t>‹#›</a:t>
            </a:fld>
            <a:endParaRPr lang="en-US">
              <a:solidFill>
                <a:srgbClr val="231F20">
                  <a:tint val="75000"/>
                </a:srgbClr>
              </a:solidFill>
            </a:endParaRPr>
          </a:p>
        </p:txBody>
      </p:sp>
    </p:spTree>
    <p:extLst>
      <p:ext uri="{BB962C8B-B14F-4D97-AF65-F5344CB8AC3E}">
        <p14:creationId xmlns:p14="http://schemas.microsoft.com/office/powerpoint/2010/main" val="3680447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DCBDCD-821C-4CB1-8E2D-3A7EFE4CAA2C}" type="datetimeFigureOut">
              <a:rPr lang="en-US" smtClean="0">
                <a:solidFill>
                  <a:srgbClr val="231F20">
                    <a:tint val="75000"/>
                  </a:srgbClr>
                </a:solidFill>
              </a:rPr>
              <a:pPr/>
              <a:t>12/27/18</a:t>
            </a:fld>
            <a:endParaRPr lang="en-US">
              <a:solidFill>
                <a:srgbClr val="231F20">
                  <a:tint val="75000"/>
                </a:srgbClr>
              </a:solidFill>
            </a:endParaRPr>
          </a:p>
        </p:txBody>
      </p:sp>
      <p:sp>
        <p:nvSpPr>
          <p:cNvPr id="6" name="Footer Placeholder 5"/>
          <p:cNvSpPr>
            <a:spLocks noGrp="1"/>
          </p:cNvSpPr>
          <p:nvPr>
            <p:ph type="ftr" sz="quarter" idx="11"/>
          </p:nvPr>
        </p:nvSpPr>
        <p:spPr/>
        <p:txBody>
          <a:bodyPr/>
          <a:lstStyle/>
          <a:p>
            <a:endParaRPr lang="en-US">
              <a:solidFill>
                <a:srgbClr val="231F20">
                  <a:tint val="75000"/>
                </a:srgbClr>
              </a:solidFill>
            </a:endParaRPr>
          </a:p>
        </p:txBody>
      </p:sp>
      <p:sp>
        <p:nvSpPr>
          <p:cNvPr id="7" name="Slide Number Placeholder 6"/>
          <p:cNvSpPr>
            <a:spLocks noGrp="1"/>
          </p:cNvSpPr>
          <p:nvPr>
            <p:ph type="sldNum" sz="quarter" idx="12"/>
          </p:nvPr>
        </p:nvSpPr>
        <p:spPr/>
        <p:txBody>
          <a:bodyPr/>
          <a:lstStyle/>
          <a:p>
            <a:fld id="{4C5AD70C-8297-455A-8F6E-F7F42B80F00D}" type="slidenum">
              <a:rPr lang="en-US" smtClean="0">
                <a:solidFill>
                  <a:srgbClr val="231F20">
                    <a:tint val="75000"/>
                  </a:srgbClr>
                </a:solidFill>
              </a:rPr>
              <a:pPr/>
              <a:t>‹#›</a:t>
            </a:fld>
            <a:endParaRPr lang="en-US">
              <a:solidFill>
                <a:srgbClr val="231F20">
                  <a:tint val="75000"/>
                </a:srgbClr>
              </a:solidFill>
            </a:endParaRPr>
          </a:p>
        </p:txBody>
      </p:sp>
    </p:spTree>
    <p:extLst>
      <p:ext uri="{BB962C8B-B14F-4D97-AF65-F5344CB8AC3E}">
        <p14:creationId xmlns:p14="http://schemas.microsoft.com/office/powerpoint/2010/main" val="2336709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DCBDCD-821C-4CB1-8E2D-3A7EFE4CAA2C}" type="datetimeFigureOut">
              <a:rPr lang="en-US" smtClean="0">
                <a:solidFill>
                  <a:srgbClr val="231F20">
                    <a:tint val="75000"/>
                  </a:srgbClr>
                </a:solidFill>
              </a:rPr>
              <a:pPr/>
              <a:t>12/27/18</a:t>
            </a:fld>
            <a:endParaRPr lang="en-US">
              <a:solidFill>
                <a:srgbClr val="231F20">
                  <a:tint val="75000"/>
                </a:srgbClr>
              </a:solidFill>
            </a:endParaRPr>
          </a:p>
        </p:txBody>
      </p:sp>
      <p:sp>
        <p:nvSpPr>
          <p:cNvPr id="8" name="Footer Placeholder 7"/>
          <p:cNvSpPr>
            <a:spLocks noGrp="1"/>
          </p:cNvSpPr>
          <p:nvPr>
            <p:ph type="ftr" sz="quarter" idx="11"/>
          </p:nvPr>
        </p:nvSpPr>
        <p:spPr/>
        <p:txBody>
          <a:bodyPr/>
          <a:lstStyle/>
          <a:p>
            <a:endParaRPr lang="en-US">
              <a:solidFill>
                <a:srgbClr val="231F20">
                  <a:tint val="75000"/>
                </a:srgbClr>
              </a:solidFill>
            </a:endParaRPr>
          </a:p>
        </p:txBody>
      </p:sp>
      <p:sp>
        <p:nvSpPr>
          <p:cNvPr id="9" name="Slide Number Placeholder 8"/>
          <p:cNvSpPr>
            <a:spLocks noGrp="1"/>
          </p:cNvSpPr>
          <p:nvPr>
            <p:ph type="sldNum" sz="quarter" idx="12"/>
          </p:nvPr>
        </p:nvSpPr>
        <p:spPr/>
        <p:txBody>
          <a:bodyPr/>
          <a:lstStyle/>
          <a:p>
            <a:fld id="{4C5AD70C-8297-455A-8F6E-F7F42B80F00D}" type="slidenum">
              <a:rPr lang="en-US" smtClean="0">
                <a:solidFill>
                  <a:srgbClr val="231F20">
                    <a:tint val="75000"/>
                  </a:srgbClr>
                </a:solidFill>
              </a:rPr>
              <a:pPr/>
              <a:t>‹#›</a:t>
            </a:fld>
            <a:endParaRPr lang="en-US">
              <a:solidFill>
                <a:srgbClr val="231F20">
                  <a:tint val="75000"/>
                </a:srgbClr>
              </a:solidFill>
            </a:endParaRPr>
          </a:p>
        </p:txBody>
      </p:sp>
    </p:spTree>
    <p:extLst>
      <p:ext uri="{BB962C8B-B14F-4D97-AF65-F5344CB8AC3E}">
        <p14:creationId xmlns:p14="http://schemas.microsoft.com/office/powerpoint/2010/main" val="644737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DCBDCD-821C-4CB1-8E2D-3A7EFE4CAA2C}" type="datetimeFigureOut">
              <a:rPr lang="en-US" smtClean="0">
                <a:solidFill>
                  <a:srgbClr val="231F20">
                    <a:tint val="75000"/>
                  </a:srgbClr>
                </a:solidFill>
              </a:rPr>
              <a:pPr/>
              <a:t>12/27/18</a:t>
            </a:fld>
            <a:endParaRPr lang="en-US">
              <a:solidFill>
                <a:srgbClr val="231F20">
                  <a:tint val="75000"/>
                </a:srgbClr>
              </a:solidFill>
            </a:endParaRPr>
          </a:p>
        </p:txBody>
      </p:sp>
      <p:sp>
        <p:nvSpPr>
          <p:cNvPr id="4" name="Footer Placeholder 3"/>
          <p:cNvSpPr>
            <a:spLocks noGrp="1"/>
          </p:cNvSpPr>
          <p:nvPr>
            <p:ph type="ftr" sz="quarter" idx="11"/>
          </p:nvPr>
        </p:nvSpPr>
        <p:spPr/>
        <p:txBody>
          <a:bodyPr/>
          <a:lstStyle/>
          <a:p>
            <a:endParaRPr lang="en-US">
              <a:solidFill>
                <a:srgbClr val="231F20">
                  <a:tint val="75000"/>
                </a:srgbClr>
              </a:solidFill>
            </a:endParaRPr>
          </a:p>
        </p:txBody>
      </p:sp>
      <p:sp>
        <p:nvSpPr>
          <p:cNvPr id="5" name="Slide Number Placeholder 4"/>
          <p:cNvSpPr>
            <a:spLocks noGrp="1"/>
          </p:cNvSpPr>
          <p:nvPr>
            <p:ph type="sldNum" sz="quarter" idx="12"/>
          </p:nvPr>
        </p:nvSpPr>
        <p:spPr/>
        <p:txBody>
          <a:bodyPr/>
          <a:lstStyle/>
          <a:p>
            <a:fld id="{4C5AD70C-8297-455A-8F6E-F7F42B80F00D}" type="slidenum">
              <a:rPr lang="en-US" smtClean="0">
                <a:solidFill>
                  <a:srgbClr val="231F20">
                    <a:tint val="75000"/>
                  </a:srgbClr>
                </a:solidFill>
              </a:rPr>
              <a:pPr/>
              <a:t>‹#›</a:t>
            </a:fld>
            <a:endParaRPr lang="en-US">
              <a:solidFill>
                <a:srgbClr val="231F20">
                  <a:tint val="75000"/>
                </a:srgbClr>
              </a:solidFill>
            </a:endParaRPr>
          </a:p>
        </p:txBody>
      </p:sp>
    </p:spTree>
    <p:extLst>
      <p:ext uri="{BB962C8B-B14F-4D97-AF65-F5344CB8AC3E}">
        <p14:creationId xmlns:p14="http://schemas.microsoft.com/office/powerpoint/2010/main" val="3733262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DCBDCD-821C-4CB1-8E2D-3A7EFE4CAA2C}" type="datetimeFigureOut">
              <a:rPr lang="en-US" smtClean="0">
                <a:solidFill>
                  <a:srgbClr val="231F20">
                    <a:tint val="75000"/>
                  </a:srgbClr>
                </a:solidFill>
              </a:rPr>
              <a:pPr/>
              <a:t>12/27/18</a:t>
            </a:fld>
            <a:endParaRPr lang="en-US">
              <a:solidFill>
                <a:srgbClr val="231F20">
                  <a:tint val="75000"/>
                </a:srgbClr>
              </a:solidFill>
            </a:endParaRPr>
          </a:p>
        </p:txBody>
      </p:sp>
      <p:sp>
        <p:nvSpPr>
          <p:cNvPr id="3" name="Footer Placeholder 2"/>
          <p:cNvSpPr>
            <a:spLocks noGrp="1"/>
          </p:cNvSpPr>
          <p:nvPr>
            <p:ph type="ftr" sz="quarter" idx="11"/>
          </p:nvPr>
        </p:nvSpPr>
        <p:spPr/>
        <p:txBody>
          <a:bodyPr/>
          <a:lstStyle/>
          <a:p>
            <a:endParaRPr lang="en-US">
              <a:solidFill>
                <a:srgbClr val="231F20">
                  <a:tint val="75000"/>
                </a:srgbClr>
              </a:solidFill>
            </a:endParaRPr>
          </a:p>
        </p:txBody>
      </p:sp>
      <p:sp>
        <p:nvSpPr>
          <p:cNvPr id="4" name="Slide Number Placeholder 3"/>
          <p:cNvSpPr>
            <a:spLocks noGrp="1"/>
          </p:cNvSpPr>
          <p:nvPr>
            <p:ph type="sldNum" sz="quarter" idx="12"/>
          </p:nvPr>
        </p:nvSpPr>
        <p:spPr/>
        <p:txBody>
          <a:bodyPr/>
          <a:lstStyle/>
          <a:p>
            <a:fld id="{4C5AD70C-8297-455A-8F6E-F7F42B80F00D}" type="slidenum">
              <a:rPr lang="en-US" smtClean="0">
                <a:solidFill>
                  <a:srgbClr val="231F20">
                    <a:tint val="75000"/>
                  </a:srgbClr>
                </a:solidFill>
              </a:rPr>
              <a:pPr/>
              <a:t>‹#›</a:t>
            </a:fld>
            <a:endParaRPr lang="en-US">
              <a:solidFill>
                <a:srgbClr val="231F20">
                  <a:tint val="75000"/>
                </a:srgbClr>
              </a:solidFill>
            </a:endParaRPr>
          </a:p>
        </p:txBody>
      </p:sp>
    </p:spTree>
    <p:extLst>
      <p:ext uri="{BB962C8B-B14F-4D97-AF65-F5344CB8AC3E}">
        <p14:creationId xmlns:p14="http://schemas.microsoft.com/office/powerpoint/2010/main" val="1887265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DCBDCD-821C-4CB1-8E2D-3A7EFE4CAA2C}" type="datetimeFigureOut">
              <a:rPr lang="en-US" smtClean="0">
                <a:solidFill>
                  <a:srgbClr val="231F20">
                    <a:tint val="75000"/>
                  </a:srgbClr>
                </a:solidFill>
              </a:rPr>
              <a:pPr/>
              <a:t>12/27/18</a:t>
            </a:fld>
            <a:endParaRPr lang="en-US">
              <a:solidFill>
                <a:srgbClr val="231F20">
                  <a:tint val="75000"/>
                </a:srgbClr>
              </a:solidFill>
            </a:endParaRPr>
          </a:p>
        </p:txBody>
      </p:sp>
      <p:sp>
        <p:nvSpPr>
          <p:cNvPr id="6" name="Footer Placeholder 5"/>
          <p:cNvSpPr>
            <a:spLocks noGrp="1"/>
          </p:cNvSpPr>
          <p:nvPr>
            <p:ph type="ftr" sz="quarter" idx="11"/>
          </p:nvPr>
        </p:nvSpPr>
        <p:spPr/>
        <p:txBody>
          <a:bodyPr/>
          <a:lstStyle/>
          <a:p>
            <a:endParaRPr lang="en-US">
              <a:solidFill>
                <a:srgbClr val="231F20">
                  <a:tint val="75000"/>
                </a:srgbClr>
              </a:solidFill>
            </a:endParaRPr>
          </a:p>
        </p:txBody>
      </p:sp>
      <p:sp>
        <p:nvSpPr>
          <p:cNvPr id="7" name="Slide Number Placeholder 6"/>
          <p:cNvSpPr>
            <a:spLocks noGrp="1"/>
          </p:cNvSpPr>
          <p:nvPr>
            <p:ph type="sldNum" sz="quarter" idx="12"/>
          </p:nvPr>
        </p:nvSpPr>
        <p:spPr/>
        <p:txBody>
          <a:bodyPr/>
          <a:lstStyle/>
          <a:p>
            <a:fld id="{4C5AD70C-8297-455A-8F6E-F7F42B80F00D}" type="slidenum">
              <a:rPr lang="en-US" smtClean="0">
                <a:solidFill>
                  <a:srgbClr val="231F20">
                    <a:tint val="75000"/>
                  </a:srgbClr>
                </a:solidFill>
              </a:rPr>
              <a:pPr/>
              <a:t>‹#›</a:t>
            </a:fld>
            <a:endParaRPr lang="en-US">
              <a:solidFill>
                <a:srgbClr val="231F20">
                  <a:tint val="75000"/>
                </a:srgbClr>
              </a:solidFill>
            </a:endParaRPr>
          </a:p>
        </p:txBody>
      </p:sp>
    </p:spTree>
    <p:extLst>
      <p:ext uri="{BB962C8B-B14F-4D97-AF65-F5344CB8AC3E}">
        <p14:creationId xmlns:p14="http://schemas.microsoft.com/office/powerpoint/2010/main" val="250966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DCBDCD-821C-4CB1-8E2D-3A7EFE4CAA2C}" type="datetimeFigureOut">
              <a:rPr lang="en-US" smtClean="0">
                <a:solidFill>
                  <a:srgbClr val="231F20">
                    <a:tint val="75000"/>
                  </a:srgbClr>
                </a:solidFill>
              </a:rPr>
              <a:pPr/>
              <a:t>12/27/18</a:t>
            </a:fld>
            <a:endParaRPr lang="en-US">
              <a:solidFill>
                <a:srgbClr val="231F20">
                  <a:tint val="75000"/>
                </a:srgbClr>
              </a:solidFill>
            </a:endParaRPr>
          </a:p>
        </p:txBody>
      </p:sp>
      <p:sp>
        <p:nvSpPr>
          <p:cNvPr id="6" name="Footer Placeholder 5"/>
          <p:cNvSpPr>
            <a:spLocks noGrp="1"/>
          </p:cNvSpPr>
          <p:nvPr>
            <p:ph type="ftr" sz="quarter" idx="11"/>
          </p:nvPr>
        </p:nvSpPr>
        <p:spPr/>
        <p:txBody>
          <a:bodyPr/>
          <a:lstStyle/>
          <a:p>
            <a:endParaRPr lang="en-US">
              <a:solidFill>
                <a:srgbClr val="231F20">
                  <a:tint val="75000"/>
                </a:srgbClr>
              </a:solidFill>
            </a:endParaRPr>
          </a:p>
        </p:txBody>
      </p:sp>
      <p:sp>
        <p:nvSpPr>
          <p:cNvPr id="7" name="Slide Number Placeholder 6"/>
          <p:cNvSpPr>
            <a:spLocks noGrp="1"/>
          </p:cNvSpPr>
          <p:nvPr>
            <p:ph type="sldNum" sz="quarter" idx="12"/>
          </p:nvPr>
        </p:nvSpPr>
        <p:spPr/>
        <p:txBody>
          <a:bodyPr/>
          <a:lstStyle/>
          <a:p>
            <a:fld id="{4C5AD70C-8297-455A-8F6E-F7F42B80F00D}" type="slidenum">
              <a:rPr lang="en-US" smtClean="0">
                <a:solidFill>
                  <a:srgbClr val="231F20">
                    <a:tint val="75000"/>
                  </a:srgbClr>
                </a:solidFill>
              </a:rPr>
              <a:pPr/>
              <a:t>‹#›</a:t>
            </a:fld>
            <a:endParaRPr lang="en-US">
              <a:solidFill>
                <a:srgbClr val="231F20">
                  <a:tint val="75000"/>
                </a:srgbClr>
              </a:solidFill>
            </a:endParaRPr>
          </a:p>
        </p:txBody>
      </p:sp>
    </p:spTree>
    <p:extLst>
      <p:ext uri="{BB962C8B-B14F-4D97-AF65-F5344CB8AC3E}">
        <p14:creationId xmlns:p14="http://schemas.microsoft.com/office/powerpoint/2010/main" val="279812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93153"/>
            </a:gs>
            <a:gs pos="100000">
              <a:srgbClr val="4569A3"/>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CBDCD-821C-4CB1-8E2D-3A7EFE4CAA2C}" type="datetimeFigureOut">
              <a:rPr lang="en-US" smtClean="0">
                <a:solidFill>
                  <a:srgbClr val="231F20">
                    <a:tint val="75000"/>
                  </a:srgbClr>
                </a:solidFill>
              </a:rPr>
              <a:pPr/>
              <a:t>12/27/18</a:t>
            </a:fld>
            <a:endParaRPr lang="en-US">
              <a:solidFill>
                <a:srgbClr val="231F20">
                  <a:tint val="75000"/>
                </a:srgb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231F20">
                  <a:tint val="75000"/>
                </a:srgb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AD70C-8297-455A-8F6E-F7F42B80F00D}" type="slidenum">
              <a:rPr lang="en-US" smtClean="0">
                <a:solidFill>
                  <a:srgbClr val="231F20">
                    <a:tint val="75000"/>
                  </a:srgbClr>
                </a:solidFill>
              </a:rPr>
              <a:pPr/>
              <a:t>‹#›</a:t>
            </a:fld>
            <a:endParaRPr lang="en-US">
              <a:solidFill>
                <a:srgbClr val="231F20">
                  <a:tint val="75000"/>
                </a:srgbClr>
              </a:solidFill>
            </a:endParaRPr>
          </a:p>
        </p:txBody>
      </p:sp>
    </p:spTree>
    <p:extLst>
      <p:ext uri="{BB962C8B-B14F-4D97-AF65-F5344CB8AC3E}">
        <p14:creationId xmlns:p14="http://schemas.microsoft.com/office/powerpoint/2010/main" val="3784809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39501" y="1192896"/>
            <a:ext cx="6006498" cy="1511301"/>
          </a:xfrm>
        </p:spPr>
        <p:txBody>
          <a:bodyPr>
            <a:normAutofit/>
          </a:bodyPr>
          <a:lstStyle/>
          <a:p>
            <a:pPr algn="l">
              <a:lnSpc>
                <a:spcPts val="4400"/>
              </a:lnSpc>
              <a:spcBef>
                <a:spcPts val="0"/>
              </a:spcBef>
            </a:pPr>
            <a:r>
              <a:rPr lang="en-US" sz="3200" dirty="0">
                <a:solidFill>
                  <a:schemeClr val="bg1"/>
                </a:solidFill>
              </a:rPr>
              <a:t>Writing </a:t>
            </a:r>
            <a:r>
              <a:rPr lang="en-US" sz="3200">
                <a:solidFill>
                  <a:schemeClr val="bg1"/>
                </a:solidFill>
              </a:rPr>
              <a:t>in Teams:</a:t>
            </a:r>
            <a:br>
              <a:rPr lang="en-US" sz="3200" dirty="0">
                <a:solidFill>
                  <a:schemeClr val="bg1"/>
                </a:solidFill>
              </a:rPr>
            </a:br>
            <a:r>
              <a:rPr lang="en-US" sz="3200" dirty="0">
                <a:solidFill>
                  <a:schemeClr val="bg1"/>
                </a:solidFill>
              </a:rPr>
              <a:t>Best Practices for Group Success </a:t>
            </a:r>
          </a:p>
        </p:txBody>
      </p:sp>
      <p:sp>
        <p:nvSpPr>
          <p:cNvPr id="3" name="Subtitle 2"/>
          <p:cNvSpPr>
            <a:spLocks noGrp="1"/>
          </p:cNvSpPr>
          <p:nvPr>
            <p:ph type="subTitle" idx="1"/>
          </p:nvPr>
        </p:nvSpPr>
        <p:spPr>
          <a:xfrm>
            <a:off x="2766849" y="2979684"/>
            <a:ext cx="4835909" cy="673154"/>
          </a:xfrm>
        </p:spPr>
        <p:txBody>
          <a:bodyPr>
            <a:noAutofit/>
          </a:bodyPr>
          <a:lstStyle/>
          <a:p>
            <a:pPr algn="l"/>
            <a:r>
              <a:rPr lang="en-US" sz="2800" dirty="0">
                <a:solidFill>
                  <a:schemeClr val="bg2">
                    <a:lumMod val="90000"/>
                  </a:schemeClr>
                </a:solidFill>
              </a:rPr>
              <a:t>Chloe Woida                </a:t>
            </a:r>
          </a:p>
          <a:p>
            <a:pPr algn="l"/>
            <a:endParaRPr lang="en-US" dirty="0">
              <a:solidFill>
                <a:schemeClr val="bg2">
                  <a:lumMod val="9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402" y="1501072"/>
            <a:ext cx="945539" cy="8949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7737" y="4760164"/>
            <a:ext cx="1932842" cy="1589937"/>
          </a:xfrm>
          <a:prstGeom prst="rect">
            <a:avLst/>
          </a:prstGeom>
        </p:spPr>
      </p:pic>
      <p:sp>
        <p:nvSpPr>
          <p:cNvPr id="9" name="Subtitle 2"/>
          <p:cNvSpPr txBox="1">
            <a:spLocks/>
          </p:cNvSpPr>
          <p:nvPr/>
        </p:nvSpPr>
        <p:spPr>
          <a:xfrm>
            <a:off x="6248400" y="5555133"/>
            <a:ext cx="2802319" cy="4461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2000" dirty="0">
                <a:solidFill>
                  <a:srgbClr val="E5E8E7"/>
                </a:solidFill>
                <a:effectLst>
                  <a:outerShdw blurRad="50800" dist="38100" dir="2700000" algn="tl" rotWithShape="0">
                    <a:prstClr val="black">
                      <a:alpha val="40000"/>
                    </a:prstClr>
                  </a:outerShdw>
                </a:effectLst>
              </a:rPr>
              <a:t>Graduate Writing Center</a:t>
            </a:r>
          </a:p>
        </p:txBody>
      </p:sp>
      <p:sp>
        <p:nvSpPr>
          <p:cNvPr id="10" name="Subtitle 2"/>
          <p:cNvSpPr txBox="1">
            <a:spLocks/>
          </p:cNvSpPr>
          <p:nvPr/>
        </p:nvSpPr>
        <p:spPr>
          <a:xfrm>
            <a:off x="5726147" y="5934854"/>
            <a:ext cx="3113528" cy="4461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400" dirty="0">
                <a:solidFill>
                  <a:srgbClr val="E5E8E7"/>
                </a:solidFill>
                <a:effectLst>
                  <a:outerShdw blurRad="38100" dist="38100" dir="2700000" algn="tl">
                    <a:srgbClr val="000000">
                      <a:alpha val="43137"/>
                    </a:srgbClr>
                  </a:outerShdw>
                </a:effectLst>
              </a:rPr>
              <a:t> Naval Postgraduate School</a:t>
            </a:r>
          </a:p>
        </p:txBody>
      </p:sp>
      <p:cxnSp>
        <p:nvCxnSpPr>
          <p:cNvPr id="26" name="Straight Connector 25"/>
          <p:cNvCxnSpPr/>
          <p:nvPr/>
        </p:nvCxnSpPr>
        <p:spPr>
          <a:xfrm>
            <a:off x="1486401" y="2775530"/>
            <a:ext cx="652494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 y="0"/>
            <a:ext cx="3714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rot="5400000">
            <a:off x="6926813" y="4202665"/>
            <a:ext cx="171447" cy="42819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2819400" y="3505200"/>
            <a:ext cx="3810000" cy="400110"/>
          </a:xfrm>
          <a:prstGeom prst="rect">
            <a:avLst/>
          </a:prstGeom>
        </p:spPr>
        <p:txBody>
          <a:bodyPr wrap="square">
            <a:spAutoFit/>
          </a:bodyPr>
          <a:lstStyle/>
          <a:p>
            <a:pPr lvl="0">
              <a:spcBef>
                <a:spcPct val="20000"/>
              </a:spcBef>
            </a:pPr>
            <a:r>
              <a:rPr lang="en-US" sz="2000" dirty="0">
                <a:solidFill>
                  <a:srgbClr val="E5E8E7">
                    <a:lumMod val="90000"/>
                  </a:srgbClr>
                </a:solidFill>
              </a:rPr>
              <a:t>2018</a:t>
            </a:r>
          </a:p>
        </p:txBody>
      </p:sp>
    </p:spTree>
    <p:extLst>
      <p:ext uri="{BB962C8B-B14F-4D97-AF65-F5344CB8AC3E}">
        <p14:creationId xmlns:p14="http://schemas.microsoft.com/office/powerpoint/2010/main" val="134413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229600" cy="6400800"/>
          </a:xfrm>
        </p:spPr>
        <p:txBody>
          <a:bodyPr>
            <a:normAutofit fontScale="47500" lnSpcReduction="20000"/>
          </a:bodyPr>
          <a:lstStyle/>
          <a:p>
            <a:pPr marL="0" indent="0" algn="ctr">
              <a:buNone/>
            </a:pPr>
            <a:r>
              <a:rPr lang="en-US" sz="3800" dirty="0">
                <a:solidFill>
                  <a:schemeClr val="bg1"/>
                </a:solidFill>
              </a:rPr>
              <a:t>The technical specialist does all the lab work but then is hard to track down when his team members are doing the write up—and they don’t fully understand his notes, his methodology, or his findings!</a:t>
            </a:r>
          </a:p>
          <a:p>
            <a:pPr marL="0" indent="0" algn="ctr">
              <a:buNone/>
            </a:pPr>
            <a:endParaRPr lang="en-US" sz="3800" dirty="0">
              <a:solidFill>
                <a:schemeClr val="bg1"/>
              </a:solidFill>
            </a:endParaRPr>
          </a:p>
          <a:p>
            <a:pPr marL="0" indent="0" algn="ctr">
              <a:buNone/>
            </a:pPr>
            <a:r>
              <a:rPr lang="en-US" sz="3800" dirty="0">
                <a:solidFill>
                  <a:schemeClr val="bg1"/>
                </a:solidFill>
              </a:rPr>
              <a:t>OR</a:t>
            </a:r>
          </a:p>
          <a:p>
            <a:pPr marL="0" indent="0" algn="ctr">
              <a:buNone/>
            </a:pPr>
            <a:endParaRPr lang="en-US" sz="3800" dirty="0">
              <a:solidFill>
                <a:schemeClr val="bg1"/>
              </a:solidFill>
            </a:endParaRPr>
          </a:p>
          <a:p>
            <a:pPr marL="0" indent="0" algn="ctr">
              <a:buNone/>
            </a:pPr>
            <a:r>
              <a:rPr lang="en-US" sz="3800" dirty="0">
                <a:solidFill>
                  <a:schemeClr val="bg1"/>
                </a:solidFill>
              </a:rPr>
              <a:t>One team member has to get surgery that keeps him off his feet for weeks, but he doesn’t tell his team about it until a few weeks before he goes into the hospital.</a:t>
            </a:r>
          </a:p>
          <a:p>
            <a:pPr marL="0" indent="0" algn="ctr">
              <a:buNone/>
            </a:pPr>
            <a:endParaRPr lang="en-US" sz="3800" dirty="0">
              <a:solidFill>
                <a:schemeClr val="bg1"/>
              </a:solidFill>
            </a:endParaRPr>
          </a:p>
          <a:p>
            <a:pPr marL="0" indent="0" algn="ctr">
              <a:buNone/>
            </a:pPr>
            <a:r>
              <a:rPr lang="en-US" sz="3800" dirty="0">
                <a:solidFill>
                  <a:schemeClr val="bg1"/>
                </a:solidFill>
              </a:rPr>
              <a:t>OR</a:t>
            </a:r>
          </a:p>
          <a:p>
            <a:pPr marL="0" indent="0" algn="ctr">
              <a:buNone/>
            </a:pPr>
            <a:endParaRPr lang="en-US" sz="3800" dirty="0">
              <a:solidFill>
                <a:schemeClr val="bg1"/>
              </a:solidFill>
            </a:endParaRPr>
          </a:p>
          <a:p>
            <a:pPr marL="0" indent="0" algn="ctr">
              <a:buNone/>
            </a:pPr>
            <a:r>
              <a:rPr lang="en-US" sz="3800" dirty="0">
                <a:solidFill>
                  <a:schemeClr val="bg1"/>
                </a:solidFill>
              </a:rPr>
              <a:t>Some team members have completed all their coursework, while some are still taking a full load of classes during the final days of the project. The tasks that need to be done at any given time don’t match up well with the people who have the time to do them.</a:t>
            </a:r>
          </a:p>
          <a:p>
            <a:pPr marL="0" indent="0" algn="ctr">
              <a:buNone/>
            </a:pPr>
            <a:r>
              <a:rPr lang="en-US" sz="3800" dirty="0">
                <a:solidFill>
                  <a:schemeClr val="bg1"/>
                </a:solidFill>
              </a:rPr>
              <a:t> </a:t>
            </a:r>
          </a:p>
          <a:p>
            <a:pPr marL="0" indent="0" algn="ctr">
              <a:buNone/>
            </a:pPr>
            <a:r>
              <a:rPr lang="en-US" sz="3800" dirty="0">
                <a:solidFill>
                  <a:schemeClr val="bg1"/>
                </a:solidFill>
              </a:rPr>
              <a:t>OR</a:t>
            </a:r>
          </a:p>
          <a:p>
            <a:pPr marL="0" indent="0" algn="ctr">
              <a:buNone/>
            </a:pPr>
            <a:endParaRPr lang="en-US" sz="3800" dirty="0">
              <a:solidFill>
                <a:schemeClr val="bg1"/>
              </a:solidFill>
            </a:endParaRPr>
          </a:p>
          <a:p>
            <a:pPr marL="0" indent="0" algn="ctr">
              <a:buNone/>
            </a:pPr>
            <a:r>
              <a:rPr lang="en-US" sz="3800" dirty="0">
                <a:solidFill>
                  <a:schemeClr val="bg1"/>
                </a:solidFill>
              </a:rPr>
              <a:t>One person is insecure about their writing ability and doesn’t want to do a lot of writing, but it isn’t clear what they are contributing to the team in exchange. </a:t>
            </a:r>
          </a:p>
          <a:p>
            <a:pPr marL="0" indent="0" algn="ctr">
              <a:buNone/>
            </a:pPr>
            <a:endParaRPr lang="en-US" dirty="0"/>
          </a:p>
        </p:txBody>
      </p:sp>
    </p:spTree>
    <p:extLst>
      <p:ext uri="{BB962C8B-B14F-4D97-AF65-F5344CB8AC3E}">
        <p14:creationId xmlns:p14="http://schemas.microsoft.com/office/powerpoint/2010/main" val="2429793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dwoida\AppData\Local\Microsoft\Windows\Temporary Internet Files\Content.IE5\D6N4ZYUV\stick_figure_working_laptop_desk_500_clr[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40280" y="1676400"/>
            <a:ext cx="1844040" cy="2305050"/>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3" name="Picture 2" descr="C:\Users\cdwoida\AppData\Local\Microsoft\Windows\Temporary Internet Files\Content.IE5\D6N4ZYUV\stick_figure_working_laptop_desk_500_clr[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8520" y="3819525"/>
            <a:ext cx="1844040" cy="2305050"/>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4" name="Picture 2" descr="C:\Users\cdwoida\AppData\Local\Microsoft\Windows\Temporary Internet Files\Content.IE5\D6N4ZYUV\stick_figure_working_laptop_desk_500_clr[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98578" y="3259824"/>
            <a:ext cx="1844040" cy="2305050"/>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5" name="Picture 2" descr="C:\Users\cdwoida\AppData\Local\Microsoft\Windows\Temporary Internet Files\Content.IE5\D6N4ZYUV\stick_figure_working_laptop_desk_500_clr[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4983480" y="1662041"/>
            <a:ext cx="1844040" cy="2305050"/>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6" name="Picture 2" descr="C:\Users\cdwoida\AppData\Local\Microsoft\Windows\Temporary Internet Files\Content.IE5\D6N4ZYUV\stick_figure_working_laptop_desk_500_clr[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64480" y="3259824"/>
            <a:ext cx="1844040" cy="2305050"/>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a:xfrm>
            <a:off x="259080" y="1964424"/>
            <a:ext cx="1981200" cy="1295400"/>
          </a:xfrm>
          <a:prstGeom prst="wedgeRoundRectCallout">
            <a:avLst>
              <a:gd name="adj1" fmla="val 54254"/>
              <a:gd name="adj2" fmla="val 1025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have to get surgery and won’t be able to walk for weeks!</a:t>
            </a:r>
          </a:p>
        </p:txBody>
      </p:sp>
      <p:sp>
        <p:nvSpPr>
          <p:cNvPr id="12" name="Rounded Rectangular Callout 11"/>
          <p:cNvSpPr/>
          <p:nvPr/>
        </p:nvSpPr>
        <p:spPr>
          <a:xfrm>
            <a:off x="1181100" y="265989"/>
            <a:ext cx="1981200" cy="1295400"/>
          </a:xfrm>
          <a:prstGeom prst="wedgeRoundRectCallout">
            <a:avLst>
              <a:gd name="adj1" fmla="val 28766"/>
              <a:gd name="adj2" fmla="val 1046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having a complicated pregnancy!</a:t>
            </a:r>
          </a:p>
        </p:txBody>
      </p:sp>
      <p:sp>
        <p:nvSpPr>
          <p:cNvPr id="14" name="Rounded Rectangular Callout 13"/>
          <p:cNvSpPr/>
          <p:nvPr/>
        </p:nvSpPr>
        <p:spPr>
          <a:xfrm>
            <a:off x="6286500" y="292147"/>
            <a:ext cx="1981200" cy="1295400"/>
          </a:xfrm>
          <a:prstGeom prst="wedgeRoundRectCallout">
            <a:avLst>
              <a:gd name="adj1" fmla="val -49076"/>
              <a:gd name="adj2" fmla="val 993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taking a full load of courses this quarter and you’re not!</a:t>
            </a:r>
          </a:p>
        </p:txBody>
      </p:sp>
      <p:sp>
        <p:nvSpPr>
          <p:cNvPr id="15" name="Rounded Rectangular Callout 14"/>
          <p:cNvSpPr/>
          <p:nvPr/>
        </p:nvSpPr>
        <p:spPr>
          <a:xfrm>
            <a:off x="6934200" y="1964424"/>
            <a:ext cx="1981200" cy="1295400"/>
          </a:xfrm>
          <a:prstGeom prst="wedgeRoundRectCallout">
            <a:avLst>
              <a:gd name="adj1" fmla="val -63542"/>
              <a:gd name="adj2" fmla="val 1014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really bad at writing! And editing!</a:t>
            </a:r>
          </a:p>
        </p:txBody>
      </p:sp>
    </p:spTree>
    <p:extLst>
      <p:ext uri="{BB962C8B-B14F-4D97-AF65-F5344CB8AC3E}">
        <p14:creationId xmlns:p14="http://schemas.microsoft.com/office/powerpoint/2010/main" val="46596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dwoida\AppData\Local\Microsoft\Windows\Temporary Internet Files\Content.IE5\D6N4ZYUV\stick_figure_working_laptop_desk_500_clr[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40280" y="1676400"/>
            <a:ext cx="1844040" cy="2305050"/>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3" name="Picture 2" descr="C:\Users\cdwoida\AppData\Local\Microsoft\Windows\Temporary Internet Files\Content.IE5\D6N4ZYUV\stick_figure_working_laptop_desk_500_clr[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8520" y="3819525"/>
            <a:ext cx="1844040" cy="2305050"/>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4" name="Picture 2" descr="C:\Users\cdwoida\AppData\Local\Microsoft\Windows\Temporary Internet Files\Content.IE5\D6N4ZYUV\stick_figure_working_laptop_desk_500_clr[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98578" y="3259824"/>
            <a:ext cx="1844040" cy="2305050"/>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5" name="Picture 2" descr="C:\Users\cdwoida\AppData\Local\Microsoft\Windows\Temporary Internet Files\Content.IE5\D6N4ZYUV\stick_figure_working_laptop_desk_500_clr[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4983480" y="1662041"/>
            <a:ext cx="1844040" cy="2305050"/>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6" name="Picture 2" descr="C:\Users\cdwoida\AppData\Local\Microsoft\Windows\Temporary Internet Files\Content.IE5\D6N4ZYUV\stick_figure_working_laptop_desk_500_clr[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64480" y="3259824"/>
            <a:ext cx="1844040" cy="2305050"/>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a:xfrm>
            <a:off x="259080" y="1964424"/>
            <a:ext cx="1981200" cy="1295400"/>
          </a:xfrm>
          <a:prstGeom prst="wedgeRoundRectCallout">
            <a:avLst>
              <a:gd name="adj1" fmla="val 54254"/>
              <a:gd name="adj2" fmla="val 1025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have to get surgery and won’t be able to walk for weeks!</a:t>
            </a:r>
          </a:p>
        </p:txBody>
      </p:sp>
      <p:sp>
        <p:nvSpPr>
          <p:cNvPr id="12" name="Rounded Rectangular Callout 11"/>
          <p:cNvSpPr/>
          <p:nvPr/>
        </p:nvSpPr>
        <p:spPr>
          <a:xfrm>
            <a:off x="1181100" y="265989"/>
            <a:ext cx="1981200" cy="1295400"/>
          </a:xfrm>
          <a:prstGeom prst="wedgeRoundRectCallout">
            <a:avLst>
              <a:gd name="adj1" fmla="val 28766"/>
              <a:gd name="adj2" fmla="val 1046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having a complicated pregnancy!</a:t>
            </a:r>
          </a:p>
        </p:txBody>
      </p:sp>
      <p:sp>
        <p:nvSpPr>
          <p:cNvPr id="14" name="Rounded Rectangular Callout 13"/>
          <p:cNvSpPr/>
          <p:nvPr/>
        </p:nvSpPr>
        <p:spPr>
          <a:xfrm>
            <a:off x="6286500" y="292147"/>
            <a:ext cx="1981200" cy="1295400"/>
          </a:xfrm>
          <a:prstGeom prst="wedgeRoundRectCallout">
            <a:avLst>
              <a:gd name="adj1" fmla="val -49076"/>
              <a:gd name="adj2" fmla="val 993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taking a full load of courses this quarter and you’re not!</a:t>
            </a:r>
          </a:p>
        </p:txBody>
      </p:sp>
      <p:sp>
        <p:nvSpPr>
          <p:cNvPr id="15" name="Rounded Rectangular Callout 14"/>
          <p:cNvSpPr/>
          <p:nvPr/>
        </p:nvSpPr>
        <p:spPr>
          <a:xfrm>
            <a:off x="6934200" y="1964424"/>
            <a:ext cx="1981200" cy="1295400"/>
          </a:xfrm>
          <a:prstGeom prst="wedgeRoundRectCallout">
            <a:avLst>
              <a:gd name="adj1" fmla="val -63542"/>
              <a:gd name="adj2" fmla="val 1014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really bad at writing! And editing!</a:t>
            </a:r>
          </a:p>
        </p:txBody>
      </p:sp>
      <p:sp>
        <p:nvSpPr>
          <p:cNvPr id="13" name="Cloud Callout 12"/>
          <p:cNvSpPr/>
          <p:nvPr/>
        </p:nvSpPr>
        <p:spPr>
          <a:xfrm>
            <a:off x="1143000" y="838200"/>
            <a:ext cx="2590800" cy="2286000"/>
          </a:xfrm>
          <a:prstGeom prst="cloudCallout">
            <a:avLst>
              <a:gd name="adj1" fmla="val 50809"/>
              <a:gd name="adj2" fmla="val 822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77425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par>
                          <p:cTn id="11" fill="hold">
                            <p:stCondLst>
                              <p:cond delay="500"/>
                            </p:stCondLst>
                            <p:childTnLst>
                              <p:par>
                                <p:cTn id="12" presetID="10" presetClass="exit" presetSubtype="0" fill="hold" nodeType="afterEffect">
                                  <p:stCondLst>
                                    <p:cond delay="0"/>
                                  </p:stCondLst>
                                  <p:childTnLst>
                                    <p:animEffect transition="out" filter="fade">
                                      <p:cBhvr>
                                        <p:cTn id="13" dur="500"/>
                                        <p:tgtEl>
                                          <p:spTgt spid="3074"/>
                                        </p:tgtEl>
                                      </p:cBhvr>
                                    </p:animEffect>
                                    <p:set>
                                      <p:cBhvr>
                                        <p:cTn id="14" dur="1" fill="hold">
                                          <p:stCondLst>
                                            <p:cond delay="499"/>
                                          </p:stCondLst>
                                        </p:cTn>
                                        <p:tgtEl>
                                          <p:spTgt spid="3074"/>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par>
                          <p:cTn id="18" fill="hold">
                            <p:stCondLst>
                              <p:cond delay="1000"/>
                            </p:stCondLst>
                            <p:childTnLst>
                              <p:par>
                                <p:cTn id="19" presetID="10" presetClass="exit" presetSubtype="0" fill="hold" nodeType="after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par>
                          <p:cTn id="25" fill="hold">
                            <p:stCondLst>
                              <p:cond delay="1500"/>
                            </p:stCondLst>
                            <p:childTnLst>
                              <p:par>
                                <p:cTn id="26" presetID="10" presetClass="exit" presetSubtype="0" fill="hold" grpId="0" nodeType="after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lgn="ctr">
              <a:buNone/>
            </a:pPr>
            <a:r>
              <a:rPr lang="en-US" dirty="0">
                <a:solidFill>
                  <a:schemeClr val="bg1"/>
                </a:solidFill>
              </a:rPr>
              <a:t>Each person has a dramatically different writing style and needs different kinds of editing and revision. The chapters work individually, but don’t make sense as a logical whole.  </a:t>
            </a:r>
          </a:p>
          <a:p>
            <a:pPr marL="0" indent="0" algn="ctr">
              <a:buNone/>
            </a:pPr>
            <a:endParaRPr lang="en-US" dirty="0">
              <a:solidFill>
                <a:schemeClr val="bg1"/>
              </a:solidFill>
            </a:endParaRPr>
          </a:p>
          <a:p>
            <a:pPr marL="0" indent="0" algn="ctr">
              <a:buNone/>
            </a:pPr>
            <a:r>
              <a:rPr lang="en-US" dirty="0">
                <a:solidFill>
                  <a:schemeClr val="bg1"/>
                </a:solidFill>
              </a:rPr>
              <a:t>OR </a:t>
            </a:r>
          </a:p>
          <a:p>
            <a:pPr marL="0" indent="0" algn="ctr">
              <a:buNone/>
            </a:pPr>
            <a:endParaRPr lang="en-US" dirty="0">
              <a:solidFill>
                <a:schemeClr val="bg1"/>
              </a:solidFill>
            </a:endParaRPr>
          </a:p>
          <a:p>
            <a:pPr marL="0" indent="0" algn="ctr">
              <a:buNone/>
            </a:pPr>
            <a:r>
              <a:rPr lang="en-US" dirty="0">
                <a:solidFill>
                  <a:schemeClr val="bg1"/>
                </a:solidFill>
              </a:rPr>
              <a:t>One person writes really rough drafts, but can produce a lot of text very fast. Another person is a perfectionist but also a procrastinator!  </a:t>
            </a:r>
          </a:p>
          <a:p>
            <a:pPr marL="0" indent="0" algn="ctr">
              <a:buNone/>
            </a:pPr>
            <a:endParaRPr lang="en-US" dirty="0"/>
          </a:p>
        </p:txBody>
      </p:sp>
    </p:spTree>
    <p:extLst>
      <p:ext uri="{BB962C8B-B14F-4D97-AF65-F5344CB8AC3E}">
        <p14:creationId xmlns:p14="http://schemas.microsoft.com/office/powerpoint/2010/main" val="637840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Related im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124200"/>
            <a:ext cx="4762500" cy="3067050"/>
          </a:xfrm>
          <a:prstGeom prst="rect">
            <a:avLst/>
          </a:prstGeom>
          <a:noFill/>
          <a:extLst>
            <a:ext uri="{909E8E84-426E-40DD-AFC4-6F175D3DCCD1}">
              <a14:hiddenFill xmlns:a14="http://schemas.microsoft.com/office/drawing/2010/main">
                <a:solidFill>
                  <a:srgbClr val="FFFFFF"/>
                </a:solidFill>
              </a14:hiddenFill>
            </a:ext>
          </a:extLst>
        </p:spPr>
      </p:pic>
      <p:sp>
        <p:nvSpPr>
          <p:cNvPr id="7" name="Line Callout 2 6"/>
          <p:cNvSpPr/>
          <p:nvPr/>
        </p:nvSpPr>
        <p:spPr>
          <a:xfrm>
            <a:off x="242248" y="3088943"/>
            <a:ext cx="1600200" cy="1838324"/>
          </a:xfrm>
          <a:prstGeom prst="borderCallout2">
            <a:avLst>
              <a:gd name="adj1" fmla="val 50044"/>
              <a:gd name="adj2" fmla="val 99300"/>
              <a:gd name="adj3" fmla="val 49766"/>
              <a:gd name="adj4" fmla="val 117960"/>
              <a:gd name="adj5" fmla="val 90251"/>
              <a:gd name="adj6" fmla="val 197342"/>
            </a:avLst>
          </a:prstGeom>
          <a:blipFill dpi="0" rotWithShape="1">
            <a:blip r:embed="rId3"/>
            <a:srcRect/>
            <a:stretch>
              <a:fillRect l="2000" r="2000"/>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Callout 2 7"/>
          <p:cNvSpPr/>
          <p:nvPr/>
        </p:nvSpPr>
        <p:spPr>
          <a:xfrm>
            <a:off x="2838450" y="332302"/>
            <a:ext cx="1752600" cy="1791786"/>
          </a:xfrm>
          <a:prstGeom prst="borderCallout2">
            <a:avLst>
              <a:gd name="adj1" fmla="val 99430"/>
              <a:gd name="adj2" fmla="val 66704"/>
              <a:gd name="adj3" fmla="val 118508"/>
              <a:gd name="adj4" fmla="val 69646"/>
              <a:gd name="adj5" fmla="val 221115"/>
              <a:gd name="adj6" fmla="val 64004"/>
            </a:avLst>
          </a:prstGeom>
          <a:blipFill dpi="0" rotWithShape="1">
            <a:blip r:embed="rId4"/>
            <a:srcRect/>
            <a:stretch>
              <a:fillRect/>
            </a:stretch>
          </a:blip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ne Callout 2 8"/>
          <p:cNvSpPr/>
          <p:nvPr/>
        </p:nvSpPr>
        <p:spPr>
          <a:xfrm>
            <a:off x="5279976" y="332302"/>
            <a:ext cx="1828800" cy="1905000"/>
          </a:xfrm>
          <a:prstGeom prst="borderCallout2">
            <a:avLst>
              <a:gd name="adj1" fmla="val 98272"/>
              <a:gd name="adj2" fmla="val 37190"/>
              <a:gd name="adj3" fmla="val 124780"/>
              <a:gd name="adj4" fmla="val -9950"/>
              <a:gd name="adj5" fmla="val 206350"/>
              <a:gd name="adj6" fmla="val -7861"/>
            </a:avLst>
          </a:prstGeom>
          <a:blipFill>
            <a:blip r:embed="rId5"/>
            <a:stretch>
              <a:fillRect/>
            </a:stretch>
          </a:bli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ine Callout 2 17"/>
          <p:cNvSpPr/>
          <p:nvPr/>
        </p:nvSpPr>
        <p:spPr>
          <a:xfrm>
            <a:off x="7209428" y="2895600"/>
            <a:ext cx="1678675" cy="1905000"/>
          </a:xfrm>
          <a:prstGeom prst="borderCallout2">
            <a:avLst>
              <a:gd name="adj1" fmla="val 18034"/>
              <a:gd name="adj2" fmla="val 2236"/>
              <a:gd name="adj3" fmla="val 18750"/>
              <a:gd name="adj4" fmla="val -16667"/>
              <a:gd name="adj5" fmla="val 95306"/>
              <a:gd name="adj6" fmla="val -95447"/>
            </a:avLst>
          </a:prstGeom>
          <a:blipFill>
            <a:blip r:embed="rId6"/>
            <a:stretch>
              <a:fillRect/>
            </a:stretch>
          </a:bli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2248" y="5103267"/>
            <a:ext cx="3048000" cy="10668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"Manuel drank his brandy. He felt sleepy himself. It was too hot to go out into the town.“* </a:t>
            </a:r>
          </a:p>
        </p:txBody>
      </p:sp>
      <p:sp>
        <p:nvSpPr>
          <p:cNvPr id="11" name="Rectangle 10"/>
          <p:cNvSpPr/>
          <p:nvPr/>
        </p:nvSpPr>
        <p:spPr>
          <a:xfrm>
            <a:off x="242248" y="299319"/>
            <a:ext cx="2348552" cy="259628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a:p>
            <a:pPr algn="ctr"/>
            <a:r>
              <a:rPr lang="en-US" sz="1400" dirty="0"/>
              <a:t>"He did not feel weak, he was merely luxuriating in that supremely gutful lassitude of convalescence in which time, hurry, doing, did not exist, the accumulating seconds and minutes and hours to which in its well state the body is slave both waking and sleeping, now reversed ….“*</a:t>
            </a:r>
          </a:p>
          <a:p>
            <a:pPr algn="ctr"/>
            <a:endParaRPr lang="en-US" dirty="0"/>
          </a:p>
        </p:txBody>
      </p:sp>
      <p:sp>
        <p:nvSpPr>
          <p:cNvPr id="12" name="Rectangle 11"/>
          <p:cNvSpPr/>
          <p:nvPr/>
        </p:nvSpPr>
        <p:spPr>
          <a:xfrm>
            <a:off x="7361829" y="332302"/>
            <a:ext cx="1526274" cy="241089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 want cookie.”</a:t>
            </a:r>
          </a:p>
        </p:txBody>
      </p:sp>
      <p:sp>
        <p:nvSpPr>
          <p:cNvPr id="14" name="Rectangle 13"/>
          <p:cNvSpPr/>
          <p:nvPr/>
        </p:nvSpPr>
        <p:spPr>
          <a:xfrm>
            <a:off x="5763903" y="4972050"/>
            <a:ext cx="3124200" cy="1219200"/>
          </a:xfrm>
          <a:prstGeom prst="rect">
            <a:avLst/>
          </a:prstGeom>
          <a:blipFill>
            <a:blip r:embed="rId7"/>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14"/>
          <p:cNvSpPr>
            <a:spLocks noGrp="1"/>
          </p:cNvSpPr>
          <p:nvPr>
            <p:ph type="ftr" sz="quarter" idx="11"/>
          </p:nvPr>
        </p:nvSpPr>
        <p:spPr>
          <a:xfrm>
            <a:off x="304799" y="6422835"/>
            <a:ext cx="8583303" cy="298642"/>
          </a:xfrm>
        </p:spPr>
        <p:txBody>
          <a:bodyPr/>
          <a:lstStyle/>
          <a:p>
            <a:r>
              <a:rPr lang="en-US" dirty="0">
                <a:solidFill>
                  <a:schemeClr val="accent6">
                    <a:lumMod val="60000"/>
                    <a:lumOff val="40000"/>
                  </a:schemeClr>
                </a:solidFill>
              </a:rPr>
              <a:t>*“Hemingway vs. Faulkner,” Guilford College Writing Manual on  </a:t>
            </a:r>
            <a:r>
              <a:rPr lang="en-US" dirty="0" err="1">
                <a:solidFill>
                  <a:schemeClr val="accent6">
                    <a:lumMod val="60000"/>
                    <a:lumOff val="40000"/>
                  </a:schemeClr>
                </a:solidFill>
              </a:rPr>
              <a:t>Hege</a:t>
            </a:r>
            <a:r>
              <a:rPr lang="en-US" dirty="0">
                <a:solidFill>
                  <a:schemeClr val="accent6">
                    <a:lumMod val="60000"/>
                    <a:lumOff val="40000"/>
                  </a:schemeClr>
                </a:solidFill>
              </a:rPr>
              <a:t> Library Academic Commons, last modified Dec 8, 2015, http://library.guilford.edu/c.php?g=111810&amp;p=723924</a:t>
            </a:r>
          </a:p>
        </p:txBody>
      </p:sp>
    </p:spTree>
    <p:extLst>
      <p:ext uri="{BB962C8B-B14F-4D97-AF65-F5344CB8AC3E}">
        <p14:creationId xmlns:p14="http://schemas.microsoft.com/office/powerpoint/2010/main" val="416041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8" grpId="0" animBg="1"/>
      <p:bldP spid="10" grpId="0" animBg="1"/>
      <p:bldP spid="11" grpId="0" animBg="1"/>
      <p:bldP spid="1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2819400"/>
            <a:ext cx="8229600" cy="1143000"/>
          </a:xfrm>
        </p:spPr>
        <p:txBody>
          <a:bodyPr>
            <a:normAutofit fontScale="90000"/>
          </a:bodyPr>
          <a:lstStyle/>
          <a:p>
            <a:r>
              <a:rPr lang="en-US" dirty="0">
                <a:solidFill>
                  <a:schemeClr val="bg1"/>
                </a:solidFill>
              </a:rPr>
              <a:t>What makes group projects great? What makes group projects awful?</a:t>
            </a:r>
          </a:p>
        </p:txBody>
      </p:sp>
    </p:spTree>
    <p:extLst>
      <p:ext uri="{BB962C8B-B14F-4D97-AF65-F5344CB8AC3E}">
        <p14:creationId xmlns:p14="http://schemas.microsoft.com/office/powerpoint/2010/main" val="711465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solidFill>
                  <a:schemeClr val="bg1"/>
                </a:solidFill>
              </a:rPr>
              <a:t>What makes group projects great? What makes group projects awful?</a:t>
            </a:r>
          </a:p>
        </p:txBody>
      </p:sp>
      <p:sp>
        <p:nvSpPr>
          <p:cNvPr id="10" name="Content Placeholder 9"/>
          <p:cNvSpPr>
            <a:spLocks noGrp="1"/>
          </p:cNvSpPr>
          <p:nvPr>
            <p:ph sz="half" idx="1"/>
          </p:nvPr>
        </p:nvSpPr>
        <p:spPr/>
        <p:txBody>
          <a:bodyPr>
            <a:normAutofit fontScale="70000" lnSpcReduction="20000"/>
          </a:bodyPr>
          <a:lstStyle/>
          <a:p>
            <a:pPr marL="0" indent="0">
              <a:buNone/>
            </a:pPr>
            <a:r>
              <a:rPr lang="en-US" dirty="0">
                <a:solidFill>
                  <a:schemeClr val="bg1"/>
                </a:solidFill>
              </a:rPr>
              <a:t>Great?</a:t>
            </a:r>
          </a:p>
          <a:p>
            <a:r>
              <a:rPr lang="en-US" dirty="0">
                <a:solidFill>
                  <a:schemeClr val="bg1"/>
                </a:solidFill>
              </a:rPr>
              <a:t>Delegating tasks means there can be less work for every individual.</a:t>
            </a:r>
          </a:p>
          <a:p>
            <a:r>
              <a:rPr lang="en-US" dirty="0">
                <a:solidFill>
                  <a:schemeClr val="bg1"/>
                </a:solidFill>
              </a:rPr>
              <a:t>Individuals can contribute based on diverse strengths and avoid tasks they hate.</a:t>
            </a:r>
          </a:p>
          <a:p>
            <a:r>
              <a:rPr lang="en-US" dirty="0">
                <a:solidFill>
                  <a:schemeClr val="bg1"/>
                </a:solidFill>
              </a:rPr>
              <a:t>Team members won’t be alone figuring things out and can problem-solve together.</a:t>
            </a:r>
          </a:p>
          <a:p>
            <a:r>
              <a:rPr lang="en-US" dirty="0">
                <a:solidFill>
                  <a:schemeClr val="bg1"/>
                </a:solidFill>
              </a:rPr>
              <a:t>Team members have a less isolated working experience with more opportunity for camaraderie.</a:t>
            </a:r>
          </a:p>
          <a:p>
            <a:r>
              <a:rPr lang="en-US" dirty="0">
                <a:solidFill>
                  <a:schemeClr val="bg1"/>
                </a:solidFill>
              </a:rPr>
              <a:t>Errors may more easily be caught because more people will be looking for them.</a:t>
            </a:r>
          </a:p>
        </p:txBody>
      </p:sp>
      <p:sp>
        <p:nvSpPr>
          <p:cNvPr id="11" name="Content Placeholder 10"/>
          <p:cNvSpPr>
            <a:spLocks noGrp="1"/>
          </p:cNvSpPr>
          <p:nvPr>
            <p:ph sz="half" idx="2"/>
          </p:nvPr>
        </p:nvSpPr>
        <p:spPr/>
        <p:txBody>
          <a:bodyPr>
            <a:normAutofit fontScale="70000" lnSpcReduction="20000"/>
          </a:bodyPr>
          <a:lstStyle/>
          <a:p>
            <a:pPr marL="0" indent="0">
              <a:buNone/>
            </a:pPr>
            <a:r>
              <a:rPr lang="en-US" dirty="0">
                <a:solidFill>
                  <a:schemeClr val="bg1"/>
                </a:solidFill>
              </a:rPr>
              <a:t>Awful?</a:t>
            </a:r>
          </a:p>
          <a:p>
            <a:r>
              <a:rPr lang="en-US" dirty="0">
                <a:solidFill>
                  <a:schemeClr val="bg1"/>
                </a:solidFill>
              </a:rPr>
              <a:t>Some people will do more work than others.</a:t>
            </a:r>
          </a:p>
          <a:p>
            <a:r>
              <a:rPr lang="en-US" dirty="0">
                <a:solidFill>
                  <a:schemeClr val="bg1"/>
                </a:solidFill>
              </a:rPr>
              <a:t>Having multiple researchers and writers creates tasks that solo writers don’t have.</a:t>
            </a:r>
          </a:p>
          <a:p>
            <a:r>
              <a:rPr lang="en-US" dirty="0">
                <a:solidFill>
                  <a:schemeClr val="bg1"/>
                </a:solidFill>
              </a:rPr>
              <a:t>No one agrees on research design or outline.</a:t>
            </a:r>
          </a:p>
          <a:p>
            <a:r>
              <a:rPr lang="en-US" dirty="0">
                <a:solidFill>
                  <a:schemeClr val="bg1"/>
                </a:solidFill>
              </a:rPr>
              <a:t>Groupthink hampers clarity and creativity</a:t>
            </a:r>
          </a:p>
          <a:p>
            <a:r>
              <a:rPr lang="en-US" dirty="0">
                <a:solidFill>
                  <a:schemeClr val="bg1"/>
                </a:solidFill>
              </a:rPr>
              <a:t>No one takes responsibility, or one person takes on more responsibility than everyone else.</a:t>
            </a:r>
          </a:p>
          <a:p>
            <a:r>
              <a:rPr lang="en-US" dirty="0">
                <a:solidFill>
                  <a:schemeClr val="bg1"/>
                </a:solidFill>
              </a:rPr>
              <a:t>Friendships are damaged by conflict or stress.</a:t>
            </a:r>
          </a:p>
          <a:p>
            <a:endParaRPr lang="en-US" dirty="0">
              <a:solidFill>
                <a:schemeClr val="bg1"/>
              </a:solidFill>
            </a:endParaRPr>
          </a:p>
        </p:txBody>
      </p:sp>
    </p:spTree>
    <p:extLst>
      <p:ext uri="{BB962C8B-B14F-4D97-AF65-F5344CB8AC3E}">
        <p14:creationId xmlns:p14="http://schemas.microsoft.com/office/powerpoint/2010/main" val="742435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bg1"/>
                </a:solidFill>
              </a:rPr>
              <a:t>Who you </a:t>
            </a:r>
            <a:r>
              <a:rPr lang="en-US" u="sng" dirty="0">
                <a:solidFill>
                  <a:schemeClr val="accent6">
                    <a:lumMod val="60000"/>
                    <a:lumOff val="40000"/>
                  </a:schemeClr>
                </a:solidFill>
              </a:rPr>
              <a:t>don’t</a:t>
            </a:r>
            <a:r>
              <a:rPr lang="en-US" dirty="0">
                <a:solidFill>
                  <a:schemeClr val="accent6">
                    <a:lumMod val="60000"/>
                    <a:lumOff val="40000"/>
                  </a:schemeClr>
                </a:solidFill>
              </a:rPr>
              <a:t> </a:t>
            </a:r>
            <a:r>
              <a:rPr lang="en-US" dirty="0">
                <a:solidFill>
                  <a:schemeClr val="bg1"/>
                </a:solidFill>
              </a:rPr>
              <a:t>want to be:</a:t>
            </a:r>
          </a:p>
        </p:txBody>
      </p:sp>
      <p:sp>
        <p:nvSpPr>
          <p:cNvPr id="6" name="Content Placeholder 5"/>
          <p:cNvSpPr>
            <a:spLocks noGrp="1"/>
          </p:cNvSpPr>
          <p:nvPr>
            <p:ph idx="1"/>
          </p:nvPr>
        </p:nvSpPr>
        <p:spPr/>
        <p:txBody>
          <a:bodyPr>
            <a:noAutofit/>
          </a:bodyPr>
          <a:lstStyle/>
          <a:p>
            <a:r>
              <a:rPr lang="en-US" sz="2200" dirty="0">
                <a:solidFill>
                  <a:schemeClr val="accent6">
                    <a:lumMod val="60000"/>
                    <a:lumOff val="40000"/>
                  </a:schemeClr>
                </a:solidFill>
              </a:rPr>
              <a:t>The </a:t>
            </a:r>
            <a:r>
              <a:rPr lang="en-US" sz="2200" b="1" dirty="0">
                <a:solidFill>
                  <a:schemeClr val="accent6">
                    <a:lumMod val="60000"/>
                    <a:lumOff val="40000"/>
                  </a:schemeClr>
                </a:solidFill>
              </a:rPr>
              <a:t>flake</a:t>
            </a:r>
            <a:r>
              <a:rPr lang="en-US" sz="2200" dirty="0">
                <a:solidFill>
                  <a:schemeClr val="bg1"/>
                </a:solidFill>
              </a:rPr>
              <a:t>—You do less than your share, are undependable, or pressure the team to always take the easy path, even when it compromises your end result.</a:t>
            </a:r>
          </a:p>
          <a:p>
            <a:r>
              <a:rPr lang="en-US" sz="2200" dirty="0">
                <a:solidFill>
                  <a:schemeClr val="accent6">
                    <a:lumMod val="60000"/>
                    <a:lumOff val="40000"/>
                  </a:schemeClr>
                </a:solidFill>
              </a:rPr>
              <a:t>The </a:t>
            </a:r>
            <a:r>
              <a:rPr lang="en-US" sz="2200" b="1" dirty="0">
                <a:solidFill>
                  <a:schemeClr val="accent6">
                    <a:lumMod val="60000"/>
                    <a:lumOff val="40000"/>
                  </a:schemeClr>
                </a:solidFill>
              </a:rPr>
              <a:t>spare</a:t>
            </a:r>
            <a:r>
              <a:rPr lang="en-US" sz="2200" dirty="0">
                <a:solidFill>
                  <a:schemeClr val="accent6">
                    <a:lumMod val="60000"/>
                    <a:lumOff val="40000"/>
                  </a:schemeClr>
                </a:solidFill>
              </a:rPr>
              <a:t> </a:t>
            </a:r>
            <a:r>
              <a:rPr lang="en-US" sz="2200" b="1" dirty="0">
                <a:solidFill>
                  <a:schemeClr val="accent6">
                    <a:lumMod val="60000"/>
                    <a:lumOff val="40000"/>
                  </a:schemeClr>
                </a:solidFill>
              </a:rPr>
              <a:t>wheel</a:t>
            </a:r>
            <a:r>
              <a:rPr lang="en-US" sz="2200" dirty="0">
                <a:solidFill>
                  <a:schemeClr val="bg1"/>
                </a:solidFill>
              </a:rPr>
              <a:t>—You’re a marginalized and unnecessary member of the team, not contributing or allowed to contribute anything unique.</a:t>
            </a:r>
          </a:p>
          <a:p>
            <a:r>
              <a:rPr lang="en-US" sz="2200" dirty="0">
                <a:solidFill>
                  <a:schemeClr val="accent6">
                    <a:lumMod val="60000"/>
                    <a:lumOff val="40000"/>
                  </a:schemeClr>
                </a:solidFill>
              </a:rPr>
              <a:t>The </a:t>
            </a:r>
            <a:r>
              <a:rPr lang="en-US" sz="2200" b="1" dirty="0">
                <a:solidFill>
                  <a:schemeClr val="accent6">
                    <a:lumMod val="60000"/>
                    <a:lumOff val="40000"/>
                  </a:schemeClr>
                </a:solidFill>
              </a:rPr>
              <a:t>bounty hunter</a:t>
            </a:r>
            <a:r>
              <a:rPr lang="en-US" sz="2200" dirty="0">
                <a:solidFill>
                  <a:schemeClr val="bg1"/>
                </a:solidFill>
              </a:rPr>
              <a:t>—You feel like the only one who cares, and are forced to hunt down group members and their contributions.</a:t>
            </a:r>
          </a:p>
          <a:p>
            <a:r>
              <a:rPr lang="en-US" sz="2200" dirty="0">
                <a:solidFill>
                  <a:schemeClr val="accent6">
                    <a:lumMod val="60000"/>
                    <a:lumOff val="40000"/>
                  </a:schemeClr>
                </a:solidFill>
              </a:rPr>
              <a:t>The </a:t>
            </a:r>
            <a:r>
              <a:rPr lang="en-US" sz="2200" b="1" dirty="0">
                <a:solidFill>
                  <a:schemeClr val="accent6">
                    <a:lumMod val="60000"/>
                    <a:lumOff val="40000"/>
                  </a:schemeClr>
                </a:solidFill>
              </a:rPr>
              <a:t>babysitter</a:t>
            </a:r>
            <a:r>
              <a:rPr lang="en-US" sz="2200" dirty="0">
                <a:solidFill>
                  <a:schemeClr val="bg1"/>
                </a:solidFill>
              </a:rPr>
              <a:t>—Responding to chronic flakiness and poor work quality, you end up hovering over and micromanaging every action of your teammates.</a:t>
            </a:r>
          </a:p>
          <a:p>
            <a:r>
              <a:rPr lang="en-US" sz="2200" dirty="0">
                <a:solidFill>
                  <a:schemeClr val="accent6">
                    <a:lumMod val="60000"/>
                    <a:lumOff val="40000"/>
                  </a:schemeClr>
                </a:solidFill>
              </a:rPr>
              <a:t>The </a:t>
            </a:r>
            <a:r>
              <a:rPr lang="en-US" sz="2200" b="1" dirty="0">
                <a:solidFill>
                  <a:schemeClr val="accent6">
                    <a:lumMod val="60000"/>
                    <a:lumOff val="40000"/>
                  </a:schemeClr>
                </a:solidFill>
              </a:rPr>
              <a:t>fixer</a:t>
            </a:r>
            <a:r>
              <a:rPr lang="en-US" sz="2200" dirty="0">
                <a:solidFill>
                  <a:schemeClr val="bg1"/>
                </a:solidFill>
              </a:rPr>
              <a:t>—You find yourself, at the last minute, trying to weave together a bunch of incompatible parts.</a:t>
            </a:r>
          </a:p>
        </p:txBody>
      </p:sp>
    </p:spTree>
    <p:extLst>
      <p:ext uri="{BB962C8B-B14F-4D97-AF65-F5344CB8AC3E}">
        <p14:creationId xmlns:p14="http://schemas.microsoft.com/office/powerpoint/2010/main" val="426559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The Basics:</a:t>
            </a:r>
          </a:p>
        </p:txBody>
      </p:sp>
      <p:sp>
        <p:nvSpPr>
          <p:cNvPr id="3" name="Content Placeholder 2"/>
          <p:cNvSpPr>
            <a:spLocks noGrp="1"/>
          </p:cNvSpPr>
          <p:nvPr>
            <p:ph idx="1"/>
          </p:nvPr>
        </p:nvSpPr>
        <p:spPr/>
        <p:txBody>
          <a:bodyPr/>
          <a:lstStyle/>
          <a:p>
            <a:endParaRPr lang="en-US" dirty="0">
              <a:solidFill>
                <a:schemeClr val="bg1"/>
              </a:solidFill>
            </a:endParaRPr>
          </a:p>
          <a:p>
            <a:endParaRPr lang="en-US" dirty="0">
              <a:solidFill>
                <a:schemeClr val="bg1"/>
              </a:solidFill>
            </a:endParaRPr>
          </a:p>
          <a:p>
            <a:r>
              <a:rPr lang="en-US" dirty="0">
                <a:solidFill>
                  <a:schemeClr val="bg1"/>
                </a:solidFill>
              </a:rPr>
              <a:t>DO plan for how your group should operate.</a:t>
            </a:r>
          </a:p>
          <a:p>
            <a:r>
              <a:rPr lang="en-US" dirty="0">
                <a:solidFill>
                  <a:schemeClr val="bg1"/>
                </a:solidFill>
              </a:rPr>
              <a:t>DON’T expect team management to “take care of itself.”</a:t>
            </a:r>
          </a:p>
        </p:txBody>
      </p:sp>
    </p:spTree>
    <p:extLst>
      <p:ext uri="{BB962C8B-B14F-4D97-AF65-F5344CB8AC3E}">
        <p14:creationId xmlns:p14="http://schemas.microsoft.com/office/powerpoint/2010/main" val="1750089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p:txBody>
          <a:bodyPr>
            <a:normAutofit fontScale="90000"/>
          </a:bodyPr>
          <a:lstStyle/>
          <a:p>
            <a:r>
              <a:rPr lang="en-US" dirty="0">
                <a:solidFill>
                  <a:schemeClr val="bg1"/>
                </a:solidFill>
              </a:rPr>
              <a:t>Tuckman’s Stages of Group Development</a:t>
            </a:r>
          </a:p>
        </p:txBody>
      </p:sp>
      <p:sp>
        <p:nvSpPr>
          <p:cNvPr id="29" name="Footer Placeholder 28"/>
          <p:cNvSpPr>
            <a:spLocks noGrp="1"/>
          </p:cNvSpPr>
          <p:nvPr>
            <p:ph type="ftr" sz="quarter" idx="11"/>
          </p:nvPr>
        </p:nvSpPr>
        <p:spPr>
          <a:xfrm>
            <a:off x="609600" y="6356352"/>
            <a:ext cx="8001000" cy="365125"/>
          </a:xfrm>
        </p:spPr>
        <p:txBody>
          <a:bodyPr/>
          <a:lstStyle/>
          <a:p>
            <a:r>
              <a:rPr lang="en-US" dirty="0">
                <a:solidFill>
                  <a:schemeClr val="bg1"/>
                </a:solidFill>
              </a:rPr>
              <a:t>Developmental sequence in small groups. Tuckman, Bruce W. Psychological Bulletin, </a:t>
            </a:r>
            <a:r>
              <a:rPr lang="en-US" dirty="0" err="1">
                <a:solidFill>
                  <a:schemeClr val="bg1"/>
                </a:solidFill>
              </a:rPr>
              <a:t>Vol</a:t>
            </a:r>
            <a:r>
              <a:rPr lang="en-US" dirty="0">
                <a:solidFill>
                  <a:schemeClr val="bg1"/>
                </a:solidFill>
              </a:rPr>
              <a:t> 63(6), Jun 1965, 384-399.</a:t>
            </a:r>
          </a:p>
        </p:txBody>
      </p:sp>
      <p:graphicFrame>
        <p:nvGraphicFramePr>
          <p:cNvPr id="2" name="Diagram 1"/>
          <p:cNvGraphicFramePr/>
          <p:nvPr>
            <p:extLst>
              <p:ext uri="{D42A27DB-BD31-4B8C-83A1-F6EECF244321}">
                <p14:modId xmlns:p14="http://schemas.microsoft.com/office/powerpoint/2010/main" val="2957430071"/>
              </p:ext>
            </p:extLst>
          </p:nvPr>
        </p:nvGraphicFramePr>
        <p:xfrm>
          <a:off x="685800" y="1854200"/>
          <a:ext cx="7772400" cy="401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4" name="Straight Arrow Connector 13"/>
          <p:cNvCxnSpPr/>
          <p:nvPr/>
        </p:nvCxnSpPr>
        <p:spPr>
          <a:xfrm>
            <a:off x="4337713" y="3896436"/>
            <a:ext cx="609600" cy="0"/>
          </a:xfrm>
          <a:prstGeom prst="straightConnector1">
            <a:avLst/>
          </a:prstGeom>
          <a:ln>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750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chemeClr val="bg1"/>
                </a:solidFill>
              </a:rPr>
              <a:t>The Team Writing </a:t>
            </a:r>
            <a:r>
              <a:rPr lang="en-US" u="sng" dirty="0">
                <a:solidFill>
                  <a:schemeClr val="bg1"/>
                </a:solidFill>
              </a:rPr>
              <a:t>Dream</a:t>
            </a:r>
          </a:p>
        </p:txBody>
      </p:sp>
      <p:sp>
        <p:nvSpPr>
          <p:cNvPr id="3" name="Content Placeholder 2"/>
          <p:cNvSpPr>
            <a:spLocks noGrp="1"/>
          </p:cNvSpPr>
          <p:nvPr>
            <p:ph idx="1"/>
          </p:nvPr>
        </p:nvSpPr>
        <p:spPr>
          <a:xfrm>
            <a:off x="476250" y="1389799"/>
            <a:ext cx="8229600" cy="1523998"/>
          </a:xfrm>
        </p:spPr>
        <p:txBody>
          <a:bodyPr>
            <a:normAutofit lnSpcReduction="10000"/>
          </a:bodyPr>
          <a:lstStyle/>
          <a:p>
            <a:r>
              <a:rPr lang="en-US" i="1" dirty="0">
                <a:solidFill>
                  <a:schemeClr val="bg1"/>
                </a:solidFill>
              </a:rPr>
              <a:t>We’ll have a four person team and divide the work four ways. Each person will only have to write one chapter! </a:t>
            </a:r>
          </a:p>
        </p:txBody>
      </p:sp>
      <p:pic>
        <p:nvPicPr>
          <p:cNvPr id="5" name="Picture 2" descr="Related im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200400"/>
            <a:ext cx="4762500" cy="306705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685800" y="3953585"/>
            <a:ext cx="169744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6">
                    <a:lumMod val="60000"/>
                    <a:lumOff val="40000"/>
                  </a:schemeClr>
                </a:solidFill>
                <a:effectLst>
                  <a:glow rad="228600">
                    <a:schemeClr val="accent2">
                      <a:satMod val="175000"/>
                      <a:alpha val="40000"/>
                    </a:schemeClr>
                  </a:glow>
                </a:effectLst>
              </a:rPr>
              <a:t>Chapter 1</a:t>
            </a:r>
          </a:p>
        </p:txBody>
      </p:sp>
      <p:sp>
        <p:nvSpPr>
          <p:cNvPr id="11" name="Rounded Rectangle 10"/>
          <p:cNvSpPr/>
          <p:nvPr/>
        </p:nvSpPr>
        <p:spPr>
          <a:xfrm>
            <a:off x="6705600" y="4038600"/>
            <a:ext cx="169744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6">
                    <a:lumMod val="60000"/>
                    <a:lumOff val="40000"/>
                  </a:schemeClr>
                </a:solidFill>
                <a:effectLst>
                  <a:glow rad="228600">
                    <a:schemeClr val="accent2">
                      <a:satMod val="175000"/>
                      <a:alpha val="40000"/>
                    </a:schemeClr>
                  </a:glow>
                </a:effectLst>
              </a:rPr>
              <a:t>Chapter 4</a:t>
            </a:r>
          </a:p>
        </p:txBody>
      </p:sp>
      <p:sp>
        <p:nvSpPr>
          <p:cNvPr id="12" name="Rounded Rectangle 11"/>
          <p:cNvSpPr/>
          <p:nvPr/>
        </p:nvSpPr>
        <p:spPr>
          <a:xfrm>
            <a:off x="2869726" y="2895600"/>
            <a:ext cx="169744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60000"/>
                    <a:lumOff val="40000"/>
                  </a:schemeClr>
                </a:solidFill>
                <a:effectLst>
                  <a:glow rad="228600">
                    <a:schemeClr val="accent2">
                      <a:satMod val="175000"/>
                      <a:alpha val="40000"/>
                    </a:schemeClr>
                  </a:glow>
                </a:effectLst>
              </a:rPr>
              <a:t>Chapter 3</a:t>
            </a:r>
          </a:p>
        </p:txBody>
      </p:sp>
      <p:sp>
        <p:nvSpPr>
          <p:cNvPr id="13" name="Rounded Rectangle 12"/>
          <p:cNvSpPr/>
          <p:nvPr/>
        </p:nvSpPr>
        <p:spPr>
          <a:xfrm>
            <a:off x="4983139" y="2781300"/>
            <a:ext cx="169744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60000"/>
                    <a:lumOff val="40000"/>
                  </a:schemeClr>
                </a:solidFill>
                <a:effectLst>
                  <a:glow rad="228600">
                    <a:schemeClr val="accent2">
                      <a:satMod val="175000"/>
                      <a:alpha val="40000"/>
                    </a:schemeClr>
                  </a:glow>
                </a:effectLst>
              </a:rPr>
              <a:t>Chapter 2</a:t>
            </a:r>
          </a:p>
        </p:txBody>
      </p:sp>
    </p:spTree>
    <p:extLst>
      <p:ext uri="{BB962C8B-B14F-4D97-AF65-F5344CB8AC3E}">
        <p14:creationId xmlns:p14="http://schemas.microsoft.com/office/powerpoint/2010/main" val="305409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2762250"/>
          </a:xfrm>
        </p:spPr>
        <p:txBody>
          <a:bodyPr/>
          <a:lstStyle/>
          <a:p>
            <a:r>
              <a:rPr lang="en-US" i="1" dirty="0">
                <a:solidFill>
                  <a:schemeClr val="bg1"/>
                </a:solidFill>
              </a:rPr>
              <a:t>Forming</a:t>
            </a:r>
          </a:p>
        </p:txBody>
      </p:sp>
      <p:sp>
        <p:nvSpPr>
          <p:cNvPr id="3" name="Content Placeholder 2"/>
          <p:cNvSpPr>
            <a:spLocks noGrp="1"/>
          </p:cNvSpPr>
          <p:nvPr>
            <p:ph type="subTitle" idx="1"/>
          </p:nvPr>
        </p:nvSpPr>
        <p:spPr>
          <a:xfrm>
            <a:off x="1371600" y="3048000"/>
            <a:ext cx="6400800" cy="2590800"/>
          </a:xfrm>
        </p:spPr>
        <p:txBody>
          <a:bodyPr/>
          <a:lstStyle/>
          <a:p>
            <a:r>
              <a:rPr lang="en-US" dirty="0">
                <a:solidFill>
                  <a:schemeClr val="bg1"/>
                </a:solidFill>
              </a:rPr>
              <a:t>“orientation, testing and dependence”</a:t>
            </a:r>
          </a:p>
        </p:txBody>
      </p:sp>
      <p:sp>
        <p:nvSpPr>
          <p:cNvPr id="5" name="Footer Placeholder 4"/>
          <p:cNvSpPr>
            <a:spLocks noGrp="1"/>
          </p:cNvSpPr>
          <p:nvPr>
            <p:ph type="ftr" sz="quarter" idx="11"/>
          </p:nvPr>
        </p:nvSpPr>
        <p:spPr>
          <a:xfrm>
            <a:off x="381000" y="6356352"/>
            <a:ext cx="8382000" cy="365125"/>
          </a:xfrm>
        </p:spPr>
        <p:txBody>
          <a:bodyPr/>
          <a:lstStyle/>
          <a:p>
            <a:r>
              <a:rPr lang="en-US" dirty="0">
                <a:solidFill>
                  <a:schemeClr val="bg1"/>
                </a:solidFill>
              </a:rPr>
              <a:t>Developmental sequence in small groups. Tuckman, Bruce W. Psychological Bulletin, </a:t>
            </a:r>
            <a:r>
              <a:rPr lang="en-US" dirty="0" err="1">
                <a:solidFill>
                  <a:schemeClr val="bg1"/>
                </a:solidFill>
              </a:rPr>
              <a:t>Vol</a:t>
            </a:r>
            <a:r>
              <a:rPr lang="en-US" dirty="0">
                <a:solidFill>
                  <a:schemeClr val="bg1"/>
                </a:solidFill>
              </a:rPr>
              <a:t> 63(6), Jun 1965, 384-399.</a:t>
            </a:r>
          </a:p>
          <a:p>
            <a:endParaRPr lang="en-US" dirty="0">
              <a:solidFill>
                <a:schemeClr val="bg1"/>
              </a:solidFill>
            </a:endParaRPr>
          </a:p>
        </p:txBody>
      </p:sp>
    </p:spTree>
    <p:extLst>
      <p:ext uri="{BB962C8B-B14F-4D97-AF65-F5344CB8AC3E}">
        <p14:creationId xmlns:p14="http://schemas.microsoft.com/office/powerpoint/2010/main" val="3356927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During the Forming Stage:</a:t>
            </a:r>
          </a:p>
        </p:txBody>
      </p:sp>
      <p:sp>
        <p:nvSpPr>
          <p:cNvPr id="3" name="Content Placeholder 2"/>
          <p:cNvSpPr>
            <a:spLocks noGrp="1"/>
          </p:cNvSpPr>
          <p:nvPr>
            <p:ph idx="1"/>
          </p:nvPr>
        </p:nvSpPr>
        <p:spPr/>
        <p:txBody>
          <a:bodyPr>
            <a:normAutofit lnSpcReduction="10000"/>
          </a:bodyPr>
          <a:lstStyle/>
          <a:p>
            <a:pPr>
              <a:lnSpc>
                <a:spcPct val="150000"/>
              </a:lnSpc>
            </a:pPr>
            <a:r>
              <a:rPr lang="en-US" dirty="0">
                <a:solidFill>
                  <a:schemeClr val="bg1"/>
                </a:solidFill>
              </a:rPr>
              <a:t>Think about</a:t>
            </a:r>
          </a:p>
          <a:p>
            <a:pPr lvl="1"/>
            <a:r>
              <a:rPr lang="en-US" sz="3200" b="1" dirty="0">
                <a:solidFill>
                  <a:schemeClr val="bg1"/>
                </a:solidFill>
              </a:rPr>
              <a:t>Team Composition</a:t>
            </a:r>
            <a:r>
              <a:rPr lang="en-US" sz="3200" dirty="0">
                <a:solidFill>
                  <a:schemeClr val="bg1"/>
                </a:solidFill>
              </a:rPr>
              <a:t>: How many people are on your team, and who are they?</a:t>
            </a:r>
          </a:p>
          <a:p>
            <a:pPr lvl="1"/>
            <a:r>
              <a:rPr lang="en-US" sz="3200" b="1" dirty="0">
                <a:solidFill>
                  <a:schemeClr val="bg1"/>
                </a:solidFill>
              </a:rPr>
              <a:t>Timeline</a:t>
            </a:r>
            <a:r>
              <a:rPr lang="en-US" sz="3200" dirty="0">
                <a:solidFill>
                  <a:schemeClr val="bg1"/>
                </a:solidFill>
              </a:rPr>
              <a:t>: </a:t>
            </a:r>
            <a:r>
              <a:rPr lang="en-US" sz="3200">
                <a:solidFill>
                  <a:schemeClr val="bg1"/>
                </a:solidFill>
              </a:rPr>
              <a:t>What are your </a:t>
            </a:r>
            <a:r>
              <a:rPr lang="en-US" sz="3200" dirty="0">
                <a:solidFill>
                  <a:schemeClr val="bg1"/>
                </a:solidFill>
              </a:rPr>
              <a:t>shared expectations about your project’s timeline for completion?</a:t>
            </a:r>
          </a:p>
          <a:p>
            <a:pPr lvl="1"/>
            <a:r>
              <a:rPr lang="en-US" sz="3200" b="1" dirty="0">
                <a:solidFill>
                  <a:schemeClr val="bg1"/>
                </a:solidFill>
              </a:rPr>
              <a:t>Tools</a:t>
            </a:r>
            <a:r>
              <a:rPr lang="en-US" sz="3200" dirty="0">
                <a:solidFill>
                  <a:schemeClr val="bg1"/>
                </a:solidFill>
              </a:rPr>
              <a:t>: What tools will you need for team communication, data storage, and writing?</a:t>
            </a:r>
          </a:p>
        </p:txBody>
      </p:sp>
    </p:spTree>
    <p:extLst>
      <p:ext uri="{BB962C8B-B14F-4D97-AF65-F5344CB8AC3E}">
        <p14:creationId xmlns:p14="http://schemas.microsoft.com/office/powerpoint/2010/main" val="288938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Team Composition – How many?</a:t>
            </a:r>
          </a:p>
        </p:txBody>
      </p:sp>
      <p:sp>
        <p:nvSpPr>
          <p:cNvPr id="3" name="Content Placeholder 2"/>
          <p:cNvSpPr>
            <a:spLocks noGrp="1"/>
          </p:cNvSpPr>
          <p:nvPr>
            <p:ph idx="1"/>
          </p:nvPr>
        </p:nvSpPr>
        <p:spPr/>
        <p:txBody>
          <a:bodyPr>
            <a:normAutofit/>
          </a:bodyPr>
          <a:lstStyle/>
          <a:p>
            <a:r>
              <a:rPr lang="en-US" dirty="0">
                <a:solidFill>
                  <a:schemeClr val="bg1"/>
                </a:solidFill>
              </a:rPr>
              <a:t>How many people will be on your team?</a:t>
            </a:r>
          </a:p>
          <a:p>
            <a:r>
              <a:rPr lang="en-US" dirty="0">
                <a:solidFill>
                  <a:schemeClr val="bg1"/>
                </a:solidFill>
              </a:rPr>
              <a:t>DO have the smallest possible team for the job you have to do:</a:t>
            </a:r>
          </a:p>
          <a:p>
            <a:pPr lvl="1"/>
            <a:r>
              <a:rPr lang="en-US" dirty="0">
                <a:solidFill>
                  <a:schemeClr val="bg1"/>
                </a:solidFill>
              </a:rPr>
              <a:t>Partnerships, while not bulletproof, often work.</a:t>
            </a:r>
          </a:p>
          <a:p>
            <a:pPr lvl="1"/>
            <a:r>
              <a:rPr lang="en-US" dirty="0">
                <a:solidFill>
                  <a:schemeClr val="bg1"/>
                </a:solidFill>
              </a:rPr>
              <a:t>Groups of four or more may lead to a white-knuckle ride through the final stretch.</a:t>
            </a:r>
          </a:p>
        </p:txBody>
      </p:sp>
    </p:spTree>
    <p:extLst>
      <p:ext uri="{BB962C8B-B14F-4D97-AF65-F5344CB8AC3E}">
        <p14:creationId xmlns:p14="http://schemas.microsoft.com/office/powerpoint/2010/main" val="1000102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Team Composition – Who?</a:t>
            </a:r>
          </a:p>
        </p:txBody>
      </p:sp>
      <p:sp>
        <p:nvSpPr>
          <p:cNvPr id="3" name="Content Placeholder 2"/>
          <p:cNvSpPr>
            <a:spLocks noGrp="1"/>
          </p:cNvSpPr>
          <p:nvPr>
            <p:ph idx="1"/>
          </p:nvPr>
        </p:nvSpPr>
        <p:spPr/>
        <p:txBody>
          <a:bodyPr>
            <a:normAutofit fontScale="92500" lnSpcReduction="10000"/>
          </a:bodyPr>
          <a:lstStyle/>
          <a:p>
            <a:r>
              <a:rPr lang="en-US" dirty="0">
                <a:solidFill>
                  <a:schemeClr val="bg1"/>
                </a:solidFill>
              </a:rPr>
              <a:t>Who are you working with?</a:t>
            </a:r>
          </a:p>
          <a:p>
            <a:r>
              <a:rPr lang="en-US" dirty="0">
                <a:solidFill>
                  <a:schemeClr val="bg1"/>
                </a:solidFill>
              </a:rPr>
              <a:t>DO use a self-inventory and team inventory to clarify strengths and weaknesses</a:t>
            </a:r>
          </a:p>
          <a:p>
            <a:pPr lvl="1"/>
            <a:r>
              <a:rPr lang="en-US" dirty="0">
                <a:solidFill>
                  <a:schemeClr val="bg1"/>
                </a:solidFill>
              </a:rPr>
              <a:t>self-inventory, informal group discussion, or something more structured </a:t>
            </a:r>
          </a:p>
          <a:p>
            <a:r>
              <a:rPr lang="en-US" dirty="0">
                <a:solidFill>
                  <a:schemeClr val="bg1"/>
                </a:solidFill>
              </a:rPr>
              <a:t>Identify what opportunities and constraints exist based who is on the team</a:t>
            </a:r>
          </a:p>
          <a:p>
            <a:pPr lvl="1"/>
            <a:r>
              <a:rPr lang="en-US" dirty="0">
                <a:solidFill>
                  <a:schemeClr val="bg1"/>
                </a:solidFill>
              </a:rPr>
              <a:t>Different graduation terms or course loads? Special skills? Personal issues? Personality traits? Strengths and weaknesses? Different backgrounds?</a:t>
            </a:r>
          </a:p>
        </p:txBody>
      </p:sp>
    </p:spTree>
    <p:extLst>
      <p:ext uri="{BB962C8B-B14F-4D97-AF65-F5344CB8AC3E}">
        <p14:creationId xmlns:p14="http://schemas.microsoft.com/office/powerpoint/2010/main" val="739357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15962"/>
          </a:xfrm>
        </p:spPr>
        <p:txBody>
          <a:bodyPr>
            <a:normAutofit fontScale="90000"/>
          </a:bodyPr>
          <a:lstStyle/>
          <a:p>
            <a:r>
              <a:rPr lang="en-US" dirty="0">
                <a:solidFill>
                  <a:schemeClr val="bg1"/>
                </a:solidFill>
              </a:rPr>
              <a:t>Belbin’s Team Roles </a:t>
            </a:r>
          </a:p>
        </p:txBody>
      </p:sp>
      <p:sp>
        <p:nvSpPr>
          <p:cNvPr id="16" name="Footer Placeholder 15"/>
          <p:cNvSpPr>
            <a:spLocks noGrp="1"/>
          </p:cNvSpPr>
          <p:nvPr>
            <p:ph type="ftr" sz="quarter" idx="11"/>
          </p:nvPr>
        </p:nvSpPr>
        <p:spPr>
          <a:xfrm>
            <a:off x="228600" y="6356352"/>
            <a:ext cx="8686800" cy="365125"/>
          </a:xfrm>
        </p:spPr>
        <p:txBody>
          <a:bodyPr/>
          <a:lstStyle/>
          <a:p>
            <a:r>
              <a:rPr lang="en-US" dirty="0">
                <a:solidFill>
                  <a:schemeClr val="bg1"/>
                </a:solidFill>
              </a:rPr>
              <a:t>After Belbin.com. (2015) “ Belbin Team Roles.” Retrieved from http://www.belbin.com/about/belbin-team-roles/</a:t>
            </a:r>
          </a:p>
        </p:txBody>
      </p:sp>
      <p:graphicFrame>
        <p:nvGraphicFramePr>
          <p:cNvPr id="15" name="Table 14"/>
          <p:cNvGraphicFramePr>
            <a:graphicFrameLocks noGrp="1"/>
          </p:cNvGraphicFramePr>
          <p:nvPr>
            <p:extLst>
              <p:ext uri="{D42A27DB-BD31-4B8C-83A1-F6EECF244321}">
                <p14:modId xmlns:p14="http://schemas.microsoft.com/office/powerpoint/2010/main" val="222564284"/>
              </p:ext>
            </p:extLst>
          </p:nvPr>
        </p:nvGraphicFramePr>
        <p:xfrm>
          <a:off x="228600" y="914402"/>
          <a:ext cx="8686800" cy="5422379"/>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1905000">
                <a:tc>
                  <a:txBody>
                    <a:bodyPr/>
                    <a:lstStyle/>
                    <a:p>
                      <a:pPr algn="ctr"/>
                      <a:r>
                        <a:rPr lang="en-US" sz="1050" b="1" dirty="0">
                          <a:solidFill>
                            <a:schemeClr val="tx1"/>
                          </a:solidFill>
                          <a:latin typeface="Calibri" panose="020F0502020204030204" pitchFamily="34" charset="0"/>
                        </a:rPr>
                        <a:t>Resource Investigator</a:t>
                      </a:r>
                    </a:p>
                    <a:p>
                      <a:endParaRPr lang="en-US" sz="900" b="1" dirty="0">
                        <a:solidFill>
                          <a:schemeClr val="tx1"/>
                        </a:solidFill>
                        <a:latin typeface="Calibri" panose="020F0502020204030204" pitchFamily="34" charset="0"/>
                      </a:endParaRPr>
                    </a:p>
                    <a:p>
                      <a:pPr marL="0" indent="0">
                        <a:buFont typeface="Arial" panose="020B0604020202020204" pitchFamily="34" charset="0"/>
                        <a:buNone/>
                      </a:pPr>
                      <a:r>
                        <a:rPr lang="en-US" sz="900" b="1" dirty="0">
                          <a:solidFill>
                            <a:schemeClr val="tx1"/>
                          </a:solidFill>
                          <a:latin typeface="Calibri" panose="020F0502020204030204" pitchFamily="34" charset="0"/>
                        </a:rPr>
                        <a:t>Provide inside knowledge on the opposition and made sure that the team’s idea will carry to the outside world</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Strengths</a:t>
                      </a:r>
                      <a:r>
                        <a:rPr lang="en-US" sz="900" b="0" dirty="0">
                          <a:solidFill>
                            <a:schemeClr val="tx1"/>
                          </a:solidFill>
                          <a:latin typeface="Calibri" panose="020F0502020204030204" pitchFamily="34" charset="0"/>
                        </a:rPr>
                        <a:t>: Outgoing, enthusiastic.  Explores opportunities and develops contacts </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Allowable weaknesses: </a:t>
                      </a:r>
                      <a:r>
                        <a:rPr lang="en-US" sz="900" b="0" dirty="0">
                          <a:solidFill>
                            <a:schemeClr val="tx1"/>
                          </a:solidFill>
                          <a:latin typeface="Calibri" panose="020F0502020204030204" pitchFamily="34" charset="0"/>
                        </a:rPr>
                        <a:t>Might be over-optimistic, and can lose interest once the initial enthusiasm has passed </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Don't be surprised to find that: </a:t>
                      </a:r>
                      <a:r>
                        <a:rPr lang="en-US" sz="900" b="0" dirty="0">
                          <a:solidFill>
                            <a:schemeClr val="tx1"/>
                          </a:solidFill>
                          <a:latin typeface="Calibri" panose="020F0502020204030204" pitchFamily="34" charset="0"/>
                        </a:rPr>
                        <a:t>They might forget to follow up on a lead</a:t>
                      </a:r>
                    </a:p>
                    <a:p>
                      <a:r>
                        <a:rPr lang="en-US" sz="900" b="0" dirty="0">
                          <a:solidFill>
                            <a:schemeClr val="tx1"/>
                          </a:solidFill>
                          <a:latin typeface="Calibri" panose="020F0502020204030204" pitchFamily="34" charset="0"/>
                        </a:rPr>
                        <a:t> </a:t>
                      </a:r>
                    </a:p>
                  </a:txBody>
                  <a:tcPr anchor="ctr">
                    <a:solidFill>
                      <a:schemeClr val="bg1">
                        <a:lumMod val="85000"/>
                      </a:schemeClr>
                    </a:solidFill>
                  </a:tcPr>
                </a:tc>
                <a:tc>
                  <a:txBody>
                    <a:bodyPr/>
                    <a:lstStyle/>
                    <a:p>
                      <a:pPr algn="ctr"/>
                      <a:r>
                        <a:rPr lang="en-US" sz="1050" b="1" dirty="0" err="1">
                          <a:solidFill>
                            <a:schemeClr val="tx1"/>
                          </a:solidFill>
                          <a:latin typeface="Calibri" panose="020F0502020204030204" pitchFamily="34" charset="0"/>
                        </a:rPr>
                        <a:t>Teamworker</a:t>
                      </a:r>
                      <a:endParaRPr lang="en-US" sz="900" b="1" dirty="0">
                        <a:solidFill>
                          <a:schemeClr val="tx1"/>
                        </a:solidFill>
                        <a:latin typeface="Calibri" panose="020F0502020204030204" pitchFamily="34" charset="0"/>
                      </a:endParaRPr>
                    </a:p>
                    <a:p>
                      <a:endParaRPr lang="en-US" sz="900" b="1" dirty="0">
                        <a:solidFill>
                          <a:schemeClr val="tx1"/>
                        </a:solidFill>
                        <a:latin typeface="Calibri" panose="020F0502020204030204" pitchFamily="34" charset="0"/>
                      </a:endParaRPr>
                    </a:p>
                    <a:p>
                      <a:pPr marL="0" indent="0">
                        <a:buFont typeface="Arial" panose="020B0604020202020204" pitchFamily="34" charset="0"/>
                        <a:buNone/>
                      </a:pPr>
                      <a:r>
                        <a:rPr lang="en-US" sz="900" b="1" dirty="0">
                          <a:solidFill>
                            <a:schemeClr val="tx1"/>
                          </a:solidFill>
                          <a:latin typeface="Calibri" panose="020F0502020204030204" pitchFamily="34" charset="0"/>
                        </a:rPr>
                        <a:t>Help the team to gel, using their versatility to identify the work required and complete it on behalf of the team.</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Strengths</a:t>
                      </a:r>
                      <a:r>
                        <a:rPr lang="en-US" sz="900" b="0" dirty="0">
                          <a:solidFill>
                            <a:schemeClr val="tx1"/>
                          </a:solidFill>
                          <a:latin typeface="Calibri" panose="020F0502020204030204" pitchFamily="34" charset="0"/>
                        </a:rPr>
                        <a:t>: Co-operative, perceptive and diplomatic.  Listens and averts friction </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Allowable</a:t>
                      </a:r>
                      <a:r>
                        <a:rPr lang="en-US" sz="900" b="0" dirty="0">
                          <a:solidFill>
                            <a:schemeClr val="tx1"/>
                          </a:solidFill>
                          <a:latin typeface="Calibri" panose="020F0502020204030204" pitchFamily="34" charset="0"/>
                        </a:rPr>
                        <a:t> </a:t>
                      </a:r>
                      <a:r>
                        <a:rPr lang="en-US" sz="900" b="1" dirty="0">
                          <a:solidFill>
                            <a:schemeClr val="tx1"/>
                          </a:solidFill>
                          <a:latin typeface="Calibri" panose="020F0502020204030204" pitchFamily="34" charset="0"/>
                        </a:rPr>
                        <a:t>weaknesses</a:t>
                      </a:r>
                      <a:r>
                        <a:rPr lang="en-US" sz="900" b="0" dirty="0">
                          <a:solidFill>
                            <a:schemeClr val="tx1"/>
                          </a:solidFill>
                          <a:latin typeface="Calibri" panose="020F0502020204030204" pitchFamily="34" charset="0"/>
                        </a:rPr>
                        <a:t>: Can be indecisive in crunch situations and tends to avoid confrontation </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Don't be surprised to find that</a:t>
                      </a:r>
                      <a:r>
                        <a:rPr lang="en-US" sz="900" b="0" dirty="0">
                          <a:solidFill>
                            <a:schemeClr val="tx1"/>
                          </a:solidFill>
                          <a:latin typeface="Calibri" panose="020F0502020204030204" pitchFamily="34" charset="0"/>
                        </a:rPr>
                        <a:t>: They might be hesitant to make unpopular decisions </a:t>
                      </a:r>
                    </a:p>
                    <a:p>
                      <a:pPr marL="171450" indent="-171450">
                        <a:buFont typeface="Arial" panose="020B0604020202020204" pitchFamily="34" charset="0"/>
                        <a:buChar char="•"/>
                      </a:pPr>
                      <a:endParaRPr lang="en-US" sz="900" b="0" dirty="0">
                        <a:solidFill>
                          <a:schemeClr val="tx1"/>
                        </a:solidFill>
                        <a:latin typeface="Calibri" panose="020F0502020204030204" pitchFamily="34" charset="0"/>
                      </a:endParaRPr>
                    </a:p>
                  </a:txBody>
                  <a:tcPr anchor="ctr">
                    <a:solidFill>
                      <a:schemeClr val="bg1">
                        <a:lumMod val="85000"/>
                      </a:schemeClr>
                    </a:solidFill>
                  </a:tcPr>
                </a:tc>
                <a:tc>
                  <a:txBody>
                    <a:bodyPr/>
                    <a:lstStyle/>
                    <a:p>
                      <a:pPr algn="ctr"/>
                      <a:r>
                        <a:rPr lang="en-US" sz="1050" b="1" dirty="0">
                          <a:solidFill>
                            <a:schemeClr val="tx1"/>
                          </a:solidFill>
                          <a:latin typeface="Calibri" panose="020F0502020204030204" pitchFamily="34" charset="0"/>
                        </a:rPr>
                        <a:t>Coordinator</a:t>
                      </a:r>
                      <a:endParaRPr lang="en-US" sz="900" b="1" dirty="0">
                        <a:solidFill>
                          <a:schemeClr val="tx1"/>
                        </a:solidFill>
                        <a:latin typeface="Calibri" panose="020F0502020204030204" pitchFamily="34" charset="0"/>
                      </a:endParaRPr>
                    </a:p>
                    <a:p>
                      <a:endParaRPr lang="en-US" sz="900" b="1" dirty="0">
                        <a:solidFill>
                          <a:schemeClr val="tx1"/>
                        </a:solidFill>
                        <a:latin typeface="Calibri" panose="020F0502020204030204" pitchFamily="34" charset="0"/>
                      </a:endParaRPr>
                    </a:p>
                    <a:p>
                      <a:pPr marL="0" indent="0">
                        <a:buFont typeface="Arial" panose="020B0604020202020204" pitchFamily="34" charset="0"/>
                        <a:buNone/>
                      </a:pPr>
                      <a:r>
                        <a:rPr lang="en-US" sz="900" b="1" dirty="0">
                          <a:solidFill>
                            <a:schemeClr val="tx1"/>
                          </a:solidFill>
                          <a:latin typeface="Calibri" panose="020F0502020204030204" pitchFamily="34" charset="0"/>
                        </a:rPr>
                        <a:t>Needed to focus on the team’s objectives, draw out team members and delegate work appropriately</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Strengths</a:t>
                      </a:r>
                      <a:r>
                        <a:rPr lang="en-US" sz="900" b="0" dirty="0">
                          <a:solidFill>
                            <a:schemeClr val="tx1"/>
                          </a:solidFill>
                          <a:latin typeface="Calibri" panose="020F0502020204030204" pitchFamily="34" charset="0"/>
                        </a:rPr>
                        <a:t>: Mature, confident, identifies talent. Clarifies goals. Delegates effectively </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Allowable</a:t>
                      </a:r>
                      <a:r>
                        <a:rPr lang="en-US" sz="900" b="0" dirty="0">
                          <a:solidFill>
                            <a:schemeClr val="tx1"/>
                          </a:solidFill>
                          <a:latin typeface="Calibri" panose="020F0502020204030204" pitchFamily="34" charset="0"/>
                        </a:rPr>
                        <a:t> </a:t>
                      </a:r>
                      <a:r>
                        <a:rPr lang="en-US" sz="900" b="1" dirty="0">
                          <a:solidFill>
                            <a:schemeClr val="tx1"/>
                          </a:solidFill>
                          <a:latin typeface="Calibri" panose="020F0502020204030204" pitchFamily="34" charset="0"/>
                        </a:rPr>
                        <a:t>weaknesses</a:t>
                      </a:r>
                      <a:r>
                        <a:rPr lang="en-US" sz="900" b="0" dirty="0">
                          <a:solidFill>
                            <a:schemeClr val="tx1"/>
                          </a:solidFill>
                          <a:latin typeface="Calibri" panose="020F0502020204030204" pitchFamily="34" charset="0"/>
                        </a:rPr>
                        <a:t>: Can be seen as manipulative and might offload their own share of the work </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Don't be surprised to find that: </a:t>
                      </a:r>
                      <a:r>
                        <a:rPr lang="en-US" sz="900" b="0" dirty="0">
                          <a:solidFill>
                            <a:schemeClr val="tx1"/>
                          </a:solidFill>
                          <a:latin typeface="Calibri" panose="020F0502020204030204" pitchFamily="34" charset="0"/>
                        </a:rPr>
                        <a:t>They might over-delegate, leaving themselves little work to do</a:t>
                      </a:r>
                    </a:p>
                    <a:p>
                      <a:endParaRPr lang="en-US" sz="900" b="0" dirty="0">
                        <a:solidFill>
                          <a:schemeClr val="tx1"/>
                        </a:solidFill>
                        <a:latin typeface="Calibri" panose="020F0502020204030204" pitchFamily="34" charset="0"/>
                      </a:endParaRPr>
                    </a:p>
                  </a:txBody>
                  <a:tcPr anchor="ctr">
                    <a:solidFill>
                      <a:schemeClr val="bg1">
                        <a:lumMod val="85000"/>
                      </a:schemeClr>
                    </a:solidFill>
                  </a:tcPr>
                </a:tc>
                <a:extLst>
                  <a:ext uri="{0D108BD9-81ED-4DB2-BD59-A6C34878D82A}">
                    <a16:rowId xmlns:a16="http://schemas.microsoft.com/office/drawing/2014/main" val="10000"/>
                  </a:ext>
                </a:extLst>
              </a:tr>
              <a:tr h="1757159">
                <a:tc>
                  <a:txBody>
                    <a:bodyPr/>
                    <a:lstStyle/>
                    <a:p>
                      <a:pPr algn="ctr"/>
                      <a:r>
                        <a:rPr lang="en-US" sz="1050" b="1" dirty="0">
                          <a:solidFill>
                            <a:schemeClr val="tx1"/>
                          </a:solidFill>
                          <a:latin typeface="Calibri" panose="020F0502020204030204" pitchFamily="34" charset="0"/>
                        </a:rPr>
                        <a:t>Plant</a:t>
                      </a:r>
                      <a:endParaRPr lang="en-US" sz="900" b="1" dirty="0">
                        <a:solidFill>
                          <a:schemeClr val="tx1"/>
                        </a:solidFill>
                        <a:latin typeface="Calibri" panose="020F0502020204030204" pitchFamily="34" charset="0"/>
                      </a:endParaRPr>
                    </a:p>
                    <a:p>
                      <a:endParaRPr lang="en-US" sz="900" b="1" dirty="0">
                        <a:solidFill>
                          <a:schemeClr val="tx1"/>
                        </a:solidFill>
                        <a:latin typeface="Calibri" panose="020F0502020204030204" pitchFamily="34" charset="0"/>
                      </a:endParaRPr>
                    </a:p>
                    <a:p>
                      <a:pPr marL="0" indent="0">
                        <a:buFont typeface="Arial" panose="020B0604020202020204" pitchFamily="34" charset="0"/>
                        <a:buNone/>
                      </a:pPr>
                      <a:r>
                        <a:rPr lang="en-US" sz="900" b="1" dirty="0">
                          <a:solidFill>
                            <a:schemeClr val="tx1"/>
                          </a:solidFill>
                          <a:latin typeface="Calibri" panose="020F0502020204030204" pitchFamily="34" charset="0"/>
                        </a:rPr>
                        <a:t>Tend to be highly creative and good at solving problems in unconventional ways </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Strengths</a:t>
                      </a:r>
                      <a:r>
                        <a:rPr lang="en-US" sz="900" b="0" dirty="0">
                          <a:solidFill>
                            <a:schemeClr val="tx1"/>
                          </a:solidFill>
                          <a:latin typeface="Calibri" panose="020F0502020204030204" pitchFamily="34" charset="0"/>
                        </a:rPr>
                        <a:t>: Creative, imaginative, free-thinking, generates ideas and solves difficult problems. </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Allowable weaknesses: </a:t>
                      </a:r>
                      <a:r>
                        <a:rPr lang="en-US" sz="900" b="0" dirty="0">
                          <a:solidFill>
                            <a:schemeClr val="tx1"/>
                          </a:solidFill>
                          <a:latin typeface="Calibri" panose="020F0502020204030204" pitchFamily="34" charset="0"/>
                        </a:rPr>
                        <a:t>Might ignore incidentals, and may be too preoccupied to communicate effectively. </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Don't be surprised to find that: </a:t>
                      </a:r>
                      <a:r>
                        <a:rPr lang="en-US" sz="900" b="0" dirty="0">
                          <a:solidFill>
                            <a:schemeClr val="tx1"/>
                          </a:solidFill>
                          <a:latin typeface="Calibri" panose="020F0502020204030204" pitchFamily="34" charset="0"/>
                        </a:rPr>
                        <a:t>They could be unorthodox or forgetful</a:t>
                      </a:r>
                    </a:p>
                  </a:txBody>
                  <a:tcPr anchor="ctr"/>
                </a:tc>
                <a:tc>
                  <a:txBody>
                    <a:bodyPr/>
                    <a:lstStyle/>
                    <a:p>
                      <a:pPr algn="ctr"/>
                      <a:r>
                        <a:rPr lang="en-US" sz="1050" b="1" dirty="0">
                          <a:solidFill>
                            <a:schemeClr val="tx1"/>
                          </a:solidFill>
                          <a:latin typeface="Calibri" panose="020F0502020204030204" pitchFamily="34" charset="0"/>
                        </a:rPr>
                        <a:t>Monitor Evaluator</a:t>
                      </a:r>
                    </a:p>
                    <a:p>
                      <a:endParaRPr lang="en-US" sz="900" b="1" dirty="0">
                        <a:solidFill>
                          <a:schemeClr val="tx1"/>
                        </a:solidFill>
                        <a:latin typeface="Calibri" panose="020F0502020204030204" pitchFamily="34" charset="0"/>
                      </a:endParaRPr>
                    </a:p>
                    <a:p>
                      <a:pPr marL="0" indent="0">
                        <a:buFont typeface="Arial" panose="020B0604020202020204" pitchFamily="34" charset="0"/>
                        <a:buNone/>
                      </a:pPr>
                      <a:r>
                        <a:rPr lang="en-US" sz="900" b="1" dirty="0">
                          <a:solidFill>
                            <a:schemeClr val="tx1"/>
                          </a:solidFill>
                          <a:latin typeface="Calibri" panose="020F0502020204030204" pitchFamily="34" charset="0"/>
                        </a:rPr>
                        <a:t>Provide a logical eye, making impartial judgments where required and weighs up the team's options in a dispassionate way </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Strengths</a:t>
                      </a:r>
                      <a:r>
                        <a:rPr lang="en-US" sz="900" b="0" dirty="0">
                          <a:solidFill>
                            <a:schemeClr val="tx1"/>
                          </a:solidFill>
                          <a:latin typeface="Calibri" panose="020F0502020204030204" pitchFamily="34" charset="0"/>
                        </a:rPr>
                        <a:t>: Sober, strategic and discerning.  Sees all options and judges accurately </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Allowable weaknesses: </a:t>
                      </a:r>
                      <a:r>
                        <a:rPr lang="en-US" sz="900" b="0" dirty="0">
                          <a:solidFill>
                            <a:schemeClr val="tx1"/>
                          </a:solidFill>
                          <a:latin typeface="Calibri" panose="020F0502020204030204" pitchFamily="34" charset="0"/>
                        </a:rPr>
                        <a:t>Sometimes lacks the drive and ability to inspire others and can be overly critical </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Don't be surprised to find that: </a:t>
                      </a:r>
                      <a:r>
                        <a:rPr lang="en-US" sz="900" b="0" dirty="0">
                          <a:solidFill>
                            <a:schemeClr val="tx1"/>
                          </a:solidFill>
                          <a:latin typeface="Calibri" panose="020F0502020204030204" pitchFamily="34" charset="0"/>
                        </a:rPr>
                        <a:t>They could be overly critical and slow to come to decisions</a:t>
                      </a:r>
                    </a:p>
                    <a:p>
                      <a:endParaRPr lang="en-US" sz="900" b="0" dirty="0">
                        <a:solidFill>
                          <a:schemeClr val="tx1"/>
                        </a:solidFill>
                        <a:latin typeface="Calibri" panose="020F0502020204030204" pitchFamily="34" charset="0"/>
                      </a:endParaRPr>
                    </a:p>
                  </a:txBody>
                  <a:tcPr anchor="ctr"/>
                </a:tc>
                <a:tc>
                  <a:txBody>
                    <a:bodyPr/>
                    <a:lstStyle/>
                    <a:p>
                      <a:pPr algn="ctr"/>
                      <a:r>
                        <a:rPr lang="en-US" sz="1050" b="1" dirty="0">
                          <a:solidFill>
                            <a:schemeClr val="tx1"/>
                          </a:solidFill>
                          <a:latin typeface="Calibri" panose="020F0502020204030204" pitchFamily="34" charset="0"/>
                        </a:rPr>
                        <a:t>Specialist</a:t>
                      </a:r>
                      <a:endParaRPr lang="en-US" sz="900" b="1" dirty="0">
                        <a:solidFill>
                          <a:schemeClr val="tx1"/>
                        </a:solidFill>
                        <a:latin typeface="Calibri" panose="020F0502020204030204" pitchFamily="34" charset="0"/>
                      </a:endParaRPr>
                    </a:p>
                    <a:p>
                      <a:endParaRPr lang="en-US" sz="900" b="1" dirty="0">
                        <a:solidFill>
                          <a:schemeClr val="tx1"/>
                        </a:solidFill>
                        <a:latin typeface="Calibri" panose="020F0502020204030204" pitchFamily="34" charset="0"/>
                      </a:endParaRPr>
                    </a:p>
                    <a:p>
                      <a:pPr marL="0" indent="0">
                        <a:buFont typeface="Arial" panose="020B0604020202020204" pitchFamily="34" charset="0"/>
                        <a:buNone/>
                      </a:pPr>
                      <a:r>
                        <a:rPr lang="en-US" sz="900" b="1" dirty="0">
                          <a:solidFill>
                            <a:schemeClr val="tx1"/>
                          </a:solidFill>
                          <a:latin typeface="Calibri" panose="020F0502020204030204" pitchFamily="34" charset="0"/>
                        </a:rPr>
                        <a:t>Bring in-depth knowledge of a key area to the team</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Strengths</a:t>
                      </a:r>
                      <a:r>
                        <a:rPr lang="en-US" sz="900" b="0" dirty="0">
                          <a:solidFill>
                            <a:schemeClr val="tx1"/>
                          </a:solidFill>
                          <a:latin typeface="Calibri" panose="020F0502020204030204" pitchFamily="34" charset="0"/>
                        </a:rPr>
                        <a:t>: Single-minded, self-starting and dedicated.  They provide specialist knowledge and skills</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Allowable weaknesses: </a:t>
                      </a:r>
                      <a:r>
                        <a:rPr lang="en-US" sz="900" b="0" dirty="0">
                          <a:solidFill>
                            <a:schemeClr val="tx1"/>
                          </a:solidFill>
                          <a:latin typeface="Calibri" panose="020F0502020204030204" pitchFamily="34" charset="0"/>
                        </a:rPr>
                        <a:t>Can only contribute on a narrow front and tends to dwell on the technicalities </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Don't be surprised to find that: </a:t>
                      </a:r>
                      <a:r>
                        <a:rPr lang="en-US" sz="900" b="0" dirty="0">
                          <a:solidFill>
                            <a:schemeClr val="tx1"/>
                          </a:solidFill>
                          <a:latin typeface="Calibri" panose="020F0502020204030204" pitchFamily="34" charset="0"/>
                        </a:rPr>
                        <a:t>They may have a tendency to focus only on their subject of choice</a:t>
                      </a:r>
                    </a:p>
                    <a:p>
                      <a:endParaRPr lang="en-US" sz="900" b="0"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1"/>
                  </a:ext>
                </a:extLst>
              </a:tr>
              <a:tr h="1757159">
                <a:tc>
                  <a:txBody>
                    <a:bodyPr/>
                    <a:lstStyle/>
                    <a:p>
                      <a:pPr algn="ctr"/>
                      <a:r>
                        <a:rPr lang="en-US" sz="1050" b="1" dirty="0">
                          <a:solidFill>
                            <a:schemeClr val="tx1"/>
                          </a:solidFill>
                          <a:latin typeface="Calibri" panose="020F0502020204030204" pitchFamily="34" charset="0"/>
                        </a:rPr>
                        <a:t>Shaper</a:t>
                      </a:r>
                      <a:endParaRPr lang="en-US" sz="900" b="1" dirty="0">
                        <a:solidFill>
                          <a:schemeClr val="tx1"/>
                        </a:solidFill>
                        <a:latin typeface="Calibri" panose="020F0502020204030204" pitchFamily="34" charset="0"/>
                      </a:endParaRPr>
                    </a:p>
                    <a:p>
                      <a:endParaRPr lang="en-US" sz="900" b="1" dirty="0">
                        <a:solidFill>
                          <a:schemeClr val="tx1"/>
                        </a:solidFill>
                        <a:latin typeface="Calibri" panose="020F0502020204030204" pitchFamily="34" charset="0"/>
                      </a:endParaRPr>
                    </a:p>
                    <a:p>
                      <a:pPr marL="0" indent="0">
                        <a:buFont typeface="Arial" panose="020B0604020202020204" pitchFamily="34" charset="0"/>
                        <a:buNone/>
                      </a:pPr>
                      <a:r>
                        <a:rPr lang="en-US" sz="900" b="1" dirty="0">
                          <a:solidFill>
                            <a:schemeClr val="tx1"/>
                          </a:solidFill>
                          <a:latin typeface="Calibri" panose="020F0502020204030204" pitchFamily="34" charset="0"/>
                        </a:rPr>
                        <a:t>Provide the necessary drive to ensure that the team keep moving and do not lose focus or momentum </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Strengths</a:t>
                      </a:r>
                      <a:r>
                        <a:rPr lang="en-US" sz="900" b="0" dirty="0">
                          <a:solidFill>
                            <a:schemeClr val="tx1"/>
                          </a:solidFill>
                          <a:latin typeface="Calibri" panose="020F0502020204030204" pitchFamily="34" charset="0"/>
                        </a:rPr>
                        <a:t>: Challenging, dynamic, thrives on pressure.  Has the drive and courage to overcome obstacles </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Allowable weaknesses: </a:t>
                      </a:r>
                      <a:r>
                        <a:rPr lang="en-US" sz="900" b="0" dirty="0">
                          <a:solidFill>
                            <a:schemeClr val="tx1"/>
                          </a:solidFill>
                          <a:latin typeface="Calibri" panose="020F0502020204030204" pitchFamily="34" charset="0"/>
                        </a:rPr>
                        <a:t>Can be prone to provocation, and may sometimes offend people's feelings </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Don't be surprised to find that: </a:t>
                      </a:r>
                      <a:r>
                        <a:rPr lang="en-US" sz="900" b="0" dirty="0">
                          <a:solidFill>
                            <a:schemeClr val="tx1"/>
                          </a:solidFill>
                          <a:latin typeface="Calibri" panose="020F0502020204030204" pitchFamily="34" charset="0"/>
                        </a:rPr>
                        <a:t>They could risk becoming aggressive and bad-humored in their attempts to get things done</a:t>
                      </a:r>
                    </a:p>
                  </a:txBody>
                  <a:tcPr anchor="ctr"/>
                </a:tc>
                <a:tc>
                  <a:txBody>
                    <a:bodyPr/>
                    <a:lstStyle/>
                    <a:p>
                      <a:pPr algn="ctr"/>
                      <a:r>
                        <a:rPr lang="en-US" sz="1050" b="1" dirty="0">
                          <a:solidFill>
                            <a:schemeClr val="tx1"/>
                          </a:solidFill>
                          <a:latin typeface="Calibri" panose="020F0502020204030204" pitchFamily="34" charset="0"/>
                        </a:rPr>
                        <a:t>Implementer</a:t>
                      </a:r>
                      <a:endParaRPr lang="en-US" sz="900" b="1" dirty="0">
                        <a:solidFill>
                          <a:schemeClr val="tx1"/>
                        </a:solidFill>
                        <a:latin typeface="Calibri" panose="020F0502020204030204" pitchFamily="34" charset="0"/>
                      </a:endParaRPr>
                    </a:p>
                    <a:p>
                      <a:endParaRPr lang="en-US" sz="900" b="1" dirty="0">
                        <a:solidFill>
                          <a:schemeClr val="tx1"/>
                        </a:solidFill>
                        <a:latin typeface="Calibri" panose="020F0502020204030204" pitchFamily="34" charset="0"/>
                      </a:endParaRPr>
                    </a:p>
                    <a:p>
                      <a:pPr marL="0" indent="0">
                        <a:buFont typeface="Arial" panose="020B0604020202020204" pitchFamily="34" charset="0"/>
                        <a:buNone/>
                      </a:pPr>
                      <a:r>
                        <a:rPr lang="en-US" sz="900" b="1" dirty="0">
                          <a:solidFill>
                            <a:schemeClr val="tx1"/>
                          </a:solidFill>
                          <a:latin typeface="Calibri" panose="020F0502020204030204" pitchFamily="34" charset="0"/>
                        </a:rPr>
                        <a:t>Needed to plan a workable strategy and carry it out as efficiently as possible</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Strengths</a:t>
                      </a:r>
                      <a:r>
                        <a:rPr lang="en-US" sz="900" b="0" dirty="0">
                          <a:solidFill>
                            <a:schemeClr val="tx1"/>
                          </a:solidFill>
                          <a:latin typeface="Calibri" panose="020F0502020204030204" pitchFamily="34" charset="0"/>
                        </a:rPr>
                        <a:t>: Practical, reliable, efficient.  Turns ideas into actions and organizes work that needs to be done</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Allowable weaknesses: </a:t>
                      </a:r>
                      <a:r>
                        <a:rPr lang="en-US" sz="900" b="0" dirty="0">
                          <a:solidFill>
                            <a:schemeClr val="tx1"/>
                          </a:solidFill>
                          <a:latin typeface="Calibri" panose="020F0502020204030204" pitchFamily="34" charset="0"/>
                        </a:rPr>
                        <a:t>Can be a bit inflexible and slow to respond to new possibilities </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Don't be surprised to find that: </a:t>
                      </a:r>
                      <a:r>
                        <a:rPr lang="en-US" sz="900" b="0" dirty="0">
                          <a:solidFill>
                            <a:schemeClr val="tx1"/>
                          </a:solidFill>
                          <a:latin typeface="Calibri" panose="020F0502020204030204" pitchFamily="34" charset="0"/>
                        </a:rPr>
                        <a:t>They might be slow to relinquish their plans in favor of positive changes</a:t>
                      </a:r>
                    </a:p>
                    <a:p>
                      <a:endParaRPr lang="en-US" sz="900" b="0" dirty="0">
                        <a:solidFill>
                          <a:schemeClr val="tx1"/>
                        </a:solidFill>
                        <a:latin typeface="Calibri" panose="020F0502020204030204" pitchFamily="34" charset="0"/>
                      </a:endParaRPr>
                    </a:p>
                  </a:txBody>
                  <a:tcPr anchor="ctr"/>
                </a:tc>
                <a:tc>
                  <a:txBody>
                    <a:bodyPr/>
                    <a:lstStyle/>
                    <a:p>
                      <a:pPr algn="ctr"/>
                      <a:r>
                        <a:rPr lang="en-US" sz="1050" b="1" dirty="0">
                          <a:solidFill>
                            <a:schemeClr val="tx1"/>
                          </a:solidFill>
                          <a:latin typeface="Calibri" panose="020F0502020204030204" pitchFamily="34" charset="0"/>
                        </a:rPr>
                        <a:t>Completer Finisher</a:t>
                      </a:r>
                    </a:p>
                    <a:p>
                      <a:endParaRPr lang="en-US" sz="900" b="1" dirty="0">
                        <a:solidFill>
                          <a:schemeClr val="tx1"/>
                        </a:solidFill>
                        <a:latin typeface="Calibri" panose="020F0502020204030204" pitchFamily="34" charset="0"/>
                      </a:endParaRPr>
                    </a:p>
                    <a:p>
                      <a:pPr marL="0" indent="0">
                        <a:buFont typeface="Arial" panose="020B0604020202020204" pitchFamily="34" charset="0"/>
                        <a:buNone/>
                      </a:pPr>
                      <a:r>
                        <a:rPr lang="en-US" sz="900" b="1" dirty="0">
                          <a:solidFill>
                            <a:schemeClr val="tx1"/>
                          </a:solidFill>
                          <a:latin typeface="Calibri" panose="020F0502020204030204" pitchFamily="34" charset="0"/>
                        </a:rPr>
                        <a:t>Most effectively used at the end of tasks to polish and scrutinize the work for errors, subjecting it to the highest standards of quality control</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Strengths</a:t>
                      </a:r>
                      <a:r>
                        <a:rPr lang="en-US" sz="900" b="0" dirty="0">
                          <a:solidFill>
                            <a:schemeClr val="tx1"/>
                          </a:solidFill>
                          <a:latin typeface="Calibri" panose="020F0502020204030204" pitchFamily="34" charset="0"/>
                        </a:rPr>
                        <a:t>: Painstaking, conscientious, anxious.  Searches out errors.  Polishes and perfects</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Allowable weaknesses: </a:t>
                      </a:r>
                      <a:r>
                        <a:rPr lang="en-US" sz="900" b="0" dirty="0">
                          <a:solidFill>
                            <a:schemeClr val="tx1"/>
                          </a:solidFill>
                          <a:latin typeface="Calibri" panose="020F0502020204030204" pitchFamily="34" charset="0"/>
                        </a:rPr>
                        <a:t>Can be inclined to worry unduly, and reluctant to delegate </a:t>
                      </a:r>
                    </a:p>
                    <a:p>
                      <a:pPr marL="171450" indent="-171450">
                        <a:buFont typeface="Arial" panose="020B0604020202020204" pitchFamily="34" charset="0"/>
                        <a:buChar char="•"/>
                      </a:pPr>
                      <a:r>
                        <a:rPr lang="en-US" sz="900" b="1" dirty="0">
                          <a:solidFill>
                            <a:schemeClr val="tx1"/>
                          </a:solidFill>
                          <a:latin typeface="Calibri" panose="020F0502020204030204" pitchFamily="34" charset="0"/>
                        </a:rPr>
                        <a:t>Don't be surprised to find that: </a:t>
                      </a:r>
                      <a:r>
                        <a:rPr lang="en-US" sz="900" b="0" dirty="0">
                          <a:solidFill>
                            <a:schemeClr val="tx1"/>
                          </a:solidFill>
                          <a:latin typeface="Calibri" panose="020F0502020204030204" pitchFamily="34" charset="0"/>
                        </a:rPr>
                        <a:t>They could be accused of taking their perfectionism to extremes</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83872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Team Composition - Writing</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solidFill>
                  <a:schemeClr val="bg1"/>
                </a:solidFill>
              </a:rPr>
              <a:t>Start to think about how writing tasks will be divided:</a:t>
            </a:r>
          </a:p>
          <a:p>
            <a:r>
              <a:rPr lang="en-US" dirty="0">
                <a:solidFill>
                  <a:schemeClr val="bg1"/>
                </a:solidFill>
              </a:rPr>
              <a:t>Discuss group members’ writing preferences, strengths, and weaknesses.</a:t>
            </a:r>
          </a:p>
          <a:p>
            <a:r>
              <a:rPr lang="en-US" dirty="0">
                <a:solidFill>
                  <a:schemeClr val="bg1"/>
                </a:solidFill>
              </a:rPr>
              <a:t>Don’t make quick assumptions about who should do “all the writing.” </a:t>
            </a:r>
          </a:p>
          <a:p>
            <a:pPr lvl="1"/>
            <a:r>
              <a:rPr lang="en-US" dirty="0">
                <a:solidFill>
                  <a:schemeClr val="bg1"/>
                </a:solidFill>
              </a:rPr>
              <a:t>Writing involves many tasks and while one group member may have great prose style, another might be better at organizing information, or at proofreading and editing</a:t>
            </a:r>
          </a:p>
          <a:p>
            <a:r>
              <a:rPr lang="en-US" dirty="0">
                <a:solidFill>
                  <a:schemeClr val="bg1"/>
                </a:solidFill>
              </a:rPr>
              <a:t>During the thesis process, discuss early on whether you may want to hire an editor. If so, get references from TPO and recommendations from other students well in advance.</a:t>
            </a:r>
          </a:p>
        </p:txBody>
      </p:sp>
    </p:spTree>
    <p:extLst>
      <p:ext uri="{BB962C8B-B14F-4D97-AF65-F5344CB8AC3E}">
        <p14:creationId xmlns:p14="http://schemas.microsoft.com/office/powerpoint/2010/main" val="2981368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Team Composition - Extra Tips</a:t>
            </a:r>
          </a:p>
        </p:txBody>
      </p:sp>
      <p:sp>
        <p:nvSpPr>
          <p:cNvPr id="3" name="Content Placeholder 2"/>
          <p:cNvSpPr>
            <a:spLocks noGrp="1"/>
          </p:cNvSpPr>
          <p:nvPr>
            <p:ph idx="1"/>
          </p:nvPr>
        </p:nvSpPr>
        <p:spPr/>
        <p:txBody>
          <a:bodyPr>
            <a:normAutofit lnSpcReduction="10000"/>
          </a:bodyPr>
          <a:lstStyle/>
          <a:p>
            <a:r>
              <a:rPr lang="en-US" dirty="0">
                <a:solidFill>
                  <a:schemeClr val="bg1"/>
                </a:solidFill>
              </a:rPr>
              <a:t>DO test drive your working partnerships in advance on class papers or smaller projects if at all possible.</a:t>
            </a:r>
          </a:p>
          <a:p>
            <a:r>
              <a:rPr lang="en-US" dirty="0">
                <a:solidFill>
                  <a:schemeClr val="bg1"/>
                </a:solidFill>
              </a:rPr>
              <a:t>DON’T wait to remove team members or excuse yourself from a team when things don’t feel right.</a:t>
            </a:r>
          </a:p>
          <a:p>
            <a:r>
              <a:rPr lang="en-US" dirty="0">
                <a:solidFill>
                  <a:schemeClr val="bg1"/>
                </a:solidFill>
              </a:rPr>
              <a:t>If you’re in a position to choose, DON’T join a group when you really want total control over the end product.</a:t>
            </a:r>
          </a:p>
        </p:txBody>
      </p:sp>
    </p:spTree>
    <p:extLst>
      <p:ext uri="{BB962C8B-B14F-4D97-AF65-F5344CB8AC3E}">
        <p14:creationId xmlns:p14="http://schemas.microsoft.com/office/powerpoint/2010/main" val="2256559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Timeline – Finish Early!!!</a:t>
            </a:r>
          </a:p>
        </p:txBody>
      </p:sp>
      <p:sp>
        <p:nvSpPr>
          <p:cNvPr id="3" name="Content Placeholder 2"/>
          <p:cNvSpPr>
            <a:spLocks noGrp="1"/>
          </p:cNvSpPr>
          <p:nvPr>
            <p:ph idx="1"/>
          </p:nvPr>
        </p:nvSpPr>
        <p:spPr/>
        <p:txBody>
          <a:bodyPr/>
          <a:lstStyle/>
          <a:p>
            <a:r>
              <a:rPr lang="en-US" dirty="0">
                <a:solidFill>
                  <a:schemeClr val="bg1"/>
                </a:solidFill>
              </a:rPr>
              <a:t>What is the expected timeline for the project? </a:t>
            </a:r>
          </a:p>
          <a:p>
            <a:r>
              <a:rPr lang="en-US" dirty="0">
                <a:solidFill>
                  <a:schemeClr val="bg1"/>
                </a:solidFill>
              </a:rPr>
              <a:t>DO plan to finish early!</a:t>
            </a:r>
          </a:p>
          <a:p>
            <a:pPr lvl="1"/>
            <a:r>
              <a:rPr lang="en-US" dirty="0">
                <a:solidFill>
                  <a:schemeClr val="bg1"/>
                </a:solidFill>
              </a:rPr>
              <a:t>Multiple authors automatically means more editing will be required.</a:t>
            </a:r>
          </a:p>
          <a:p>
            <a:pPr lvl="1"/>
            <a:r>
              <a:rPr lang="en-US" dirty="0">
                <a:solidFill>
                  <a:schemeClr val="bg1"/>
                </a:solidFill>
              </a:rPr>
              <a:t>A team is less agile than a single author when responding to the unexpected.</a:t>
            </a:r>
          </a:p>
        </p:txBody>
      </p:sp>
    </p:spTree>
    <p:extLst>
      <p:ext uri="{BB962C8B-B14F-4D97-AF65-F5344CB8AC3E}">
        <p14:creationId xmlns:p14="http://schemas.microsoft.com/office/powerpoint/2010/main" val="3835864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Timeline – Planning for key events</a:t>
            </a:r>
          </a:p>
        </p:txBody>
      </p:sp>
      <p:sp>
        <p:nvSpPr>
          <p:cNvPr id="3" name="Content Placeholder 2"/>
          <p:cNvSpPr>
            <a:spLocks noGrp="1"/>
          </p:cNvSpPr>
          <p:nvPr>
            <p:ph idx="1"/>
          </p:nvPr>
        </p:nvSpPr>
        <p:spPr/>
        <p:txBody>
          <a:bodyPr>
            <a:normAutofit fontScale="92500" lnSpcReduction="20000"/>
          </a:bodyPr>
          <a:lstStyle/>
          <a:p>
            <a:r>
              <a:rPr lang="en-US" dirty="0">
                <a:solidFill>
                  <a:schemeClr val="bg1"/>
                </a:solidFill>
              </a:rPr>
              <a:t>Establish inflexible events in your group’s timeline.</a:t>
            </a:r>
          </a:p>
          <a:p>
            <a:pPr lvl="1"/>
            <a:r>
              <a:rPr lang="en-US" dirty="0">
                <a:solidFill>
                  <a:schemeClr val="bg1"/>
                </a:solidFill>
              </a:rPr>
              <a:t>Graduation dates? Availability of data from outside sources? Travel, TTX, or other events upon which your project depends? Upcoming childbirth and sleeplessness? Briefs or presentations related to your project?</a:t>
            </a:r>
          </a:p>
          <a:p>
            <a:r>
              <a:rPr lang="en-US" dirty="0">
                <a:solidFill>
                  <a:schemeClr val="bg1"/>
                </a:solidFill>
              </a:rPr>
              <a:t>Define pre-completion goals and milestones, and when they should be accomplished. </a:t>
            </a:r>
          </a:p>
          <a:p>
            <a:pPr lvl="1"/>
            <a:r>
              <a:rPr lang="en-US" dirty="0">
                <a:solidFill>
                  <a:schemeClr val="bg1"/>
                </a:solidFill>
              </a:rPr>
              <a:t>When should research be completed? When should the literature review (for example) be written? When should the first draft be completed and formatted?</a:t>
            </a:r>
          </a:p>
          <a:p>
            <a:endParaRPr lang="en-US" dirty="0">
              <a:solidFill>
                <a:schemeClr val="bg1"/>
              </a:solidFill>
            </a:endParaRPr>
          </a:p>
        </p:txBody>
      </p:sp>
    </p:spTree>
    <p:extLst>
      <p:ext uri="{BB962C8B-B14F-4D97-AF65-F5344CB8AC3E}">
        <p14:creationId xmlns:p14="http://schemas.microsoft.com/office/powerpoint/2010/main" val="1889197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Timeline – further questions</a:t>
            </a:r>
          </a:p>
        </p:txBody>
      </p:sp>
      <p:sp>
        <p:nvSpPr>
          <p:cNvPr id="3" name="Content Placeholder 2"/>
          <p:cNvSpPr>
            <a:spLocks noGrp="1"/>
          </p:cNvSpPr>
          <p:nvPr>
            <p:ph idx="1"/>
          </p:nvPr>
        </p:nvSpPr>
        <p:spPr/>
        <p:txBody>
          <a:bodyPr/>
          <a:lstStyle/>
          <a:p>
            <a:r>
              <a:rPr lang="en-US" dirty="0">
                <a:solidFill>
                  <a:schemeClr val="bg1"/>
                </a:solidFill>
              </a:rPr>
              <a:t>How often will you meet at the beginning, middle, and end of the project? </a:t>
            </a:r>
          </a:p>
          <a:p>
            <a:r>
              <a:rPr lang="en-US" dirty="0">
                <a:solidFill>
                  <a:schemeClr val="bg1"/>
                </a:solidFill>
              </a:rPr>
              <a:t>How much time do you expect to spend working independently versus in a collaborative mode?</a:t>
            </a:r>
          </a:p>
          <a:p>
            <a:r>
              <a:rPr lang="en-US" dirty="0">
                <a:solidFill>
                  <a:schemeClr val="bg1"/>
                </a:solidFill>
              </a:rPr>
              <a:t>Will you need to collaborate remotely? How will you do so?</a:t>
            </a:r>
          </a:p>
        </p:txBody>
      </p:sp>
    </p:spTree>
    <p:extLst>
      <p:ext uri="{BB962C8B-B14F-4D97-AF65-F5344CB8AC3E}">
        <p14:creationId xmlns:p14="http://schemas.microsoft.com/office/powerpoint/2010/main" val="1539847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chemeClr val="bg1"/>
                </a:solidFill>
              </a:rPr>
              <a:t>The Team Writing </a:t>
            </a:r>
            <a:r>
              <a:rPr lang="en-US" u="sng" dirty="0">
                <a:solidFill>
                  <a:schemeClr val="bg1"/>
                </a:solidFill>
              </a:rPr>
              <a:t>Dream</a:t>
            </a:r>
          </a:p>
        </p:txBody>
      </p:sp>
      <p:sp>
        <p:nvSpPr>
          <p:cNvPr id="3" name="Content Placeholder 2"/>
          <p:cNvSpPr>
            <a:spLocks noGrp="1"/>
          </p:cNvSpPr>
          <p:nvPr>
            <p:ph idx="1"/>
          </p:nvPr>
        </p:nvSpPr>
        <p:spPr>
          <a:xfrm>
            <a:off x="476250" y="1389799"/>
            <a:ext cx="8229600" cy="1523998"/>
          </a:xfrm>
        </p:spPr>
        <p:txBody>
          <a:bodyPr>
            <a:normAutofit fontScale="92500"/>
          </a:bodyPr>
          <a:lstStyle/>
          <a:p>
            <a:r>
              <a:rPr lang="en-US" i="1" dirty="0">
                <a:solidFill>
                  <a:schemeClr val="bg1"/>
                </a:solidFill>
              </a:rPr>
              <a:t>We’ll share a clear vision for the outline, and each chapter will integrate seamlessly into the larger whole. We will all write in a similar voice.</a:t>
            </a:r>
          </a:p>
          <a:p>
            <a:endParaRPr lang="en-US" i="1" dirty="0">
              <a:solidFill>
                <a:schemeClr val="bg1"/>
              </a:solidFill>
            </a:endParaRPr>
          </a:p>
        </p:txBody>
      </p:sp>
      <p:pic>
        <p:nvPicPr>
          <p:cNvPr id="5" name="Picture 2" descr="Related im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200400"/>
            <a:ext cx="4762500" cy="306705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685800" y="3953585"/>
            <a:ext cx="169744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6">
                    <a:lumMod val="60000"/>
                    <a:lumOff val="40000"/>
                  </a:schemeClr>
                </a:solidFill>
                <a:effectLst>
                  <a:glow rad="228600">
                    <a:schemeClr val="accent2">
                      <a:satMod val="175000"/>
                      <a:alpha val="40000"/>
                    </a:schemeClr>
                  </a:glow>
                </a:effectLst>
              </a:rPr>
              <a:t>Chapter 1</a:t>
            </a:r>
          </a:p>
        </p:txBody>
      </p:sp>
      <p:sp>
        <p:nvSpPr>
          <p:cNvPr id="11" name="Rounded Rectangle 10"/>
          <p:cNvSpPr/>
          <p:nvPr/>
        </p:nvSpPr>
        <p:spPr>
          <a:xfrm>
            <a:off x="6705600" y="4038600"/>
            <a:ext cx="169744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6">
                    <a:lumMod val="60000"/>
                    <a:lumOff val="40000"/>
                  </a:schemeClr>
                </a:solidFill>
                <a:effectLst>
                  <a:glow rad="228600">
                    <a:schemeClr val="accent2">
                      <a:satMod val="175000"/>
                      <a:alpha val="40000"/>
                    </a:schemeClr>
                  </a:glow>
                </a:effectLst>
              </a:rPr>
              <a:t>Chapter 4</a:t>
            </a:r>
          </a:p>
        </p:txBody>
      </p:sp>
      <p:sp>
        <p:nvSpPr>
          <p:cNvPr id="12" name="Rounded Rectangle 11"/>
          <p:cNvSpPr/>
          <p:nvPr/>
        </p:nvSpPr>
        <p:spPr>
          <a:xfrm>
            <a:off x="2869726" y="2895600"/>
            <a:ext cx="169744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60000"/>
                    <a:lumOff val="40000"/>
                  </a:schemeClr>
                </a:solidFill>
                <a:effectLst>
                  <a:glow rad="228600">
                    <a:schemeClr val="accent2">
                      <a:satMod val="175000"/>
                      <a:alpha val="40000"/>
                    </a:schemeClr>
                  </a:glow>
                </a:effectLst>
              </a:rPr>
              <a:t>Chapter 3</a:t>
            </a:r>
          </a:p>
        </p:txBody>
      </p:sp>
      <p:sp>
        <p:nvSpPr>
          <p:cNvPr id="13" name="Rounded Rectangle 12"/>
          <p:cNvSpPr/>
          <p:nvPr/>
        </p:nvSpPr>
        <p:spPr>
          <a:xfrm>
            <a:off x="4983139" y="2781300"/>
            <a:ext cx="169744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60000"/>
                    <a:lumOff val="40000"/>
                  </a:schemeClr>
                </a:solidFill>
                <a:effectLst>
                  <a:glow rad="228600">
                    <a:schemeClr val="accent2">
                      <a:satMod val="175000"/>
                      <a:alpha val="40000"/>
                    </a:schemeClr>
                  </a:glow>
                </a:effectLst>
              </a:rPr>
              <a:t>Chapter 2</a:t>
            </a:r>
          </a:p>
        </p:txBody>
      </p:sp>
    </p:spTree>
    <p:extLst>
      <p:ext uri="{BB962C8B-B14F-4D97-AF65-F5344CB8AC3E}">
        <p14:creationId xmlns:p14="http://schemas.microsoft.com/office/powerpoint/2010/main" val="303213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Tools</a:t>
            </a:r>
          </a:p>
        </p:txBody>
      </p:sp>
      <p:sp>
        <p:nvSpPr>
          <p:cNvPr id="3" name="Content Placeholder 2"/>
          <p:cNvSpPr>
            <a:spLocks noGrp="1"/>
          </p:cNvSpPr>
          <p:nvPr>
            <p:ph idx="1"/>
          </p:nvPr>
        </p:nvSpPr>
        <p:spPr/>
        <p:txBody>
          <a:bodyPr>
            <a:normAutofit lnSpcReduction="10000"/>
          </a:bodyPr>
          <a:lstStyle/>
          <a:p>
            <a:r>
              <a:rPr lang="en-US" dirty="0">
                <a:solidFill>
                  <a:schemeClr val="bg1"/>
                </a:solidFill>
              </a:rPr>
              <a:t>What tools will you use to communicate and stay on the same page? </a:t>
            </a:r>
          </a:p>
          <a:p>
            <a:r>
              <a:rPr lang="en-US" dirty="0">
                <a:solidFill>
                  <a:schemeClr val="bg1"/>
                </a:solidFill>
              </a:rPr>
              <a:t>Where will your data be kept and how will it be accessed? </a:t>
            </a:r>
          </a:p>
          <a:p>
            <a:r>
              <a:rPr lang="en-US" dirty="0">
                <a:solidFill>
                  <a:schemeClr val="bg1"/>
                </a:solidFill>
              </a:rPr>
              <a:t>Will you depend heavily on group emails? Collaboration software?</a:t>
            </a:r>
          </a:p>
          <a:p>
            <a:r>
              <a:rPr lang="en-US" dirty="0">
                <a:solidFill>
                  <a:schemeClr val="bg1"/>
                </a:solidFill>
              </a:rPr>
              <a:t>Make sure everything is set up, works, and that all group members have access sooner rather than later.</a:t>
            </a:r>
          </a:p>
        </p:txBody>
      </p:sp>
    </p:spTree>
    <p:extLst>
      <p:ext uri="{BB962C8B-B14F-4D97-AF65-F5344CB8AC3E}">
        <p14:creationId xmlns:p14="http://schemas.microsoft.com/office/powerpoint/2010/main" val="2804206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2762250"/>
          </a:xfrm>
        </p:spPr>
        <p:txBody>
          <a:bodyPr/>
          <a:lstStyle/>
          <a:p>
            <a:r>
              <a:rPr lang="en-US" i="1" dirty="0">
                <a:solidFill>
                  <a:schemeClr val="bg1"/>
                </a:solidFill>
              </a:rPr>
              <a:t>Storming</a:t>
            </a:r>
            <a:r>
              <a:rPr lang="en-US" dirty="0">
                <a:solidFill>
                  <a:schemeClr val="bg1"/>
                </a:solidFill>
              </a:rPr>
              <a:t> </a:t>
            </a:r>
            <a:r>
              <a:rPr lang="en-US" i="1" dirty="0">
                <a:solidFill>
                  <a:schemeClr val="bg1"/>
                </a:solidFill>
              </a:rPr>
              <a:t>and</a:t>
            </a:r>
            <a:r>
              <a:rPr lang="en-US" dirty="0">
                <a:solidFill>
                  <a:schemeClr val="bg1"/>
                </a:solidFill>
              </a:rPr>
              <a:t> </a:t>
            </a:r>
            <a:r>
              <a:rPr lang="en-US" i="1" dirty="0">
                <a:solidFill>
                  <a:schemeClr val="bg1"/>
                </a:solidFill>
              </a:rPr>
              <a:t>Norming</a:t>
            </a:r>
          </a:p>
        </p:txBody>
      </p:sp>
      <p:sp>
        <p:nvSpPr>
          <p:cNvPr id="3" name="Content Placeholder 2"/>
          <p:cNvSpPr>
            <a:spLocks noGrp="1"/>
          </p:cNvSpPr>
          <p:nvPr>
            <p:ph type="subTitle" idx="1"/>
          </p:nvPr>
        </p:nvSpPr>
        <p:spPr>
          <a:xfrm>
            <a:off x="1371600" y="3200400"/>
            <a:ext cx="6400800" cy="2438400"/>
          </a:xfrm>
        </p:spPr>
        <p:txBody>
          <a:bodyPr>
            <a:normAutofit/>
          </a:bodyPr>
          <a:lstStyle/>
          <a:p>
            <a:r>
              <a:rPr lang="en-US" dirty="0">
                <a:solidFill>
                  <a:schemeClr val="bg1"/>
                </a:solidFill>
              </a:rPr>
              <a:t>“Resistance to group influence and task requirements” gives way to “in-group feeling and cohesiveness, new standards, and new roles.”</a:t>
            </a:r>
          </a:p>
        </p:txBody>
      </p:sp>
      <p:sp>
        <p:nvSpPr>
          <p:cNvPr id="5" name="Footer Placeholder 4"/>
          <p:cNvSpPr>
            <a:spLocks noGrp="1"/>
          </p:cNvSpPr>
          <p:nvPr>
            <p:ph type="ftr" sz="quarter" idx="11"/>
          </p:nvPr>
        </p:nvSpPr>
        <p:spPr>
          <a:xfrm>
            <a:off x="381000" y="6356352"/>
            <a:ext cx="8382000" cy="365125"/>
          </a:xfrm>
        </p:spPr>
        <p:txBody>
          <a:bodyPr/>
          <a:lstStyle/>
          <a:p>
            <a:r>
              <a:rPr lang="en-US" dirty="0">
                <a:solidFill>
                  <a:schemeClr val="bg1"/>
                </a:solidFill>
              </a:rPr>
              <a:t>Developmental sequence in small groups. Tuckman, Bruce W. Psychological Bulletin, </a:t>
            </a:r>
            <a:r>
              <a:rPr lang="en-US" dirty="0" err="1">
                <a:solidFill>
                  <a:schemeClr val="bg1"/>
                </a:solidFill>
              </a:rPr>
              <a:t>Vol</a:t>
            </a:r>
            <a:r>
              <a:rPr lang="en-US" dirty="0">
                <a:solidFill>
                  <a:schemeClr val="bg1"/>
                </a:solidFill>
              </a:rPr>
              <a:t> 63(6), Jun 1965, 384-399.</a:t>
            </a:r>
          </a:p>
          <a:p>
            <a:endParaRPr lang="en-US" dirty="0">
              <a:solidFill>
                <a:schemeClr val="bg1"/>
              </a:solidFill>
            </a:endParaRPr>
          </a:p>
        </p:txBody>
      </p:sp>
    </p:spTree>
    <p:extLst>
      <p:ext uri="{BB962C8B-B14F-4D97-AF65-F5344CB8AC3E}">
        <p14:creationId xmlns:p14="http://schemas.microsoft.com/office/powerpoint/2010/main" val="2940630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During Storming and Norming Stages:</a:t>
            </a:r>
          </a:p>
        </p:txBody>
      </p:sp>
      <p:sp>
        <p:nvSpPr>
          <p:cNvPr id="3" name="Content Placeholder 2"/>
          <p:cNvSpPr>
            <a:spLocks noGrp="1"/>
          </p:cNvSpPr>
          <p:nvPr>
            <p:ph idx="1"/>
          </p:nvPr>
        </p:nvSpPr>
        <p:spPr/>
        <p:txBody>
          <a:bodyPr/>
          <a:lstStyle/>
          <a:p>
            <a:r>
              <a:rPr lang="en-US" dirty="0">
                <a:solidFill>
                  <a:schemeClr val="bg1"/>
                </a:solidFill>
              </a:rPr>
              <a:t>Think about</a:t>
            </a:r>
          </a:p>
          <a:p>
            <a:pPr lvl="1"/>
            <a:r>
              <a:rPr lang="en-US" b="1" dirty="0">
                <a:solidFill>
                  <a:schemeClr val="bg1"/>
                </a:solidFill>
              </a:rPr>
              <a:t>The role of conflict</a:t>
            </a:r>
            <a:r>
              <a:rPr lang="en-US" dirty="0">
                <a:solidFill>
                  <a:schemeClr val="bg1"/>
                </a:solidFill>
              </a:rPr>
              <a:t>: handling dissent and criticism productively is critical</a:t>
            </a:r>
          </a:p>
          <a:p>
            <a:pPr lvl="1"/>
            <a:r>
              <a:rPr lang="en-US" b="1" dirty="0">
                <a:solidFill>
                  <a:schemeClr val="bg1"/>
                </a:solidFill>
              </a:rPr>
              <a:t>Determining narrowed goals, scope, and approach</a:t>
            </a:r>
          </a:p>
          <a:p>
            <a:pPr lvl="1"/>
            <a:r>
              <a:rPr lang="en-US" b="1" dirty="0">
                <a:solidFill>
                  <a:schemeClr val="bg1"/>
                </a:solidFill>
              </a:rPr>
              <a:t>Team member dynamics</a:t>
            </a:r>
            <a:r>
              <a:rPr lang="en-US" dirty="0">
                <a:solidFill>
                  <a:schemeClr val="bg1"/>
                </a:solidFill>
              </a:rPr>
              <a:t>, building trust, and staying connected</a:t>
            </a:r>
          </a:p>
        </p:txBody>
      </p:sp>
    </p:spTree>
    <p:extLst>
      <p:ext uri="{BB962C8B-B14F-4D97-AF65-F5344CB8AC3E}">
        <p14:creationId xmlns:p14="http://schemas.microsoft.com/office/powerpoint/2010/main" val="3940115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The Role of Conflict</a:t>
            </a:r>
          </a:p>
        </p:txBody>
      </p:sp>
      <p:sp>
        <p:nvSpPr>
          <p:cNvPr id="3" name="Content Placeholder 2"/>
          <p:cNvSpPr>
            <a:spLocks noGrp="1"/>
          </p:cNvSpPr>
          <p:nvPr>
            <p:ph idx="1"/>
          </p:nvPr>
        </p:nvSpPr>
        <p:spPr/>
        <p:txBody>
          <a:bodyPr>
            <a:normAutofit/>
          </a:bodyPr>
          <a:lstStyle/>
          <a:p>
            <a:r>
              <a:rPr lang="en-US" dirty="0">
                <a:solidFill>
                  <a:schemeClr val="bg1"/>
                </a:solidFill>
              </a:rPr>
              <a:t>DO understand that conflict within your group can be disruptive but also may be necessary and productive. </a:t>
            </a:r>
          </a:p>
          <a:p>
            <a:r>
              <a:rPr lang="en-US" dirty="0">
                <a:solidFill>
                  <a:schemeClr val="bg1"/>
                </a:solidFill>
              </a:rPr>
              <a:t>Differing viewpoints and internal critique help: </a:t>
            </a:r>
          </a:p>
          <a:p>
            <a:pPr lvl="1"/>
            <a:r>
              <a:rPr lang="en-US" dirty="0">
                <a:solidFill>
                  <a:schemeClr val="bg1"/>
                </a:solidFill>
              </a:rPr>
              <a:t>narrow your focus and scope, </a:t>
            </a:r>
          </a:p>
          <a:p>
            <a:pPr lvl="1"/>
            <a:r>
              <a:rPr lang="en-US" dirty="0">
                <a:solidFill>
                  <a:schemeClr val="bg1"/>
                </a:solidFill>
              </a:rPr>
              <a:t>clarify your shared goals and research questions, </a:t>
            </a:r>
          </a:p>
          <a:p>
            <a:pPr lvl="1"/>
            <a:r>
              <a:rPr lang="en-US" dirty="0">
                <a:solidFill>
                  <a:schemeClr val="bg1"/>
                </a:solidFill>
              </a:rPr>
              <a:t>anticipate problems with your methods and findings.</a:t>
            </a:r>
          </a:p>
          <a:p>
            <a:endParaRPr lang="en-US" dirty="0">
              <a:solidFill>
                <a:schemeClr val="bg1"/>
              </a:solidFill>
            </a:endParaRPr>
          </a:p>
        </p:txBody>
      </p:sp>
    </p:spTree>
    <p:extLst>
      <p:ext uri="{BB962C8B-B14F-4D97-AF65-F5344CB8AC3E}">
        <p14:creationId xmlns:p14="http://schemas.microsoft.com/office/powerpoint/2010/main" val="1299698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The Role of Conflict</a:t>
            </a:r>
          </a:p>
        </p:txBody>
      </p:sp>
      <p:sp>
        <p:nvSpPr>
          <p:cNvPr id="3" name="Content Placeholder 2"/>
          <p:cNvSpPr>
            <a:spLocks noGrp="1"/>
          </p:cNvSpPr>
          <p:nvPr>
            <p:ph idx="1"/>
          </p:nvPr>
        </p:nvSpPr>
        <p:spPr/>
        <p:txBody>
          <a:bodyPr>
            <a:noAutofit/>
          </a:bodyPr>
          <a:lstStyle/>
          <a:p>
            <a:r>
              <a:rPr lang="en-US" sz="2400" dirty="0">
                <a:solidFill>
                  <a:schemeClr val="bg1"/>
                </a:solidFill>
              </a:rPr>
              <a:t>DO respect the role of conflict and tension in making your end product better.  </a:t>
            </a:r>
          </a:p>
          <a:p>
            <a:r>
              <a:rPr lang="en-US" sz="2400" dirty="0">
                <a:solidFill>
                  <a:schemeClr val="bg1"/>
                </a:solidFill>
              </a:rPr>
              <a:t>DO give quality feedback. Be respectful. Be patient. Observe both the positive and the negative in what others offer.</a:t>
            </a:r>
          </a:p>
          <a:p>
            <a:r>
              <a:rPr lang="en-US" sz="2400" dirty="0">
                <a:solidFill>
                  <a:schemeClr val="bg1"/>
                </a:solidFill>
              </a:rPr>
              <a:t>DON’T be overly attached to the details, but do stick to your guns when it really matters. Sometimes knowing the difference is a challenge. Be ready to “Let it go!” </a:t>
            </a:r>
          </a:p>
          <a:p>
            <a:r>
              <a:rPr lang="en-US" sz="2400" dirty="0">
                <a:solidFill>
                  <a:schemeClr val="bg1"/>
                </a:solidFill>
              </a:rPr>
              <a:t>DON’T try to quash or avoid conflict before it has had a chance to make your project better. When productive tension is stifled or buried, projects end up bloated, unfocused, sprawling, and hard to finish.</a:t>
            </a:r>
          </a:p>
        </p:txBody>
      </p:sp>
    </p:spTree>
    <p:extLst>
      <p:ext uri="{BB962C8B-B14F-4D97-AF65-F5344CB8AC3E}">
        <p14:creationId xmlns:p14="http://schemas.microsoft.com/office/powerpoint/2010/main" val="1120416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Deciding Goals, Scope, Approach</a:t>
            </a:r>
          </a:p>
        </p:txBody>
      </p:sp>
      <p:sp>
        <p:nvSpPr>
          <p:cNvPr id="3" name="Content Placeholder 2"/>
          <p:cNvSpPr>
            <a:spLocks noGrp="1"/>
          </p:cNvSpPr>
          <p:nvPr>
            <p:ph idx="1"/>
          </p:nvPr>
        </p:nvSpPr>
        <p:spPr/>
        <p:txBody>
          <a:bodyPr>
            <a:normAutofit lnSpcReduction="10000"/>
          </a:bodyPr>
          <a:lstStyle/>
          <a:p>
            <a:r>
              <a:rPr lang="en-US" dirty="0">
                <a:solidFill>
                  <a:schemeClr val="bg1"/>
                </a:solidFill>
              </a:rPr>
              <a:t>Disagreements may arise about what the project’s goals are, what to include and exclude, and how to approach the material.  </a:t>
            </a:r>
          </a:p>
          <a:p>
            <a:pPr lvl="1"/>
            <a:r>
              <a:rPr lang="en-US" dirty="0">
                <a:solidFill>
                  <a:schemeClr val="bg1"/>
                </a:solidFill>
              </a:rPr>
              <a:t>May agree about the broad topic, but disagree about what smaller piece to tackle or the priorities of the project </a:t>
            </a:r>
          </a:p>
          <a:p>
            <a:pPr lvl="1"/>
            <a:r>
              <a:rPr lang="en-US" dirty="0">
                <a:solidFill>
                  <a:schemeClr val="bg1"/>
                </a:solidFill>
              </a:rPr>
              <a:t>May bring different academic backgrounds and expectations about methods, approach, or rigor </a:t>
            </a:r>
          </a:p>
          <a:p>
            <a:pPr lvl="1"/>
            <a:r>
              <a:rPr lang="en-US" dirty="0">
                <a:solidFill>
                  <a:schemeClr val="bg1"/>
                </a:solidFill>
              </a:rPr>
              <a:t>May differ in level of concern about the interests of outside stakeholders</a:t>
            </a:r>
          </a:p>
        </p:txBody>
      </p:sp>
    </p:spTree>
    <p:extLst>
      <p:ext uri="{BB962C8B-B14F-4D97-AF65-F5344CB8AC3E}">
        <p14:creationId xmlns:p14="http://schemas.microsoft.com/office/powerpoint/2010/main" val="301891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Deciding Goals, Scope, Approach</a:t>
            </a:r>
          </a:p>
        </p:txBody>
      </p:sp>
      <p:sp>
        <p:nvSpPr>
          <p:cNvPr id="3" name="Content Placeholder 2"/>
          <p:cNvSpPr>
            <a:spLocks noGrp="1"/>
          </p:cNvSpPr>
          <p:nvPr>
            <p:ph idx="1"/>
          </p:nvPr>
        </p:nvSpPr>
        <p:spPr/>
        <p:txBody>
          <a:bodyPr>
            <a:normAutofit/>
          </a:bodyPr>
          <a:lstStyle/>
          <a:p>
            <a:r>
              <a:rPr lang="en-US" dirty="0">
                <a:solidFill>
                  <a:schemeClr val="bg1"/>
                </a:solidFill>
              </a:rPr>
              <a:t>Many roads lead to Rome. Sometimes there really is no single </a:t>
            </a:r>
            <a:r>
              <a:rPr lang="en-US" i="1" dirty="0">
                <a:solidFill>
                  <a:schemeClr val="bg1"/>
                </a:solidFill>
              </a:rPr>
              <a:t>best</a:t>
            </a:r>
            <a:r>
              <a:rPr lang="en-US" dirty="0">
                <a:solidFill>
                  <a:schemeClr val="bg1"/>
                </a:solidFill>
              </a:rPr>
              <a:t> way to structure your project.</a:t>
            </a:r>
          </a:p>
          <a:p>
            <a:pPr lvl="1"/>
            <a:r>
              <a:rPr lang="en-US" dirty="0">
                <a:solidFill>
                  <a:schemeClr val="bg1"/>
                </a:solidFill>
              </a:rPr>
              <a:t>Pick a path that will work and follow it.</a:t>
            </a:r>
          </a:p>
          <a:p>
            <a:r>
              <a:rPr lang="en-US" dirty="0">
                <a:solidFill>
                  <a:schemeClr val="bg1"/>
                </a:solidFill>
              </a:rPr>
              <a:t>Avoid the “clown car” phenomenon,  which occurs when too many methodological models or frameworks are incorporated into a project.</a:t>
            </a:r>
          </a:p>
          <a:p>
            <a:pPr lvl="1"/>
            <a:r>
              <a:rPr lang="en-US" dirty="0">
                <a:solidFill>
                  <a:schemeClr val="bg1"/>
                </a:solidFill>
              </a:rPr>
              <a:t>Just say no! Let them go!  </a:t>
            </a:r>
          </a:p>
        </p:txBody>
      </p:sp>
    </p:spTree>
    <p:extLst>
      <p:ext uri="{BB962C8B-B14F-4D97-AF65-F5344CB8AC3E}">
        <p14:creationId xmlns:p14="http://schemas.microsoft.com/office/powerpoint/2010/main" val="4218768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Team Dynamics</a:t>
            </a:r>
          </a:p>
        </p:txBody>
      </p:sp>
      <p:sp>
        <p:nvSpPr>
          <p:cNvPr id="3" name="Content Placeholder 2"/>
          <p:cNvSpPr>
            <a:spLocks noGrp="1"/>
          </p:cNvSpPr>
          <p:nvPr>
            <p:ph idx="1"/>
          </p:nvPr>
        </p:nvSpPr>
        <p:spPr/>
        <p:txBody>
          <a:bodyPr>
            <a:normAutofit lnSpcReduction="10000"/>
          </a:bodyPr>
          <a:lstStyle/>
          <a:p>
            <a:r>
              <a:rPr lang="en-US" dirty="0">
                <a:solidFill>
                  <a:schemeClr val="bg1"/>
                </a:solidFill>
              </a:rPr>
              <a:t>DO work as a team from the very beginning and keep lines of communication open.</a:t>
            </a:r>
          </a:p>
          <a:p>
            <a:r>
              <a:rPr lang="en-US" dirty="0">
                <a:solidFill>
                  <a:schemeClr val="bg1"/>
                </a:solidFill>
              </a:rPr>
              <a:t>Sometimes team members attempt to avoid conflict by dividing tasks and content and going their separate ways prematurely. </a:t>
            </a:r>
          </a:p>
          <a:p>
            <a:r>
              <a:rPr lang="en-US" dirty="0">
                <a:solidFill>
                  <a:schemeClr val="bg1"/>
                </a:solidFill>
              </a:rPr>
              <a:t>Trying to fuse divergent content or bridge conceptual gaps after much work has been done can be difficult, demoralizing, and damaging to relationships.</a:t>
            </a:r>
          </a:p>
        </p:txBody>
      </p:sp>
    </p:spTree>
    <p:extLst>
      <p:ext uri="{BB962C8B-B14F-4D97-AF65-F5344CB8AC3E}">
        <p14:creationId xmlns:p14="http://schemas.microsoft.com/office/powerpoint/2010/main" val="1101160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2762250"/>
          </a:xfrm>
        </p:spPr>
        <p:txBody>
          <a:bodyPr/>
          <a:lstStyle/>
          <a:p>
            <a:r>
              <a:rPr lang="en-US" i="1" dirty="0">
                <a:solidFill>
                  <a:schemeClr val="bg1"/>
                </a:solidFill>
              </a:rPr>
              <a:t>Performing</a:t>
            </a:r>
          </a:p>
        </p:txBody>
      </p:sp>
      <p:sp>
        <p:nvSpPr>
          <p:cNvPr id="3" name="Content Placeholder 2"/>
          <p:cNvSpPr>
            <a:spLocks noGrp="1"/>
          </p:cNvSpPr>
          <p:nvPr>
            <p:ph type="subTitle" idx="1"/>
          </p:nvPr>
        </p:nvSpPr>
        <p:spPr>
          <a:xfrm>
            <a:off x="1371600" y="2895600"/>
            <a:ext cx="6400800" cy="2743200"/>
          </a:xfrm>
        </p:spPr>
        <p:txBody>
          <a:bodyPr>
            <a:normAutofit/>
          </a:bodyPr>
          <a:lstStyle/>
          <a:p>
            <a:r>
              <a:rPr lang="en-US" dirty="0">
                <a:solidFill>
                  <a:schemeClr val="bg1"/>
                </a:solidFill>
              </a:rPr>
              <a:t>“…interpersonal structure becomes the tool of task activities. Roles become flexible and functional, and group energy is channeled into the task.”</a:t>
            </a:r>
          </a:p>
        </p:txBody>
      </p:sp>
      <p:sp>
        <p:nvSpPr>
          <p:cNvPr id="5" name="Footer Placeholder 4"/>
          <p:cNvSpPr>
            <a:spLocks noGrp="1"/>
          </p:cNvSpPr>
          <p:nvPr>
            <p:ph type="ftr" sz="quarter" idx="11"/>
          </p:nvPr>
        </p:nvSpPr>
        <p:spPr>
          <a:xfrm>
            <a:off x="381000" y="6356352"/>
            <a:ext cx="8382000" cy="365125"/>
          </a:xfrm>
        </p:spPr>
        <p:txBody>
          <a:bodyPr/>
          <a:lstStyle/>
          <a:p>
            <a:r>
              <a:rPr lang="en-US" dirty="0">
                <a:solidFill>
                  <a:schemeClr val="bg1"/>
                </a:solidFill>
              </a:rPr>
              <a:t>Developmental sequence in small groups. Tuckman, Bruce W. Psychological Bulletin, </a:t>
            </a:r>
            <a:r>
              <a:rPr lang="en-US" dirty="0" err="1">
                <a:solidFill>
                  <a:schemeClr val="bg1"/>
                </a:solidFill>
              </a:rPr>
              <a:t>Vol</a:t>
            </a:r>
            <a:r>
              <a:rPr lang="en-US" dirty="0">
                <a:solidFill>
                  <a:schemeClr val="bg1"/>
                </a:solidFill>
              </a:rPr>
              <a:t> 63(6), Jun 1965, 384-399.</a:t>
            </a:r>
          </a:p>
          <a:p>
            <a:endParaRPr lang="en-US" dirty="0">
              <a:solidFill>
                <a:schemeClr val="bg1"/>
              </a:solidFill>
            </a:endParaRPr>
          </a:p>
        </p:txBody>
      </p:sp>
    </p:spTree>
    <p:extLst>
      <p:ext uri="{BB962C8B-B14F-4D97-AF65-F5344CB8AC3E}">
        <p14:creationId xmlns:p14="http://schemas.microsoft.com/office/powerpoint/2010/main" val="998483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During the Performing Stage:</a:t>
            </a:r>
          </a:p>
        </p:txBody>
      </p:sp>
      <p:sp>
        <p:nvSpPr>
          <p:cNvPr id="3" name="Content Placeholder 2"/>
          <p:cNvSpPr>
            <a:spLocks noGrp="1"/>
          </p:cNvSpPr>
          <p:nvPr>
            <p:ph idx="1"/>
          </p:nvPr>
        </p:nvSpPr>
        <p:spPr/>
        <p:txBody>
          <a:bodyPr/>
          <a:lstStyle/>
          <a:p>
            <a:r>
              <a:rPr lang="en-US" dirty="0">
                <a:solidFill>
                  <a:schemeClr val="bg1"/>
                </a:solidFill>
              </a:rPr>
              <a:t>Think about</a:t>
            </a:r>
          </a:p>
          <a:p>
            <a:pPr lvl="1"/>
            <a:r>
              <a:rPr lang="en-US" b="1" dirty="0">
                <a:solidFill>
                  <a:schemeClr val="bg1"/>
                </a:solidFill>
              </a:rPr>
              <a:t>Establishing your team as a unique mechanism with a unique rhythm</a:t>
            </a:r>
          </a:p>
          <a:p>
            <a:pPr lvl="1"/>
            <a:r>
              <a:rPr lang="en-US" b="1" dirty="0">
                <a:solidFill>
                  <a:schemeClr val="bg1"/>
                </a:solidFill>
              </a:rPr>
              <a:t>Balancing</a:t>
            </a:r>
            <a:r>
              <a:rPr lang="en-US" dirty="0">
                <a:solidFill>
                  <a:schemeClr val="bg1"/>
                </a:solidFill>
              </a:rPr>
              <a:t> working independently with working collaboratively</a:t>
            </a:r>
          </a:p>
          <a:p>
            <a:pPr lvl="1"/>
            <a:r>
              <a:rPr lang="en-US" b="1" dirty="0">
                <a:solidFill>
                  <a:schemeClr val="bg1"/>
                </a:solidFill>
              </a:rPr>
              <a:t>Bringing it all together</a:t>
            </a:r>
          </a:p>
        </p:txBody>
      </p:sp>
    </p:spTree>
    <p:extLst>
      <p:ext uri="{BB962C8B-B14F-4D97-AF65-F5344CB8AC3E}">
        <p14:creationId xmlns:p14="http://schemas.microsoft.com/office/powerpoint/2010/main" val="1487074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chemeClr val="bg1"/>
                </a:solidFill>
              </a:rPr>
              <a:t>The Team Writing </a:t>
            </a:r>
            <a:r>
              <a:rPr lang="en-US" u="sng" dirty="0">
                <a:solidFill>
                  <a:schemeClr val="bg1"/>
                </a:solidFill>
              </a:rPr>
              <a:t>Dream</a:t>
            </a:r>
          </a:p>
        </p:txBody>
      </p:sp>
      <p:sp>
        <p:nvSpPr>
          <p:cNvPr id="3" name="Content Placeholder 2"/>
          <p:cNvSpPr>
            <a:spLocks noGrp="1"/>
          </p:cNvSpPr>
          <p:nvPr>
            <p:ph idx="1"/>
          </p:nvPr>
        </p:nvSpPr>
        <p:spPr>
          <a:xfrm>
            <a:off x="476250" y="1389799"/>
            <a:ext cx="8229600" cy="1523998"/>
          </a:xfrm>
        </p:spPr>
        <p:txBody>
          <a:bodyPr>
            <a:noAutofit/>
          </a:bodyPr>
          <a:lstStyle/>
          <a:p>
            <a:r>
              <a:rPr lang="en-US" sz="2800" i="1" dirty="0">
                <a:solidFill>
                  <a:schemeClr val="bg1"/>
                </a:solidFill>
              </a:rPr>
              <a:t>We’ll all understand our research question in the same way. We’ll see eye to eye on the models to use, the important literature, and research methods. </a:t>
            </a:r>
          </a:p>
        </p:txBody>
      </p:sp>
      <p:pic>
        <p:nvPicPr>
          <p:cNvPr id="5" name="Picture 2" descr="Related im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200400"/>
            <a:ext cx="4762500" cy="3067050"/>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228600" y="3553394"/>
            <a:ext cx="1600200" cy="1143000"/>
          </a:xfrm>
          <a:prstGeom prst="cloudCallout">
            <a:avLst>
              <a:gd name="adj1" fmla="val 75542"/>
              <a:gd name="adj2" fmla="val -3171"/>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loud Callout 13"/>
          <p:cNvSpPr/>
          <p:nvPr/>
        </p:nvSpPr>
        <p:spPr>
          <a:xfrm>
            <a:off x="7162800" y="3586376"/>
            <a:ext cx="1600200" cy="1143000"/>
          </a:xfrm>
          <a:prstGeom prst="cloudCallout">
            <a:avLst>
              <a:gd name="adj1" fmla="val -73711"/>
              <a:gd name="adj2" fmla="val -12724"/>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loud Callout 14"/>
          <p:cNvSpPr/>
          <p:nvPr/>
        </p:nvSpPr>
        <p:spPr>
          <a:xfrm>
            <a:off x="5756512" y="2790966"/>
            <a:ext cx="990600" cy="578893"/>
          </a:xfrm>
          <a:prstGeom prst="cloudCallout">
            <a:avLst>
              <a:gd name="adj1" fmla="val -63017"/>
              <a:gd name="adj2" fmla="val 7079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6" name="Cloud Callout 15"/>
          <p:cNvSpPr/>
          <p:nvPr/>
        </p:nvSpPr>
        <p:spPr>
          <a:xfrm>
            <a:off x="2502090" y="2819400"/>
            <a:ext cx="1219200" cy="609600"/>
          </a:xfrm>
          <a:prstGeom prst="cloudCallout">
            <a:avLst>
              <a:gd name="adj1" fmla="val 26191"/>
              <a:gd name="adj2" fmla="val 87724"/>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6" name="Flowchart: Sort 5"/>
          <p:cNvSpPr/>
          <p:nvPr/>
        </p:nvSpPr>
        <p:spPr>
          <a:xfrm>
            <a:off x="838200" y="3810000"/>
            <a:ext cx="381000" cy="609600"/>
          </a:xfrm>
          <a:prstGeom prst="flowChartSo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Sort 17"/>
          <p:cNvSpPr/>
          <p:nvPr/>
        </p:nvSpPr>
        <p:spPr>
          <a:xfrm>
            <a:off x="3016440" y="2939386"/>
            <a:ext cx="190500" cy="369627"/>
          </a:xfrm>
          <a:prstGeom prst="flowChartSo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Sort 18"/>
          <p:cNvSpPr/>
          <p:nvPr/>
        </p:nvSpPr>
        <p:spPr>
          <a:xfrm>
            <a:off x="7772400" y="3853076"/>
            <a:ext cx="381000" cy="609600"/>
          </a:xfrm>
          <a:prstGeom prst="flowChartSo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Sort 19"/>
          <p:cNvSpPr/>
          <p:nvPr/>
        </p:nvSpPr>
        <p:spPr>
          <a:xfrm>
            <a:off x="6156562" y="2895598"/>
            <a:ext cx="190500" cy="369627"/>
          </a:xfrm>
          <a:prstGeom prst="flowChartSor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4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16" grpId="0" animBg="1"/>
      <p:bldP spid="6" grpId="0" animBg="1"/>
      <p:bldP spid="18" grpId="0" animBg="1"/>
      <p:bldP spid="19" grpId="0" animBg="1"/>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Establishing Team Rhythm</a:t>
            </a:r>
          </a:p>
        </p:txBody>
      </p:sp>
      <p:sp>
        <p:nvSpPr>
          <p:cNvPr id="3" name="Content Placeholder 2"/>
          <p:cNvSpPr>
            <a:spLocks noGrp="1"/>
          </p:cNvSpPr>
          <p:nvPr>
            <p:ph idx="1"/>
          </p:nvPr>
        </p:nvSpPr>
        <p:spPr/>
        <p:txBody>
          <a:bodyPr>
            <a:normAutofit fontScale="92500"/>
          </a:bodyPr>
          <a:lstStyle/>
          <a:p>
            <a:r>
              <a:rPr lang="en-US" dirty="0">
                <a:solidFill>
                  <a:schemeClr val="bg1"/>
                </a:solidFill>
              </a:rPr>
              <a:t>Your team is a unique machine composed of a specific set of components (i.e. group members).</a:t>
            </a:r>
          </a:p>
          <a:p>
            <a:r>
              <a:rPr lang="en-US" dirty="0">
                <a:solidFill>
                  <a:schemeClr val="bg1"/>
                </a:solidFill>
              </a:rPr>
              <a:t>Synergy: the interaction between two or more agents leading to a combined effect greater than the sum of their separate effects.</a:t>
            </a:r>
          </a:p>
          <a:p>
            <a:r>
              <a:rPr lang="en-US" dirty="0">
                <a:solidFill>
                  <a:schemeClr val="bg1"/>
                </a:solidFill>
              </a:rPr>
              <a:t>Your team may not be perfect, but it has key strengths. At the performing stage you should know what these strengths are and how to leverage them.</a:t>
            </a:r>
          </a:p>
        </p:txBody>
      </p:sp>
    </p:spTree>
    <p:extLst>
      <p:ext uri="{BB962C8B-B14F-4D97-AF65-F5344CB8AC3E}">
        <p14:creationId xmlns:p14="http://schemas.microsoft.com/office/powerpoint/2010/main" val="3992512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Working Independently and Together</a:t>
            </a:r>
          </a:p>
        </p:txBody>
      </p:sp>
      <p:sp>
        <p:nvSpPr>
          <p:cNvPr id="3" name="Content Placeholder 2"/>
          <p:cNvSpPr>
            <a:spLocks noGrp="1"/>
          </p:cNvSpPr>
          <p:nvPr>
            <p:ph idx="1"/>
          </p:nvPr>
        </p:nvSpPr>
        <p:spPr/>
        <p:txBody>
          <a:bodyPr/>
          <a:lstStyle/>
          <a:p>
            <a:pPr marL="0" indent="0" algn="ctr">
              <a:buNone/>
            </a:pPr>
            <a:r>
              <a:rPr lang="en-US" dirty="0">
                <a:solidFill>
                  <a:schemeClr val="bg1"/>
                </a:solidFill>
              </a:rPr>
              <a:t>Establish your team’s particular rhythm for working independently and together</a:t>
            </a:r>
          </a:p>
          <a:p>
            <a:pPr marL="0" indent="0">
              <a:buNone/>
            </a:pPr>
            <a:endParaRPr lang="en-US" dirty="0">
              <a:solidFill>
                <a:schemeClr val="bg1"/>
              </a:solidFill>
            </a:endParaRPr>
          </a:p>
          <a:p>
            <a:pPr marL="0" indent="0">
              <a:buNone/>
            </a:pPr>
            <a:endParaRPr lang="en-US" dirty="0">
              <a:solidFill>
                <a:schemeClr val="bg1"/>
              </a:solidFill>
            </a:endParaRPr>
          </a:p>
        </p:txBody>
      </p:sp>
      <p:sp>
        <p:nvSpPr>
          <p:cNvPr id="10" name="Footer Placeholder 9"/>
          <p:cNvSpPr>
            <a:spLocks noGrp="1"/>
          </p:cNvSpPr>
          <p:nvPr>
            <p:ph type="ftr" sz="quarter" idx="11"/>
          </p:nvPr>
        </p:nvSpPr>
        <p:spPr>
          <a:xfrm>
            <a:off x="457200" y="6356352"/>
            <a:ext cx="8229600" cy="365125"/>
          </a:xfrm>
        </p:spPr>
        <p:txBody>
          <a:bodyPr/>
          <a:lstStyle/>
          <a:p>
            <a:r>
              <a:rPr lang="en-US" dirty="0">
                <a:solidFill>
                  <a:schemeClr val="bg1"/>
                </a:solidFill>
              </a:rPr>
              <a:t>After The Writing Center at UNC Chapel Hill (2015) “ Group Writing.” Retrieved from http://writingcenter.unc.edu/handouts/group-writing/</a:t>
            </a:r>
          </a:p>
        </p:txBody>
      </p:sp>
      <p:graphicFrame>
        <p:nvGraphicFramePr>
          <p:cNvPr id="5" name="Diagram 4"/>
          <p:cNvGraphicFramePr/>
          <p:nvPr>
            <p:extLst>
              <p:ext uri="{D42A27DB-BD31-4B8C-83A1-F6EECF244321}">
                <p14:modId xmlns:p14="http://schemas.microsoft.com/office/powerpoint/2010/main" val="4205330396"/>
              </p:ext>
            </p:extLst>
          </p:nvPr>
        </p:nvGraphicFramePr>
        <p:xfrm>
          <a:off x="18197" y="2246531"/>
          <a:ext cx="86868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Left-Right Arrow 6"/>
          <p:cNvSpPr/>
          <p:nvPr/>
        </p:nvSpPr>
        <p:spPr>
          <a:xfrm>
            <a:off x="2438400" y="4913531"/>
            <a:ext cx="4267200" cy="609600"/>
          </a:xfrm>
          <a:prstGeom prst="leftRightArrow">
            <a:avLst/>
          </a:prstGeom>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endParaRPr lang="en-US" b="1">
              <a:ln/>
              <a:solidFill>
                <a:schemeClr val="accent5">
                  <a:tint val="50000"/>
                  <a:satMod val="180000"/>
                </a:schemeClr>
              </a:solidFill>
            </a:endParaRPr>
          </a:p>
        </p:txBody>
      </p:sp>
      <p:sp>
        <p:nvSpPr>
          <p:cNvPr id="8" name="TextBox 7"/>
          <p:cNvSpPr txBox="1"/>
          <p:nvPr/>
        </p:nvSpPr>
        <p:spPr>
          <a:xfrm>
            <a:off x="533400" y="4876802"/>
            <a:ext cx="1676400" cy="646331"/>
          </a:xfrm>
          <a:prstGeom prst="rect">
            <a:avLst/>
          </a:prstGeom>
          <a:noFill/>
        </p:spPr>
        <p:txBody>
          <a:bodyPr wrap="square" rtlCol="0">
            <a:spAutoFit/>
          </a:bodyPr>
          <a:lstStyle/>
          <a:p>
            <a:r>
              <a:rPr lang="en-US" dirty="0">
                <a:solidFill>
                  <a:schemeClr val="bg1"/>
                </a:solidFill>
              </a:rPr>
              <a:t>More in-person collaboration</a:t>
            </a:r>
          </a:p>
        </p:txBody>
      </p:sp>
      <p:sp>
        <p:nvSpPr>
          <p:cNvPr id="9" name="TextBox 8"/>
          <p:cNvSpPr txBox="1"/>
          <p:nvPr/>
        </p:nvSpPr>
        <p:spPr>
          <a:xfrm>
            <a:off x="7010400" y="4876802"/>
            <a:ext cx="1524000" cy="646331"/>
          </a:xfrm>
          <a:prstGeom prst="rect">
            <a:avLst/>
          </a:prstGeom>
          <a:noFill/>
        </p:spPr>
        <p:txBody>
          <a:bodyPr wrap="square" rtlCol="0">
            <a:spAutoFit/>
          </a:bodyPr>
          <a:lstStyle/>
          <a:p>
            <a:r>
              <a:rPr lang="en-US" dirty="0">
                <a:solidFill>
                  <a:schemeClr val="bg1"/>
                </a:solidFill>
              </a:rPr>
              <a:t>Less in-person collaboration</a:t>
            </a:r>
          </a:p>
        </p:txBody>
      </p:sp>
    </p:spTree>
    <p:extLst>
      <p:ext uri="{BB962C8B-B14F-4D97-AF65-F5344CB8AC3E}">
        <p14:creationId xmlns:p14="http://schemas.microsoft.com/office/powerpoint/2010/main" val="97995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Working Independently and Together</a:t>
            </a:r>
          </a:p>
        </p:txBody>
      </p:sp>
      <p:sp>
        <p:nvSpPr>
          <p:cNvPr id="3" name="Content Placeholder 2"/>
          <p:cNvSpPr>
            <a:spLocks noGrp="1"/>
          </p:cNvSpPr>
          <p:nvPr>
            <p:ph idx="1"/>
          </p:nvPr>
        </p:nvSpPr>
        <p:spPr/>
        <p:txBody>
          <a:bodyPr/>
          <a:lstStyle/>
          <a:p>
            <a:r>
              <a:rPr lang="en-US" dirty="0">
                <a:solidFill>
                  <a:schemeClr val="bg1"/>
                </a:solidFill>
              </a:rPr>
              <a:t>Different parts of thesis writing: separately or together?</a:t>
            </a:r>
          </a:p>
          <a:p>
            <a:pPr lvl="1"/>
            <a:r>
              <a:rPr lang="en-US" dirty="0">
                <a:solidFill>
                  <a:schemeClr val="bg1"/>
                </a:solidFill>
              </a:rPr>
              <a:t>Pre-writing and brainstorming? </a:t>
            </a:r>
          </a:p>
          <a:p>
            <a:pPr lvl="1"/>
            <a:r>
              <a:rPr lang="en-US" dirty="0">
                <a:solidFill>
                  <a:schemeClr val="bg1"/>
                </a:solidFill>
              </a:rPr>
              <a:t>Thesis proposal and first chapter? </a:t>
            </a:r>
          </a:p>
          <a:p>
            <a:pPr lvl="1"/>
            <a:r>
              <a:rPr lang="en-US" dirty="0">
                <a:solidFill>
                  <a:schemeClr val="bg1"/>
                </a:solidFill>
              </a:rPr>
              <a:t>Literature review and background research?</a:t>
            </a:r>
          </a:p>
          <a:p>
            <a:pPr lvl="1"/>
            <a:r>
              <a:rPr lang="en-US" dirty="0">
                <a:solidFill>
                  <a:schemeClr val="bg1"/>
                </a:solidFill>
              </a:rPr>
              <a:t>Methodology? Analysis?</a:t>
            </a:r>
          </a:p>
          <a:p>
            <a:pPr lvl="1"/>
            <a:r>
              <a:rPr lang="en-US" dirty="0">
                <a:solidFill>
                  <a:schemeClr val="bg1"/>
                </a:solidFill>
              </a:rPr>
              <a:t>Recommendations and conclusion? </a:t>
            </a:r>
          </a:p>
          <a:p>
            <a:pPr lvl="1"/>
            <a:r>
              <a:rPr lang="en-US" dirty="0">
                <a:solidFill>
                  <a:schemeClr val="bg1"/>
                </a:solidFill>
              </a:rPr>
              <a:t>Final editing, revising, and formatting?</a:t>
            </a:r>
          </a:p>
          <a:p>
            <a:endParaRPr lang="en-US" dirty="0">
              <a:solidFill>
                <a:schemeClr val="bg1"/>
              </a:solidFill>
            </a:endParaRPr>
          </a:p>
        </p:txBody>
      </p:sp>
    </p:spTree>
    <p:extLst>
      <p:ext uri="{BB962C8B-B14F-4D97-AF65-F5344CB8AC3E}">
        <p14:creationId xmlns:p14="http://schemas.microsoft.com/office/powerpoint/2010/main" val="4157632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Working Independently and Together</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solidFill>
                  <a:schemeClr val="bg1"/>
                </a:solidFill>
              </a:rPr>
              <a:t>How could your hypothetical team approach the division of work for the hypothetical project described below?</a:t>
            </a:r>
          </a:p>
          <a:p>
            <a:r>
              <a:rPr lang="en-US" b="1" dirty="0">
                <a:solidFill>
                  <a:schemeClr val="bg1"/>
                </a:solidFill>
              </a:rPr>
              <a:t>Why</a:t>
            </a:r>
            <a:r>
              <a:rPr lang="en-US" dirty="0">
                <a:solidFill>
                  <a:schemeClr val="bg1"/>
                </a:solidFill>
              </a:rPr>
              <a:t>: DOD seeks to optimize future combined training exercises between two organizations.</a:t>
            </a:r>
          </a:p>
          <a:p>
            <a:r>
              <a:rPr lang="en-US" b="1" dirty="0">
                <a:solidFill>
                  <a:schemeClr val="bg1"/>
                </a:solidFill>
              </a:rPr>
              <a:t>What</a:t>
            </a:r>
            <a:r>
              <a:rPr lang="en-US" dirty="0">
                <a:solidFill>
                  <a:schemeClr val="bg1"/>
                </a:solidFill>
              </a:rPr>
              <a:t>: This project will assess the effectiveness of combined training exercises that took place between 2012-2015. </a:t>
            </a:r>
          </a:p>
          <a:p>
            <a:r>
              <a:rPr lang="en-US" b="1" dirty="0">
                <a:solidFill>
                  <a:schemeClr val="bg1"/>
                </a:solidFill>
              </a:rPr>
              <a:t>How</a:t>
            </a:r>
            <a:r>
              <a:rPr lang="en-US" dirty="0">
                <a:solidFill>
                  <a:schemeClr val="bg1"/>
                </a:solidFill>
              </a:rPr>
              <a:t>: First, the team will use two existing theoretical frameworks to develop a new model for measuring the effectiveness of these events. Second, after developing the new model, the team will apply the model to review the details of each exercise from 2012-2015. Finally, the team will provide recommendations based on the findings.</a:t>
            </a:r>
          </a:p>
        </p:txBody>
      </p:sp>
    </p:spTree>
    <p:extLst>
      <p:ext uri="{BB962C8B-B14F-4D97-AF65-F5344CB8AC3E}">
        <p14:creationId xmlns:p14="http://schemas.microsoft.com/office/powerpoint/2010/main" val="2195881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Bringing it All Together</a:t>
            </a:r>
          </a:p>
        </p:txBody>
      </p:sp>
      <p:sp>
        <p:nvSpPr>
          <p:cNvPr id="3" name="Content Placeholder 2"/>
          <p:cNvSpPr>
            <a:spLocks noGrp="1"/>
          </p:cNvSpPr>
          <p:nvPr>
            <p:ph idx="1"/>
          </p:nvPr>
        </p:nvSpPr>
        <p:spPr/>
        <p:txBody>
          <a:bodyPr/>
          <a:lstStyle/>
          <a:p>
            <a:r>
              <a:rPr lang="en-US" dirty="0">
                <a:solidFill>
                  <a:schemeClr val="bg1"/>
                </a:solidFill>
              </a:rPr>
              <a:t>The challenge of arriving at a uniform voice is often a concern in group writing. There are no quick and easy steps for achieving it.</a:t>
            </a:r>
          </a:p>
          <a:p>
            <a:pPr lvl="1"/>
            <a:r>
              <a:rPr lang="en-US" dirty="0">
                <a:solidFill>
                  <a:schemeClr val="bg1"/>
                </a:solidFill>
              </a:rPr>
              <a:t>Build trust in advance and then bank on it.</a:t>
            </a:r>
          </a:p>
          <a:p>
            <a:pPr lvl="1"/>
            <a:r>
              <a:rPr lang="en-US" dirty="0">
                <a:solidFill>
                  <a:schemeClr val="bg1"/>
                </a:solidFill>
              </a:rPr>
              <a:t>Don’t second guess or micromanage your team.</a:t>
            </a:r>
          </a:p>
          <a:p>
            <a:pPr lvl="1"/>
            <a:r>
              <a:rPr lang="en-US" dirty="0">
                <a:solidFill>
                  <a:schemeClr val="bg1"/>
                </a:solidFill>
              </a:rPr>
              <a:t>Sometimes there’s no substitute for time spent working together face to face.</a:t>
            </a:r>
          </a:p>
        </p:txBody>
      </p:sp>
    </p:spTree>
    <p:extLst>
      <p:ext uri="{BB962C8B-B14F-4D97-AF65-F5344CB8AC3E}">
        <p14:creationId xmlns:p14="http://schemas.microsoft.com/office/powerpoint/2010/main" val="1394173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67000"/>
            <a:ext cx="8229600" cy="1143000"/>
          </a:xfrm>
        </p:spPr>
        <p:txBody>
          <a:bodyPr/>
          <a:lstStyle/>
          <a:p>
            <a:r>
              <a:rPr lang="en-US" dirty="0">
                <a:solidFill>
                  <a:schemeClr val="bg1"/>
                </a:solidFill>
              </a:rPr>
              <a:t>Questions?</a:t>
            </a:r>
          </a:p>
        </p:txBody>
      </p:sp>
    </p:spTree>
    <p:extLst>
      <p:ext uri="{BB962C8B-B14F-4D97-AF65-F5344CB8AC3E}">
        <p14:creationId xmlns:p14="http://schemas.microsoft.com/office/powerpoint/2010/main" val="3110824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chemeClr val="bg1"/>
                </a:solidFill>
              </a:rPr>
              <a:t>The Team Writing </a:t>
            </a:r>
            <a:r>
              <a:rPr lang="en-US" u="sng" dirty="0">
                <a:solidFill>
                  <a:schemeClr val="bg1"/>
                </a:solidFill>
              </a:rPr>
              <a:t>Dream</a:t>
            </a:r>
          </a:p>
        </p:txBody>
      </p:sp>
      <p:sp>
        <p:nvSpPr>
          <p:cNvPr id="3" name="Content Placeholder 2"/>
          <p:cNvSpPr>
            <a:spLocks noGrp="1"/>
          </p:cNvSpPr>
          <p:nvPr>
            <p:ph idx="1"/>
          </p:nvPr>
        </p:nvSpPr>
        <p:spPr>
          <a:xfrm>
            <a:off x="476250" y="1389799"/>
            <a:ext cx="8229600" cy="1523998"/>
          </a:xfrm>
        </p:spPr>
        <p:txBody>
          <a:bodyPr>
            <a:noAutofit/>
          </a:bodyPr>
          <a:lstStyle/>
          <a:p>
            <a:r>
              <a:rPr lang="en-US" sz="2800" i="1" dirty="0">
                <a:solidFill>
                  <a:schemeClr val="bg1"/>
                </a:solidFill>
              </a:rPr>
              <a:t>Everyone will work at a complementary pace and we can all spend the same amount of time on the project!</a:t>
            </a:r>
          </a:p>
        </p:txBody>
      </p:sp>
      <p:pic>
        <p:nvPicPr>
          <p:cNvPr id="5" name="Picture 2" descr="Related im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200400"/>
            <a:ext cx="4762500" cy="3067050"/>
          </a:xfrm>
          <a:prstGeom prst="rect">
            <a:avLst/>
          </a:prstGeom>
          <a:noFill/>
          <a:extLst>
            <a:ext uri="{909E8E84-426E-40DD-AFC4-6F175D3DCCD1}">
              <a14:hiddenFill xmlns:a14="http://schemas.microsoft.com/office/drawing/2010/main">
                <a:solidFill>
                  <a:srgbClr val="FFFFFF"/>
                </a:solidFill>
              </a14:hiddenFill>
            </a:ext>
          </a:extLst>
        </p:spPr>
      </p:pic>
      <p:sp>
        <p:nvSpPr>
          <p:cNvPr id="7" name="Oval Callout 6"/>
          <p:cNvSpPr/>
          <p:nvPr/>
        </p:nvSpPr>
        <p:spPr>
          <a:xfrm>
            <a:off x="-457200" y="6629400"/>
            <a:ext cx="914400" cy="6126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7"/>
          <p:cNvSpPr/>
          <p:nvPr/>
        </p:nvSpPr>
        <p:spPr>
          <a:xfrm>
            <a:off x="304800" y="2922467"/>
            <a:ext cx="1447800" cy="1420933"/>
          </a:xfrm>
          <a:prstGeom prst="wedgeRoundRectCallout">
            <a:avLst>
              <a:gd name="adj1" fmla="val 97110"/>
              <a:gd name="adj2" fmla="val 541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Let’s meet for 3 hours on Thursday evening! </a:t>
            </a:r>
          </a:p>
        </p:txBody>
      </p:sp>
      <p:sp>
        <p:nvSpPr>
          <p:cNvPr id="17" name="Rounded Rectangular Callout 16"/>
          <p:cNvSpPr/>
          <p:nvPr/>
        </p:nvSpPr>
        <p:spPr>
          <a:xfrm>
            <a:off x="4114800" y="2447069"/>
            <a:ext cx="647700" cy="475398"/>
          </a:xfrm>
          <a:prstGeom prst="wedgeRoundRectCallout">
            <a:avLst>
              <a:gd name="adj1" fmla="val -57707"/>
              <a:gd name="adj2" fmla="val 2605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Ok!</a:t>
            </a:r>
          </a:p>
        </p:txBody>
      </p:sp>
      <p:sp>
        <p:nvSpPr>
          <p:cNvPr id="21" name="Rounded Rectangular Callout 20"/>
          <p:cNvSpPr/>
          <p:nvPr/>
        </p:nvSpPr>
        <p:spPr>
          <a:xfrm>
            <a:off x="5181600" y="2474362"/>
            <a:ext cx="990600" cy="582731"/>
          </a:xfrm>
          <a:prstGeom prst="wedgeRoundRectCallout">
            <a:avLst>
              <a:gd name="adj1" fmla="val -25695"/>
              <a:gd name="adj2" fmla="val 1085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No problem!</a:t>
            </a:r>
          </a:p>
        </p:txBody>
      </p:sp>
      <p:sp>
        <p:nvSpPr>
          <p:cNvPr id="22" name="Rounded Rectangular Callout 21"/>
          <p:cNvSpPr/>
          <p:nvPr/>
        </p:nvSpPr>
        <p:spPr>
          <a:xfrm>
            <a:off x="7391400" y="3738348"/>
            <a:ext cx="1447800" cy="605051"/>
          </a:xfrm>
          <a:prstGeom prst="wedgeRoundRectCallout">
            <a:avLst>
              <a:gd name="adj1" fmla="val -88260"/>
              <a:gd name="adj2" fmla="val 376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 can do that!</a:t>
            </a:r>
          </a:p>
        </p:txBody>
      </p:sp>
    </p:spTree>
    <p:extLst>
      <p:ext uri="{BB962C8B-B14F-4D97-AF65-F5344CB8AC3E}">
        <p14:creationId xmlns:p14="http://schemas.microsoft.com/office/powerpoint/2010/main" val="24741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rmAutofit/>
          </a:bodyPr>
          <a:lstStyle/>
          <a:p>
            <a:pPr marL="0" indent="0" algn="ctr">
              <a:buNone/>
            </a:pPr>
            <a:endParaRPr lang="en-US" sz="5400" dirty="0">
              <a:solidFill>
                <a:schemeClr val="bg1"/>
              </a:solidFill>
            </a:endParaRPr>
          </a:p>
          <a:p>
            <a:pPr marL="0" indent="0" algn="ctr">
              <a:buNone/>
            </a:pPr>
            <a:r>
              <a:rPr lang="en-US" sz="5400" dirty="0">
                <a:solidFill>
                  <a:schemeClr val="bg1"/>
                </a:solidFill>
              </a:rPr>
              <a:t>The Difficult Realities</a:t>
            </a:r>
          </a:p>
        </p:txBody>
      </p:sp>
    </p:spTree>
    <p:extLst>
      <p:ext uri="{BB962C8B-B14F-4D97-AF65-F5344CB8AC3E}">
        <p14:creationId xmlns:p14="http://schemas.microsoft.com/office/powerpoint/2010/main" val="1865144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a:solidFill>
                  <a:schemeClr val="bg1"/>
                </a:solidFill>
              </a:rPr>
              <a:t>Everyone needs slightly different things from the thesis, so everyone adds a different dimension to the research design. Soon it is so complex that no one is sure how it all fits together. </a:t>
            </a:r>
          </a:p>
          <a:p>
            <a:endParaRPr lang="en-US" dirty="0"/>
          </a:p>
        </p:txBody>
      </p:sp>
    </p:spTree>
    <p:extLst>
      <p:ext uri="{BB962C8B-B14F-4D97-AF65-F5344CB8AC3E}">
        <p14:creationId xmlns:p14="http://schemas.microsoft.com/office/powerpoint/2010/main" val="4088668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124200"/>
            <a:ext cx="4762500" cy="306705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4626306" y="685800"/>
            <a:ext cx="2155493" cy="1447800"/>
          </a:xfrm>
          <a:prstGeom prst="wedgeRoundRectCallout">
            <a:avLst>
              <a:gd name="adj1" fmla="val -11606"/>
              <a:gd name="adj2" fmla="val 1313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Apply </a:t>
            </a:r>
            <a:r>
              <a:rPr lang="en-US" dirty="0" err="1"/>
              <a:t>Mintzberg’s</a:t>
            </a:r>
            <a:r>
              <a:rPr lang="en-US" dirty="0"/>
              <a:t> ideas and Chamberlain’s Theory of Strategy!</a:t>
            </a:r>
          </a:p>
        </p:txBody>
      </p:sp>
      <p:sp>
        <p:nvSpPr>
          <p:cNvPr id="6" name="Rounded Rectangular Callout 5"/>
          <p:cNvSpPr/>
          <p:nvPr/>
        </p:nvSpPr>
        <p:spPr>
          <a:xfrm>
            <a:off x="2286000" y="362803"/>
            <a:ext cx="2057400" cy="1447800"/>
          </a:xfrm>
          <a:prstGeom prst="wedgeRoundRectCallout">
            <a:avLst>
              <a:gd name="adj1" fmla="val 10510"/>
              <a:gd name="adj2" fmla="val 1577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Provide a history of relevant  Joint Pubs!</a:t>
            </a:r>
          </a:p>
        </p:txBody>
      </p:sp>
      <p:sp>
        <p:nvSpPr>
          <p:cNvPr id="7" name="Rounded Rectangular Callout 6"/>
          <p:cNvSpPr/>
          <p:nvPr/>
        </p:nvSpPr>
        <p:spPr>
          <a:xfrm>
            <a:off x="7239000" y="2400300"/>
            <a:ext cx="1828800" cy="1447800"/>
          </a:xfrm>
          <a:prstGeom prst="wedgeRoundRectCallout">
            <a:avLst>
              <a:gd name="adj1" fmla="val -71579"/>
              <a:gd name="adj2" fmla="val 408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 a policy feasibility analysis for future options!</a:t>
            </a:r>
          </a:p>
        </p:txBody>
      </p:sp>
      <p:sp>
        <p:nvSpPr>
          <p:cNvPr id="8" name="Rounded Rectangular Callout 7"/>
          <p:cNvSpPr/>
          <p:nvPr/>
        </p:nvSpPr>
        <p:spPr>
          <a:xfrm>
            <a:off x="304800" y="1981200"/>
            <a:ext cx="1828800" cy="1447800"/>
          </a:xfrm>
          <a:prstGeom prst="wedgeRoundRectCallout">
            <a:avLst>
              <a:gd name="adj1" fmla="val 54540"/>
              <a:gd name="adj2" fmla="val 719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Assess three providers using </a:t>
            </a:r>
          </a:p>
          <a:p>
            <a:pPr algn="ctr"/>
            <a:r>
              <a:rPr lang="en-US" dirty="0"/>
              <a:t>SWOT analysis! </a:t>
            </a:r>
          </a:p>
        </p:txBody>
      </p:sp>
      <p:sp>
        <p:nvSpPr>
          <p:cNvPr id="9" name="Rounded Rectangular Callout 8"/>
          <p:cNvSpPr/>
          <p:nvPr/>
        </p:nvSpPr>
        <p:spPr>
          <a:xfrm>
            <a:off x="7239000" y="4267200"/>
            <a:ext cx="1704264" cy="1447801"/>
          </a:xfrm>
          <a:prstGeom prst="wedgeRoundRectCallout">
            <a:avLst>
              <a:gd name="adj1" fmla="val -73818"/>
              <a:gd name="adj2" fmla="val -449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need to provide a well-developed plan for the future!</a:t>
            </a:r>
          </a:p>
        </p:txBody>
      </p:sp>
      <p:sp>
        <p:nvSpPr>
          <p:cNvPr id="10" name="Rounded Rectangular Callout 9"/>
          <p:cNvSpPr/>
          <p:nvPr/>
        </p:nvSpPr>
        <p:spPr>
          <a:xfrm>
            <a:off x="152400" y="3933825"/>
            <a:ext cx="1828800" cy="1447800"/>
          </a:xfrm>
          <a:prstGeom prst="wedgeRoundRectCallout">
            <a:avLst>
              <a:gd name="adj1" fmla="val 68719"/>
              <a:gd name="adj2" fmla="val -279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need a thorough historical overview!</a:t>
            </a:r>
          </a:p>
        </p:txBody>
      </p:sp>
    </p:spTree>
    <p:extLst>
      <p:ext uri="{BB962C8B-B14F-4D97-AF65-F5344CB8AC3E}">
        <p14:creationId xmlns:p14="http://schemas.microsoft.com/office/powerpoint/2010/main" val="282371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124200"/>
            <a:ext cx="4762500" cy="306705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1219200" y="228600"/>
            <a:ext cx="6705600" cy="2895600"/>
          </a:xfrm>
          <a:prstGeom prst="cloudCallout">
            <a:avLst>
              <a:gd name="adj1" fmla="val 136"/>
              <a:gd name="adj2" fmla="val 69067"/>
            </a:avLst>
          </a:prstGeom>
          <a:blipFill dpi="0" rotWithShape="1">
            <a:blip r:embed="rId3"/>
            <a:srcRect/>
            <a:stretch>
              <a:fillRect b="10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34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Office Theme">
  <a:themeElements>
    <a:clrScheme name="GWC">
      <a:dk1>
        <a:srgbClr val="231F20"/>
      </a:dk1>
      <a:lt1>
        <a:sysClr val="window" lastClr="FFFFFF"/>
      </a:lt1>
      <a:dk2>
        <a:srgbClr val="354660"/>
      </a:dk2>
      <a:lt2>
        <a:srgbClr val="E5E8E7"/>
      </a:lt2>
      <a:accent1>
        <a:srgbClr val="50607A"/>
      </a:accent1>
      <a:accent2>
        <a:srgbClr val="808788"/>
      </a:accent2>
      <a:accent3>
        <a:srgbClr val="4569A3"/>
      </a:accent3>
      <a:accent4>
        <a:srgbClr val="DDE4EE"/>
      </a:accent4>
      <a:accent5>
        <a:srgbClr val="14477B"/>
      </a:accent5>
      <a:accent6>
        <a:srgbClr val="FFD459"/>
      </a:accent6>
      <a:hlink>
        <a:srgbClr val="04498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38457</TotalTime>
  <Words>3228</Words>
  <Application>Microsoft Macintosh PowerPoint</Application>
  <PresentationFormat>On-screen Show (4:3)</PresentationFormat>
  <Paragraphs>281</Paragraphs>
  <Slides>45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1_Office Theme</vt:lpstr>
      <vt:lpstr>Writing in Teams: Best Practices for Group Success </vt:lpstr>
      <vt:lpstr>The Team Writing Dream</vt:lpstr>
      <vt:lpstr>The Team Writing Dream</vt:lpstr>
      <vt:lpstr>The Team Writing Dream</vt:lpstr>
      <vt:lpstr>The Team Writing Dream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makes group projects great? What makes group projects awful?</vt:lpstr>
      <vt:lpstr>What makes group projects great? What makes group projects awful?</vt:lpstr>
      <vt:lpstr>Who you don’t want to be:</vt:lpstr>
      <vt:lpstr>The Basics:</vt:lpstr>
      <vt:lpstr>Tuckman’s Stages of Group Development</vt:lpstr>
      <vt:lpstr>Forming</vt:lpstr>
      <vt:lpstr>During the Forming Stage:</vt:lpstr>
      <vt:lpstr>Team Composition – How many?</vt:lpstr>
      <vt:lpstr>Team Composition – Who?</vt:lpstr>
      <vt:lpstr>Belbin’s Team Roles </vt:lpstr>
      <vt:lpstr>Team Composition - Writing</vt:lpstr>
      <vt:lpstr>Team Composition - Extra Tips</vt:lpstr>
      <vt:lpstr>Timeline – Finish Early!!!</vt:lpstr>
      <vt:lpstr>Timeline – Planning for key events</vt:lpstr>
      <vt:lpstr>Timeline – further questions</vt:lpstr>
      <vt:lpstr>Tools</vt:lpstr>
      <vt:lpstr>Storming and Norming</vt:lpstr>
      <vt:lpstr>During Storming and Norming Stages:</vt:lpstr>
      <vt:lpstr>The Role of Conflict</vt:lpstr>
      <vt:lpstr>The Role of Conflict</vt:lpstr>
      <vt:lpstr>Deciding Goals, Scope, Approach</vt:lpstr>
      <vt:lpstr>Deciding Goals, Scope, Approach</vt:lpstr>
      <vt:lpstr>Team Dynamics</vt:lpstr>
      <vt:lpstr>Performing</vt:lpstr>
      <vt:lpstr>During the Performing Stage:</vt:lpstr>
      <vt:lpstr>Establishing Team Rhythm</vt:lpstr>
      <vt:lpstr>Working Independently and Together</vt:lpstr>
      <vt:lpstr>Working Independently and Together</vt:lpstr>
      <vt:lpstr>Working Independently and Together</vt:lpstr>
      <vt:lpstr>Bringing it All Together</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Woida</dc:creator>
  <cp:lastModifiedBy>Hunt, Carla Contractor, Digital Consulting Services</cp:lastModifiedBy>
  <cp:revision>106</cp:revision>
  <dcterms:created xsi:type="dcterms:W3CDTF">2016-01-07T23:02:58Z</dcterms:created>
  <dcterms:modified xsi:type="dcterms:W3CDTF">2018-12-27T20:58:52Z</dcterms:modified>
</cp:coreProperties>
</file>