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handoutMasterIdLst>
    <p:handoutMasterId r:id="rId30"/>
  </p:handoutMasterIdLst>
  <p:sldIdLst>
    <p:sldId id="257" r:id="rId5"/>
    <p:sldId id="339" r:id="rId6"/>
    <p:sldId id="288" r:id="rId7"/>
    <p:sldId id="313" r:id="rId8"/>
    <p:sldId id="356" r:id="rId9"/>
    <p:sldId id="350" r:id="rId10"/>
    <p:sldId id="303" r:id="rId11"/>
    <p:sldId id="341" r:id="rId12"/>
    <p:sldId id="357" r:id="rId13"/>
    <p:sldId id="337" r:id="rId14"/>
    <p:sldId id="327" r:id="rId15"/>
    <p:sldId id="295" r:id="rId16"/>
    <p:sldId id="312" r:id="rId17"/>
    <p:sldId id="354" r:id="rId18"/>
    <p:sldId id="335" r:id="rId19"/>
    <p:sldId id="334" r:id="rId20"/>
    <p:sldId id="353" r:id="rId21"/>
    <p:sldId id="309" r:id="rId22"/>
    <p:sldId id="330" r:id="rId23"/>
    <p:sldId id="316" r:id="rId24"/>
    <p:sldId id="338" r:id="rId25"/>
    <p:sldId id="331" r:id="rId26"/>
    <p:sldId id="355" r:id="rId27"/>
    <p:sldId id="317"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Egerton" initials="KE" lastIdx="1" clrIdx="0">
    <p:extLst>
      <p:ext uri="{19B8F6BF-5375-455C-9EA6-DF929625EA0E}">
        <p15:presenceInfo xmlns:p15="http://schemas.microsoft.com/office/powerpoint/2012/main" userId="Katherine Eger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86978" autoAdjust="0"/>
  </p:normalViewPr>
  <p:slideViewPr>
    <p:cSldViewPr>
      <p:cViewPr varScale="1">
        <p:scale>
          <a:sx n="75" d="100"/>
          <a:sy n="75" d="100"/>
        </p:scale>
        <p:origin x="893"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3576"/>
    </p:cViewPr>
  </p:sorterViewPr>
  <p:notesViewPr>
    <p:cSldViewPr>
      <p:cViewPr>
        <p:scale>
          <a:sx n="70" d="100"/>
          <a:sy n="70" d="100"/>
        </p:scale>
        <p:origin x="3014"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Egerton" userId="4cbf3d04-b77a-454e-b0f4-92d2c3ce2a5e" providerId="ADAL" clId="{8064626A-F792-46F4-B4D7-5F7C17E9FC0B}"/>
    <pc:docChg chg="modSld">
      <pc:chgData name="Katherine Egerton" userId="4cbf3d04-b77a-454e-b0f4-92d2c3ce2a5e" providerId="ADAL" clId="{8064626A-F792-46F4-B4D7-5F7C17E9FC0B}" dt="2024-03-31T22:48:21.153" v="19" actId="1076"/>
      <pc:docMkLst>
        <pc:docMk/>
      </pc:docMkLst>
      <pc:sldChg chg="modSp">
        <pc:chgData name="Katherine Egerton" userId="4cbf3d04-b77a-454e-b0f4-92d2c3ce2a5e" providerId="ADAL" clId="{8064626A-F792-46F4-B4D7-5F7C17E9FC0B}" dt="2024-03-31T22:47:58.630" v="17" actId="20577"/>
        <pc:sldMkLst>
          <pc:docMk/>
          <pc:sldMk cId="331174360" sldId="257"/>
        </pc:sldMkLst>
        <pc:spChg chg="mod">
          <ac:chgData name="Katherine Egerton" userId="4cbf3d04-b77a-454e-b0f4-92d2c3ce2a5e" providerId="ADAL" clId="{8064626A-F792-46F4-B4D7-5F7C17E9FC0B}" dt="2024-03-31T22:47:58.630" v="17" actId="20577"/>
          <ac:spMkLst>
            <pc:docMk/>
            <pc:sldMk cId="331174360" sldId="257"/>
            <ac:spMk id="18" creationId="{00000000-0000-0000-0000-000000000000}"/>
          </ac:spMkLst>
        </pc:spChg>
      </pc:sldChg>
      <pc:sldChg chg="modSp">
        <pc:chgData name="Katherine Egerton" userId="4cbf3d04-b77a-454e-b0f4-92d2c3ce2a5e" providerId="ADAL" clId="{8064626A-F792-46F4-B4D7-5F7C17E9FC0B}" dt="2024-03-31T22:48:21.153" v="19" actId="1076"/>
        <pc:sldMkLst>
          <pc:docMk/>
          <pc:sldMk cId="551838895" sldId="357"/>
        </pc:sldMkLst>
        <pc:spChg chg="mod">
          <ac:chgData name="Katherine Egerton" userId="4cbf3d04-b77a-454e-b0f4-92d2c3ce2a5e" providerId="ADAL" clId="{8064626A-F792-46F4-B4D7-5F7C17E9FC0B}" dt="2024-03-31T22:48:21.153" v="19" actId="1076"/>
          <ac:spMkLst>
            <pc:docMk/>
            <pc:sldMk cId="551838895" sldId="357"/>
            <ac:spMk id="6" creationId="{3108E590-FC28-454F-9C92-E2610278D82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39" y="0"/>
            <a:ext cx="3037840" cy="464820"/>
          </a:xfrm>
          <a:prstGeom prst="rect">
            <a:avLst/>
          </a:prstGeom>
        </p:spPr>
        <p:txBody>
          <a:bodyPr vert="horz" lIns="93168" tIns="46584" rIns="93168" bIns="46584" rtlCol="0"/>
          <a:lstStyle>
            <a:lvl1pPr algn="r">
              <a:defRPr sz="1200"/>
            </a:lvl1pPr>
          </a:lstStyle>
          <a:p>
            <a:fld id="{EFF676AE-2106-4ADC-B549-4D2AE854691F}" type="datetimeFigureOut">
              <a:rPr lang="en-US" smtClean="0"/>
              <a:t>3/31/2024</a:t>
            </a:fld>
            <a:endParaRPr lang="en-US"/>
          </a:p>
        </p:txBody>
      </p:sp>
      <p:sp>
        <p:nvSpPr>
          <p:cNvPr id="5" name="Slide Number Placeholder 4"/>
          <p:cNvSpPr>
            <a:spLocks noGrp="1"/>
          </p:cNvSpPr>
          <p:nvPr>
            <p:ph type="sldNum" sz="quarter" idx="3"/>
          </p:nvPr>
        </p:nvSpPr>
        <p:spPr>
          <a:xfrm>
            <a:off x="3970939" y="8829968"/>
            <a:ext cx="3037840" cy="464820"/>
          </a:xfrm>
          <a:prstGeom prst="rect">
            <a:avLst/>
          </a:prstGeom>
        </p:spPr>
        <p:txBody>
          <a:bodyPr vert="horz" lIns="93168" tIns="46584" rIns="93168" bIns="46584" rtlCol="0" anchor="b"/>
          <a:lstStyle>
            <a:lvl1pPr algn="r">
              <a:defRPr sz="1200"/>
            </a:lvl1pPr>
          </a:lstStyle>
          <a:p>
            <a:fld id="{B8FC2FD7-D53C-4339-BAD2-C9CB6D302231}" type="slidenum">
              <a:rPr lang="en-US" smtClean="0"/>
              <a:t>‹#›</a:t>
            </a:fld>
            <a:endParaRPr lang="en-US"/>
          </a:p>
        </p:txBody>
      </p:sp>
    </p:spTree>
    <p:extLst>
      <p:ext uri="{BB962C8B-B14F-4D97-AF65-F5344CB8AC3E}">
        <p14:creationId xmlns:p14="http://schemas.microsoft.com/office/powerpoint/2010/main" val="2570127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8" tIns="46584" rIns="93168" bIns="46584" rtlCol="0"/>
          <a:lstStyle>
            <a:lvl1pPr algn="r">
              <a:defRPr sz="1200"/>
            </a:lvl1pPr>
          </a:lstStyle>
          <a:p>
            <a:fld id="{3667B2E3-0FCD-46DC-8596-0823A7E149C1}" type="datetimeFigureOut">
              <a:rPr lang="en-US" smtClean="0"/>
              <a:t>3/31/2024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68" tIns="46584" rIns="93168" bIns="46584" rtlCol="0" anchor="b"/>
          <a:lstStyle>
            <a:lvl1pPr algn="r">
              <a:defRPr sz="1200"/>
            </a:lvl1pPr>
          </a:lstStyle>
          <a:p>
            <a:fld id="{6589E7CC-B7D8-4511-9BCF-FB861206E163}" type="slidenum">
              <a:rPr lang="en-US" smtClean="0"/>
              <a:t>‹#›</a:t>
            </a:fld>
            <a:endParaRPr lang="en-US"/>
          </a:p>
        </p:txBody>
      </p:sp>
    </p:spTree>
    <p:extLst>
      <p:ext uri="{BB962C8B-B14F-4D97-AF65-F5344CB8AC3E}">
        <p14:creationId xmlns:p14="http://schemas.microsoft.com/office/powerpoint/2010/main" val="362823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66961" y="4419912"/>
            <a:ext cx="5608320" cy="4183380"/>
          </a:xfrm>
        </p:spPr>
        <p:txBody>
          <a:bodyPr/>
          <a:lstStyle/>
          <a:p>
            <a:r>
              <a:rPr lang="en-US" sz="2400"/>
              <a:t>Hi. </a:t>
            </a:r>
            <a:endParaRPr lang="en-US" sz="2400" dirty="0"/>
          </a:p>
        </p:txBody>
      </p:sp>
      <p:sp>
        <p:nvSpPr>
          <p:cNvPr id="4" name="Slide Number Placeholder 3"/>
          <p:cNvSpPr>
            <a:spLocks noGrp="1"/>
          </p:cNvSpPr>
          <p:nvPr>
            <p:ph type="sldNum" sz="quarter" idx="10"/>
          </p:nvPr>
        </p:nvSpPr>
        <p:spPr/>
        <p:txBody>
          <a:bodyPr/>
          <a:lstStyle/>
          <a:p>
            <a:fld id="{6589E7CC-B7D8-4511-9BCF-FB861206E163}" type="slidenum">
              <a:rPr lang="en-US" smtClean="0"/>
              <a:t>1</a:t>
            </a:fld>
            <a:endParaRPr lang="en-US" dirty="0"/>
          </a:p>
        </p:txBody>
      </p:sp>
    </p:spTree>
    <p:extLst>
      <p:ext uri="{BB962C8B-B14F-4D97-AF65-F5344CB8AC3E}">
        <p14:creationId xmlns:p14="http://schemas.microsoft.com/office/powerpoint/2010/main" val="411238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307">
              <a:defRPr/>
            </a:pPr>
            <a:r>
              <a:rPr lang="en-US" sz="1600" dirty="0"/>
              <a:t>Drafting flows from pre-writing once you’ve figured out the question that needs answering today. Your THESIS STATEMENT  is, in a compact form, the ANSWER to that question. Faculty will sometimes provide you with a question, but often they won’t—you have to come up with it yourself. </a:t>
            </a:r>
          </a:p>
          <a:p>
            <a:pPr defTabSz="914307">
              <a:defRPr/>
            </a:pPr>
            <a:endParaRPr lang="en-US" sz="1600" dirty="0"/>
          </a:p>
          <a:p>
            <a:pPr defTabSz="914307">
              <a:defRPr/>
            </a:pPr>
            <a:r>
              <a:rPr lang="en-US" sz="1600" dirty="0"/>
              <a:t>The main point of drafting, like pre-writing, is to generate text and to get the words from the inside of your head onto a page. Any page. If that means speech-to-text software, or legal pads, or a close, personal relationship with your laptop, that’s all great. </a:t>
            </a:r>
          </a:p>
          <a:p>
            <a:pPr defTabSz="914307">
              <a:defRPr/>
            </a:pPr>
            <a:endParaRPr lang="en-US" sz="1600" dirty="0"/>
          </a:p>
          <a:p>
            <a:pPr defTabSz="914307">
              <a:defRPr/>
            </a:pPr>
            <a:r>
              <a:rPr lang="en-US" sz="1600" dirty="0"/>
              <a:t>Here’s a cardinal rule, though—keep moving forward. Minimize deleting, resist the temptation to review right now, and for the love of god </a:t>
            </a:r>
            <a:r>
              <a:rPr lang="en-US" sz="1600" b="1" i="1" dirty="0"/>
              <a:t>don’t edit</a:t>
            </a:r>
            <a:r>
              <a:rPr lang="en-US" sz="1600" dirty="0"/>
              <a:t> so long as the task at hand is </a:t>
            </a:r>
            <a:r>
              <a:rPr lang="en-US" sz="1600" b="1" i="1" dirty="0"/>
              <a:t>drafting</a:t>
            </a:r>
            <a:r>
              <a:rPr lang="en-US" sz="1600" dirty="0"/>
              <a:t>. </a:t>
            </a:r>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10</a:t>
            </a:fld>
            <a:endParaRPr lang="en-US"/>
          </a:p>
        </p:txBody>
      </p:sp>
    </p:spTree>
    <p:extLst>
      <p:ext uri="{BB962C8B-B14F-4D97-AF65-F5344CB8AC3E}">
        <p14:creationId xmlns:p14="http://schemas.microsoft.com/office/powerpoint/2010/main" val="1686775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Early drafts are, and should be, </a:t>
            </a:r>
            <a:r>
              <a:rPr lang="en-US" sz="2000" dirty="0" err="1"/>
              <a:t>kinda</a:t>
            </a:r>
            <a:r>
              <a:rPr lang="en-US" sz="2000" dirty="0"/>
              <a:t> ugly. </a:t>
            </a:r>
          </a:p>
          <a:p>
            <a:endParaRPr lang="en-US" sz="2000" dirty="0"/>
          </a:p>
          <a:p>
            <a:r>
              <a:rPr lang="en-US" sz="2000" dirty="0"/>
              <a:t>Shitty, even. </a:t>
            </a:r>
          </a:p>
          <a:p>
            <a:endParaRPr lang="en-US" sz="2000" dirty="0"/>
          </a:p>
          <a:p>
            <a:r>
              <a:rPr lang="en-US" sz="2000" dirty="0"/>
              <a:t>Do not—DO NOT—let the perfect be the enemy of the good. </a:t>
            </a:r>
          </a:p>
          <a:p>
            <a:endParaRPr lang="en-US" sz="2000" dirty="0"/>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11</a:t>
            </a:fld>
            <a:endParaRPr lang="en-US"/>
          </a:p>
        </p:txBody>
      </p:sp>
    </p:spTree>
    <p:extLst>
      <p:ext uri="{BB962C8B-B14F-4D97-AF65-F5344CB8AC3E}">
        <p14:creationId xmlns:p14="http://schemas.microsoft.com/office/powerpoint/2010/main" val="100982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Most of us, me included, are pretty great at waiting to draft, at deciding that I can’t possibly start writing right now because of any number of excellent reasons, headlined by </a:t>
            </a:r>
          </a:p>
          <a:p>
            <a:endParaRPr lang="en-US" sz="2000" dirty="0"/>
          </a:p>
          <a:p>
            <a:r>
              <a:rPr lang="en-US" sz="2000" dirty="0"/>
              <a:t>“I’m just not in the mood.”</a:t>
            </a:r>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12</a:t>
            </a:fld>
            <a:endParaRPr lang="en-US"/>
          </a:p>
        </p:txBody>
      </p:sp>
    </p:spTree>
    <p:extLst>
      <p:ext uri="{BB962C8B-B14F-4D97-AF65-F5344CB8AC3E}">
        <p14:creationId xmlns:p14="http://schemas.microsoft.com/office/powerpoint/2010/main" val="1681802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That that excuse doesn’t work any better in the library than it does in the gym. </a:t>
            </a:r>
          </a:p>
          <a:p>
            <a:endParaRPr lang="en-US" sz="2000" dirty="0"/>
          </a:p>
          <a:p>
            <a:r>
              <a:rPr lang="en-US" sz="2000" dirty="0"/>
              <a:t>You don’t put off training for a marathon, or even for your next physical fitness test, and you shouldn’t put writing off, either. </a:t>
            </a:r>
          </a:p>
          <a:p>
            <a:endParaRPr lang="en-US" sz="2000" dirty="0"/>
          </a:p>
          <a:p>
            <a:r>
              <a:rPr lang="en-US" sz="2000" dirty="0"/>
              <a:t>Build your writing habits like you plan your physical training—I’m not in the mood to go to hot yoga class. I went yesterday. I’ll go tomorrow. Tough cookies, self—go anyway.  Now. </a:t>
            </a:r>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13</a:t>
            </a:fld>
            <a:endParaRPr lang="en-US"/>
          </a:p>
        </p:txBody>
      </p:sp>
    </p:spTree>
    <p:extLst>
      <p:ext uri="{BB962C8B-B14F-4D97-AF65-F5344CB8AC3E}">
        <p14:creationId xmlns:p14="http://schemas.microsoft.com/office/powerpoint/2010/main" val="1495281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4363"/>
            <a:ext cx="6197600" cy="3486150"/>
          </a:xfrm>
        </p:spPr>
      </p:sp>
      <p:sp>
        <p:nvSpPr>
          <p:cNvPr id="3" name="Notes Placeholder 2"/>
          <p:cNvSpPr>
            <a:spLocks noGrp="1"/>
          </p:cNvSpPr>
          <p:nvPr>
            <p:ph type="body" idx="1"/>
          </p:nvPr>
        </p:nvSpPr>
        <p:spPr/>
        <p:txBody>
          <a:bodyPr/>
          <a:lstStyle/>
          <a:p>
            <a:pPr defTabSz="914307">
              <a:defRPr/>
            </a:pPr>
            <a:r>
              <a:rPr lang="en-US" sz="1400" dirty="0"/>
              <a:t>Where are we? Woah—still drafting. That’s ok!</a:t>
            </a:r>
          </a:p>
          <a:p>
            <a:pPr defTabSz="914307">
              <a:defRPr/>
            </a:pPr>
            <a:endParaRPr lang="en-US" sz="1400" dirty="0"/>
          </a:p>
          <a:p>
            <a:pPr defTabSz="914307">
              <a:defRPr/>
            </a:pPr>
            <a:r>
              <a:rPr lang="en-US" sz="1400" dirty="0"/>
              <a:t>Here’s a cardinal rule, though—keep moving forward. Minimize deleting, resist the temptation to review right now, and for the love of god </a:t>
            </a:r>
            <a:r>
              <a:rPr lang="en-US" sz="1400" b="1" i="1" dirty="0"/>
              <a:t>don’t edit</a:t>
            </a:r>
            <a:r>
              <a:rPr lang="en-US" sz="1400" dirty="0"/>
              <a:t> so long as the task at hand is </a:t>
            </a:r>
            <a:r>
              <a:rPr lang="en-US" sz="1400" b="1" i="1" dirty="0"/>
              <a:t>drafting</a:t>
            </a:r>
            <a:r>
              <a:rPr lang="en-US" sz="1400" dirty="0"/>
              <a:t>. </a:t>
            </a:r>
          </a:p>
          <a:p>
            <a:endParaRPr lang="en-US" sz="1400" dirty="0"/>
          </a:p>
          <a:p>
            <a:r>
              <a:rPr lang="en-US" sz="1400" dirty="0"/>
              <a:t>When you edit early, you fix sentences that aren’t going to serve your final product, and having fixed them, you get attached, like bonding with a stray puppy when your kid is horribly allergic to dogs. Then you cling to the pup even when you know you shouldn’t, and you can see where this is going.  </a:t>
            </a:r>
          </a:p>
          <a:p>
            <a:endParaRPr lang="en-US" sz="1400" dirty="0"/>
          </a:p>
          <a:p>
            <a:r>
              <a:rPr lang="en-US" sz="1400" dirty="0"/>
              <a:t>Microsoft Word, aggravatingly, seems to encourage editing early, and by early, I mean every damn second. </a:t>
            </a:r>
          </a:p>
          <a:p>
            <a:endParaRPr lang="en-US" sz="1400" dirty="0"/>
          </a:p>
          <a:p>
            <a:r>
              <a:rPr lang="en-US" sz="1400" dirty="0"/>
              <a:t>Attending immediately to each squiggly line is also a terrific way to never get to the next sentence at all. If, back when you were a kid, you were traumatized by red-pen wielding maniacs, this can really be a problem. </a:t>
            </a:r>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14</a:t>
            </a:fld>
            <a:endParaRPr lang="en-US"/>
          </a:p>
        </p:txBody>
      </p:sp>
    </p:spTree>
    <p:extLst>
      <p:ext uri="{BB962C8B-B14F-4D97-AF65-F5344CB8AC3E}">
        <p14:creationId xmlns:p14="http://schemas.microsoft.com/office/powerpoint/2010/main" val="1686775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307">
              <a:defRPr/>
            </a:pPr>
            <a:r>
              <a:rPr lang="en-US" sz="2000" dirty="0"/>
              <a:t>So what SHOULD you do while drafting (if not edit)? </a:t>
            </a:r>
          </a:p>
          <a:p>
            <a:pPr defTabSz="914307">
              <a:defRPr/>
            </a:pPr>
            <a:endParaRPr lang="en-US" sz="2000" dirty="0"/>
          </a:p>
          <a:p>
            <a:pPr defTabSz="914307">
              <a:defRPr/>
            </a:pPr>
            <a:r>
              <a:rPr lang="en-US" sz="2000" dirty="0"/>
              <a:t>This stuff (on list)</a:t>
            </a:r>
          </a:p>
          <a:p>
            <a:pPr defTabSz="914307">
              <a:defRPr/>
            </a:pPr>
            <a:endParaRPr lang="en-US" dirty="0"/>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15</a:t>
            </a:fld>
            <a:endParaRPr lang="en-US"/>
          </a:p>
        </p:txBody>
      </p:sp>
    </p:spTree>
    <p:extLst>
      <p:ext uri="{BB962C8B-B14F-4D97-AF65-F5344CB8AC3E}">
        <p14:creationId xmlns:p14="http://schemas.microsoft.com/office/powerpoint/2010/main" val="244676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307">
              <a:defRPr/>
            </a:pPr>
            <a:r>
              <a:rPr lang="en-US" sz="1800" dirty="0"/>
              <a:t>Go hiking at Pinnacles National Park, just across the Salinas Valley.</a:t>
            </a:r>
          </a:p>
          <a:p>
            <a:pPr defTabSz="914307">
              <a:defRPr/>
            </a:pPr>
            <a:endParaRPr lang="en-US" sz="1800" dirty="0"/>
          </a:p>
          <a:p>
            <a:pPr defTabSz="914307">
              <a:defRPr/>
            </a:pPr>
            <a:r>
              <a:rPr lang="en-US" sz="1800" dirty="0"/>
              <a:t>Failing that, hang out with your family, change the oil in your car, go for a run, do a problem set, or get some sleep. When you come back, your draft will </a:t>
            </a:r>
            <a:r>
              <a:rPr lang="en-US" sz="1800" i="1" dirty="0"/>
              <a:t>still be there</a:t>
            </a:r>
            <a:r>
              <a:rPr lang="en-US" sz="1800" dirty="0"/>
              <a:t>. </a:t>
            </a:r>
          </a:p>
          <a:p>
            <a:pPr defTabSz="914307">
              <a:defRPr/>
            </a:pPr>
            <a:endParaRPr lang="en-US" sz="1800" dirty="0"/>
          </a:p>
          <a:p>
            <a:pPr defTabSz="914307">
              <a:defRPr/>
            </a:pPr>
            <a:r>
              <a:rPr lang="en-US" sz="1800" dirty="0"/>
              <a:t>I promise. </a:t>
            </a:r>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16</a:t>
            </a:fld>
            <a:endParaRPr lang="en-US"/>
          </a:p>
        </p:txBody>
      </p:sp>
    </p:spTree>
    <p:extLst>
      <p:ext uri="{BB962C8B-B14F-4D97-AF65-F5344CB8AC3E}">
        <p14:creationId xmlns:p14="http://schemas.microsoft.com/office/powerpoint/2010/main" val="2834022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OK, NOW it’s time to revise. </a:t>
            </a:r>
          </a:p>
          <a:p>
            <a:endParaRPr lang="en-US" sz="2000" dirty="0"/>
          </a:p>
          <a:p>
            <a:r>
              <a:rPr lang="en-US" sz="2000" dirty="0"/>
              <a:t>Revise as a word, implies “re-seeing,” and more specifically, “re-examining,”  which is why you need fresh eyes to do it well. This is the time to ask questions like “so my point here really is?” and to reassess both the evidence you’ve gathered and the analysis you’ve created in the service of your specific argument. </a:t>
            </a:r>
          </a:p>
          <a:p>
            <a:endParaRPr lang="en-US" sz="2000" dirty="0"/>
          </a:p>
          <a:p>
            <a:r>
              <a:rPr lang="en-US" sz="2000" dirty="0"/>
              <a:t>Here are some useful steps: (next)</a:t>
            </a:r>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17</a:t>
            </a:fld>
            <a:endParaRPr lang="en-US"/>
          </a:p>
        </p:txBody>
      </p:sp>
    </p:spTree>
    <p:extLst>
      <p:ext uri="{BB962C8B-B14F-4D97-AF65-F5344CB8AC3E}">
        <p14:creationId xmlns:p14="http://schemas.microsoft.com/office/powerpoint/2010/main" val="2935557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307">
              <a:defRPr/>
            </a:pPr>
            <a:r>
              <a:rPr lang="en-US" sz="1600" dirty="0"/>
              <a:t>In NPS course papers, as in many professional writing situations, you will be implored—over and over again—to put your </a:t>
            </a:r>
            <a:r>
              <a:rPr lang="en-US" sz="1600" b="1" dirty="0"/>
              <a:t>Bottom Line Up Front (BLUF)</a:t>
            </a:r>
            <a:r>
              <a:rPr lang="en-US" sz="1600" dirty="0"/>
              <a:t>.  That means the thesis goes on page one.  </a:t>
            </a:r>
          </a:p>
          <a:p>
            <a:pPr defTabSz="914307">
              <a:defRPr/>
            </a:pPr>
            <a:endParaRPr lang="en-US" sz="1600" dirty="0"/>
          </a:p>
          <a:p>
            <a:pPr defTabSz="914307">
              <a:defRPr/>
            </a:pPr>
            <a:r>
              <a:rPr lang="en-US" sz="1600" dirty="0"/>
              <a:t>Remember, writing in graduate school is the big tool you use to solve a problem when lesser tools won’t work, and if you already knew the answer to your question before you struck the first key, you might be shooting squirrels with a grenade launcher. </a:t>
            </a:r>
          </a:p>
          <a:p>
            <a:pPr defTabSz="914307">
              <a:defRPr/>
            </a:pPr>
            <a:endParaRPr lang="en-US" sz="1600" dirty="0"/>
          </a:p>
          <a:p>
            <a:pPr defTabSz="914307">
              <a:defRPr/>
            </a:pPr>
            <a:r>
              <a:rPr lang="en-US" sz="1600" dirty="0"/>
              <a:t>I promise that the thesis statement you write during revision will be better than the one you took a shot at earlier. And before you take a crack at revising the thesis currently sitting in your introduction, read the last page of the paper and look to see if, just perhaps, there’s a GREAT thesis statement hanging out on the last page. Quite often, there is, ripe for the plucking. </a:t>
            </a:r>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18</a:t>
            </a:fld>
            <a:endParaRPr lang="en-US"/>
          </a:p>
        </p:txBody>
      </p:sp>
    </p:spTree>
    <p:extLst>
      <p:ext uri="{BB962C8B-B14F-4D97-AF65-F5344CB8AC3E}">
        <p14:creationId xmlns:p14="http://schemas.microsoft.com/office/powerpoint/2010/main" val="597961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Ok, so now you have revised. You have a strong thesis, stated clearly up front where your BLUF-seeking reader wants it to be, and a well-organized set of paragraphs that lay out your evidence and analysis. </a:t>
            </a:r>
          </a:p>
          <a:p>
            <a:endParaRPr lang="en-US" sz="2000" dirty="0"/>
          </a:p>
          <a:p>
            <a:r>
              <a:rPr lang="en-US" sz="2000" dirty="0"/>
              <a:t>When you’re confident in your content—your argument, your evidence, your analysis—and ONLY then, should you start fiddling with sentences and editing your prose.  If you edit too early, remember, terrible things happen. </a:t>
            </a:r>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19</a:t>
            </a:fld>
            <a:endParaRPr lang="en-US"/>
          </a:p>
        </p:txBody>
      </p:sp>
    </p:spTree>
    <p:extLst>
      <p:ext uri="{BB962C8B-B14F-4D97-AF65-F5344CB8AC3E}">
        <p14:creationId xmlns:p14="http://schemas.microsoft.com/office/powerpoint/2010/main" val="88877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600"/>
              <a:t>First, let me point to a handout in your packet. Learning Tools is an initiative of the GWC and others on campus to help you optimize your learning environment. Think about who are you now, versus the last time you were a student: </a:t>
            </a:r>
          </a:p>
          <a:p>
            <a:r>
              <a:rPr lang="en-US" sz="1600"/>
              <a:t>	New discipline?</a:t>
            </a:r>
          </a:p>
          <a:p>
            <a:r>
              <a:rPr lang="en-US" sz="1600"/>
              <a:t>	New experiences?</a:t>
            </a:r>
          </a:p>
          <a:p>
            <a:r>
              <a:rPr lang="en-US" sz="1600"/>
              <a:t>	New life, responsibilities?</a:t>
            </a:r>
          </a:p>
          <a:p>
            <a:r>
              <a:rPr lang="en-US" sz="1600"/>
              <a:t>	New medical issues that might affect your learning?</a:t>
            </a:r>
          </a:p>
          <a:p>
            <a:endParaRPr lang="en-US" sz="1600"/>
          </a:p>
          <a:p>
            <a:r>
              <a:rPr lang="en-US" sz="1600"/>
              <a:t>We want you to succeed, and we want you to be aware of the resources, including the possibility of accommodations.</a:t>
            </a:r>
          </a:p>
          <a:p>
            <a:endParaRPr lang="en-US" sz="1600"/>
          </a:p>
          <a:p>
            <a:r>
              <a:rPr lang="en-US" sz="1600"/>
              <a:t>This handout guides you through the Learning Tools section of the GWC website, and gives you an overview of the tools available there. </a:t>
            </a:r>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2</a:t>
            </a:fld>
            <a:endParaRPr lang="en-US" dirty="0"/>
          </a:p>
        </p:txBody>
      </p:sp>
    </p:spTree>
    <p:extLst>
      <p:ext uri="{BB962C8B-B14F-4D97-AF65-F5344CB8AC3E}">
        <p14:creationId xmlns:p14="http://schemas.microsoft.com/office/powerpoint/2010/main" val="540037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Go through list. </a:t>
            </a:r>
          </a:p>
          <a:p>
            <a:endParaRPr lang="en-US" sz="2000" dirty="0"/>
          </a:p>
        </p:txBody>
      </p:sp>
      <p:sp>
        <p:nvSpPr>
          <p:cNvPr id="4" name="Slide Number Placeholder 3"/>
          <p:cNvSpPr>
            <a:spLocks noGrp="1"/>
          </p:cNvSpPr>
          <p:nvPr>
            <p:ph type="sldNum" sz="quarter" idx="10"/>
          </p:nvPr>
        </p:nvSpPr>
        <p:spPr/>
        <p:txBody>
          <a:bodyPr/>
          <a:lstStyle/>
          <a:p>
            <a:fld id="{6589E7CC-B7D8-4511-9BCF-FB861206E163}" type="slidenum">
              <a:rPr lang="en-US" smtClean="0"/>
              <a:t>20</a:t>
            </a:fld>
            <a:endParaRPr lang="en-US"/>
          </a:p>
        </p:txBody>
      </p:sp>
    </p:spTree>
    <p:extLst>
      <p:ext uri="{BB962C8B-B14F-4D97-AF65-F5344CB8AC3E}">
        <p14:creationId xmlns:p14="http://schemas.microsoft.com/office/powerpoint/2010/main" val="2233028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So here we are. You have invented. Drafted. Revised. Edited.</a:t>
            </a:r>
          </a:p>
          <a:p>
            <a:endParaRPr lang="en-US" sz="2000" dirty="0"/>
          </a:p>
          <a:p>
            <a:r>
              <a:rPr lang="en-US" sz="2000" dirty="0"/>
              <a:t>What’s left? Just a few things.  </a:t>
            </a:r>
          </a:p>
        </p:txBody>
      </p:sp>
      <p:sp>
        <p:nvSpPr>
          <p:cNvPr id="4" name="Slide Number Placeholder 3"/>
          <p:cNvSpPr>
            <a:spLocks noGrp="1"/>
          </p:cNvSpPr>
          <p:nvPr>
            <p:ph type="sldNum" sz="quarter" idx="10"/>
          </p:nvPr>
        </p:nvSpPr>
        <p:spPr/>
        <p:txBody>
          <a:bodyPr/>
          <a:lstStyle/>
          <a:p>
            <a:fld id="{6589E7CC-B7D8-4511-9BCF-FB861206E163}" type="slidenum">
              <a:rPr lang="en-US" smtClean="0"/>
              <a:t>21</a:t>
            </a:fld>
            <a:endParaRPr lang="en-US"/>
          </a:p>
        </p:txBody>
      </p:sp>
    </p:spTree>
    <p:extLst>
      <p:ext uri="{BB962C8B-B14F-4D97-AF65-F5344CB8AC3E}">
        <p14:creationId xmlns:p14="http://schemas.microsoft.com/office/powerpoint/2010/main" val="288287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Go through list. </a:t>
            </a:r>
          </a:p>
          <a:p>
            <a:endParaRPr lang="en-US" sz="2000" dirty="0"/>
          </a:p>
          <a:p>
            <a:r>
              <a:rPr lang="en-US" sz="2000" dirty="0"/>
              <a:t>The Graduate Writing Center, Dudley Knox Library and the Thesis Processing Office have great tools to help you cite correctly, no matter which style you are using, and there’s a handout on that topic in your packet, too.  We are all here to help you succeed at NPS; come and see us!</a:t>
            </a:r>
          </a:p>
        </p:txBody>
      </p:sp>
      <p:sp>
        <p:nvSpPr>
          <p:cNvPr id="4" name="Slide Number Placeholder 3"/>
          <p:cNvSpPr>
            <a:spLocks noGrp="1"/>
          </p:cNvSpPr>
          <p:nvPr>
            <p:ph type="sldNum" sz="quarter" idx="10"/>
          </p:nvPr>
        </p:nvSpPr>
        <p:spPr/>
        <p:txBody>
          <a:bodyPr/>
          <a:lstStyle/>
          <a:p>
            <a:fld id="{6589E7CC-B7D8-4511-9BCF-FB861206E163}" type="slidenum">
              <a:rPr lang="en-US" smtClean="0"/>
              <a:t>22</a:t>
            </a:fld>
            <a:endParaRPr lang="en-US"/>
          </a:p>
        </p:txBody>
      </p:sp>
    </p:spTree>
    <p:extLst>
      <p:ext uri="{BB962C8B-B14F-4D97-AF65-F5344CB8AC3E}">
        <p14:creationId xmlns:p14="http://schemas.microsoft.com/office/powerpoint/2010/main" val="3500324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3200" dirty="0"/>
              <a:t>Go through list. </a:t>
            </a:r>
          </a:p>
          <a:p>
            <a:endParaRPr lang="en-US" sz="3200" dirty="0"/>
          </a:p>
          <a:p>
            <a:r>
              <a:rPr lang="en-US" sz="3200" dirty="0"/>
              <a:t>Bye!</a:t>
            </a:r>
          </a:p>
        </p:txBody>
      </p:sp>
      <p:sp>
        <p:nvSpPr>
          <p:cNvPr id="4" name="Slide Number Placeholder 3"/>
          <p:cNvSpPr>
            <a:spLocks noGrp="1"/>
          </p:cNvSpPr>
          <p:nvPr>
            <p:ph type="sldNum" sz="quarter" idx="10"/>
          </p:nvPr>
        </p:nvSpPr>
        <p:spPr/>
        <p:txBody>
          <a:bodyPr/>
          <a:lstStyle/>
          <a:p>
            <a:fld id="{6589E7CC-B7D8-4511-9BCF-FB861206E163}" type="slidenum">
              <a:rPr lang="en-US" smtClean="0"/>
              <a:t>24</a:t>
            </a:fld>
            <a:endParaRPr lang="en-US"/>
          </a:p>
        </p:txBody>
      </p:sp>
    </p:spTree>
    <p:extLst>
      <p:ext uri="{BB962C8B-B14F-4D97-AF65-F5344CB8AC3E}">
        <p14:creationId xmlns:p14="http://schemas.microsoft.com/office/powerpoint/2010/main" val="228134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Here’s what I’m going to cover today on the writing process:</a:t>
            </a:r>
          </a:p>
          <a:p>
            <a:endParaRPr lang="en-US" sz="2000" dirty="0"/>
          </a:p>
          <a:p>
            <a:pPr marL="342351" indent="-342351">
              <a:buFont typeface="Arial" panose="020B0604020202020204" pitchFamily="34" charset="0"/>
              <a:buChar char="•"/>
            </a:pPr>
            <a:r>
              <a:rPr lang="en-US" sz="2000" dirty="0"/>
              <a:t>The writing process, and how it will help you succeed,</a:t>
            </a:r>
          </a:p>
          <a:p>
            <a:pPr marL="342351" indent="-342351">
              <a:buFont typeface="Arial" panose="020B0604020202020204" pitchFamily="34" charset="0"/>
              <a:buChar char="•"/>
            </a:pPr>
            <a:r>
              <a:rPr lang="en-US" sz="2000" dirty="0"/>
              <a:t>The virtues of practicing this process, especially when you’ve not been a full-time graduate student writer recently,</a:t>
            </a:r>
          </a:p>
          <a:p>
            <a:pPr marL="342351" indent="-342351">
              <a:buFont typeface="Arial" panose="020B0604020202020204" pitchFamily="34" charset="0"/>
              <a:buChar char="•"/>
            </a:pPr>
            <a:r>
              <a:rPr lang="en-US" sz="2000" dirty="0"/>
              <a:t>How writing to learn is different from writing to explain. </a:t>
            </a:r>
          </a:p>
        </p:txBody>
      </p:sp>
      <p:sp>
        <p:nvSpPr>
          <p:cNvPr id="4" name="Slide Number Placeholder 3"/>
          <p:cNvSpPr>
            <a:spLocks noGrp="1"/>
          </p:cNvSpPr>
          <p:nvPr>
            <p:ph type="sldNum" sz="quarter" idx="10"/>
          </p:nvPr>
        </p:nvSpPr>
        <p:spPr/>
        <p:txBody>
          <a:bodyPr/>
          <a:lstStyle/>
          <a:p>
            <a:fld id="{6589E7CC-B7D8-4511-9BCF-FB861206E163}" type="slidenum">
              <a:rPr lang="en-US" smtClean="0"/>
              <a:t>3</a:t>
            </a:fld>
            <a:endParaRPr lang="en-US" dirty="0"/>
          </a:p>
        </p:txBody>
      </p:sp>
    </p:spTree>
    <p:extLst>
      <p:ext uri="{BB962C8B-B14F-4D97-AF65-F5344CB8AC3E}">
        <p14:creationId xmlns:p14="http://schemas.microsoft.com/office/powerpoint/2010/main" val="259566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a:t>Here at NPS, the most significant writing most students produce is the thesis, or capstone, and the time to start building skills for </a:t>
            </a:r>
            <a:r>
              <a:rPr lang="en-US" sz="2000" b="1"/>
              <a:t>that</a:t>
            </a:r>
            <a:r>
              <a:rPr lang="en-US" sz="2000"/>
              <a:t> project is . . . right now.</a:t>
            </a:r>
            <a:endParaRPr lang="en-US" sz="2000" dirty="0"/>
          </a:p>
        </p:txBody>
      </p:sp>
      <p:sp>
        <p:nvSpPr>
          <p:cNvPr id="4" name="Slide Number Placeholder 3"/>
          <p:cNvSpPr>
            <a:spLocks noGrp="1"/>
          </p:cNvSpPr>
          <p:nvPr>
            <p:ph type="sldNum" sz="quarter" idx="10"/>
          </p:nvPr>
        </p:nvSpPr>
        <p:spPr/>
        <p:txBody>
          <a:bodyPr/>
          <a:lstStyle/>
          <a:p>
            <a:fld id="{6589E7CC-B7D8-4511-9BCF-FB861206E163}" type="slidenum">
              <a:rPr lang="en-US" smtClean="0"/>
              <a:t>4</a:t>
            </a:fld>
            <a:endParaRPr lang="en-US" dirty="0"/>
          </a:p>
        </p:txBody>
      </p:sp>
    </p:spTree>
    <p:extLst>
      <p:ext uri="{BB962C8B-B14F-4D97-AF65-F5344CB8AC3E}">
        <p14:creationId xmlns:p14="http://schemas.microsoft.com/office/powerpoint/2010/main" val="3316463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a:t>Here at NPS, the most significant writing most students produce is the thesis, or capstone, and the time to start building skills for </a:t>
            </a:r>
            <a:r>
              <a:rPr lang="en-US" sz="2000" b="1"/>
              <a:t>that</a:t>
            </a:r>
            <a:r>
              <a:rPr lang="en-US" sz="2000"/>
              <a:t> project is . . . right now.</a:t>
            </a:r>
            <a:endParaRPr lang="en-US" sz="2000" dirty="0"/>
          </a:p>
        </p:txBody>
      </p:sp>
      <p:sp>
        <p:nvSpPr>
          <p:cNvPr id="4" name="Slide Number Placeholder 3"/>
          <p:cNvSpPr>
            <a:spLocks noGrp="1"/>
          </p:cNvSpPr>
          <p:nvPr>
            <p:ph type="sldNum" sz="quarter" idx="10"/>
          </p:nvPr>
        </p:nvSpPr>
        <p:spPr/>
        <p:txBody>
          <a:bodyPr/>
          <a:lstStyle/>
          <a:p>
            <a:fld id="{6589E7CC-B7D8-4511-9BCF-FB861206E163}" type="slidenum">
              <a:rPr lang="en-US" smtClean="0"/>
              <a:t>5</a:t>
            </a:fld>
            <a:endParaRPr lang="en-US" dirty="0"/>
          </a:p>
        </p:txBody>
      </p:sp>
    </p:spTree>
    <p:extLst>
      <p:ext uri="{BB962C8B-B14F-4D97-AF65-F5344CB8AC3E}">
        <p14:creationId xmlns:p14="http://schemas.microsoft.com/office/powerpoint/2010/main" val="3012911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dirty="0"/>
              <a:t>So let’s dig into the Writing Process. </a:t>
            </a:r>
          </a:p>
          <a:p>
            <a:endParaRPr lang="en-US" sz="1800" dirty="0"/>
          </a:p>
          <a:p>
            <a:r>
              <a:rPr lang="en-US" sz="1800" dirty="0"/>
              <a:t>If you aren’t accustomed to thinking of yourself as a writer, it’s easy to buy into the popular illusion that expert writers don’t use any steps at all. How lovely to think that the words of whatever you’re reading just spilled out in that exact order, overflowing from someone’s brain with no effort whatsoever.  </a:t>
            </a:r>
          </a:p>
          <a:p>
            <a:endParaRPr lang="en-US" sz="1800" dirty="0"/>
          </a:p>
          <a:p>
            <a:r>
              <a:rPr lang="en-US" sz="1800" dirty="0"/>
              <a:t>On the contrary, expert writers understand the import of each step.</a:t>
            </a:r>
          </a:p>
          <a:p>
            <a:endParaRPr lang="en-US" sz="1800" dirty="0"/>
          </a:p>
          <a:p>
            <a:r>
              <a:rPr lang="en-US" sz="1800" dirty="0"/>
              <a:t>That comes with practice. </a:t>
            </a:r>
          </a:p>
        </p:txBody>
      </p:sp>
      <p:sp>
        <p:nvSpPr>
          <p:cNvPr id="4" name="Slide Number Placeholder 3"/>
          <p:cNvSpPr>
            <a:spLocks noGrp="1"/>
          </p:cNvSpPr>
          <p:nvPr>
            <p:ph type="sldNum" sz="quarter" idx="10"/>
          </p:nvPr>
        </p:nvSpPr>
        <p:spPr/>
        <p:txBody>
          <a:bodyPr/>
          <a:lstStyle/>
          <a:p>
            <a:fld id="{6589E7CC-B7D8-4511-9BCF-FB861206E163}" type="slidenum">
              <a:rPr lang="en-US" smtClean="0"/>
              <a:t>6</a:t>
            </a:fld>
            <a:endParaRPr lang="en-US"/>
          </a:p>
        </p:txBody>
      </p:sp>
    </p:spTree>
    <p:extLst>
      <p:ext uri="{BB962C8B-B14F-4D97-AF65-F5344CB8AC3E}">
        <p14:creationId xmlns:p14="http://schemas.microsoft.com/office/powerpoint/2010/main" val="349252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400" dirty="0"/>
              <a:t>That’s what makes this one piece of advice from Robert </a:t>
            </a:r>
            <a:r>
              <a:rPr lang="en-US" sz="1400" dirty="0" err="1"/>
              <a:t>Boice</a:t>
            </a:r>
            <a:r>
              <a:rPr lang="en-US" sz="1400" dirty="0"/>
              <a:t> (psychologist, procrastination researcher, and mentor to new academics like yourselves) so useful. </a:t>
            </a:r>
          </a:p>
          <a:p>
            <a:endParaRPr lang="en-US" sz="1400" dirty="0"/>
          </a:p>
          <a:p>
            <a:r>
              <a:rPr lang="en-US" sz="1400" dirty="0"/>
              <a:t>Write before you are ready, and at any given work session, stop before you think you are done. Then repeat. Build writing time into your daily schedule. 10 minutes is a LOT better than nothing. 5 minutes is, too.</a:t>
            </a:r>
          </a:p>
          <a:p>
            <a:endParaRPr lang="en-US" sz="1400" dirty="0"/>
          </a:p>
          <a:p>
            <a:r>
              <a:rPr lang="en-US" sz="1400" dirty="0"/>
              <a:t>The “stop before you think you are done” part is like not exercising to exhaustion every time you go out for a morning jog. Set yourself an appointment (and a reasonable goal), work for that time, and then stop while you still have some momentum (or just because your clock has run out). </a:t>
            </a:r>
          </a:p>
          <a:p>
            <a:endParaRPr lang="en-US" sz="1400" dirty="0"/>
          </a:p>
          <a:p>
            <a:pPr defTabSz="914307">
              <a:defRPr/>
            </a:pPr>
            <a:r>
              <a:rPr lang="en-US" sz="1400" dirty="0"/>
              <a:t>Consider spending the last minute of a writing session making yourself some notes about what you would do next, </a:t>
            </a:r>
            <a:r>
              <a:rPr lang="en-US" sz="1400" i="1" dirty="0"/>
              <a:t>IF</a:t>
            </a:r>
            <a:r>
              <a:rPr lang="en-US" sz="1400" dirty="0"/>
              <a:t> you were going to keep working. These should be small, concrete steps, so that when you return to work, you’ve given yourself discrete tasks to do first.   </a:t>
            </a:r>
          </a:p>
          <a:p>
            <a:endParaRPr lang="en-US" sz="1100" dirty="0"/>
          </a:p>
        </p:txBody>
      </p:sp>
      <p:sp>
        <p:nvSpPr>
          <p:cNvPr id="4" name="Slide Number Placeholder 3"/>
          <p:cNvSpPr>
            <a:spLocks noGrp="1"/>
          </p:cNvSpPr>
          <p:nvPr>
            <p:ph type="sldNum" sz="quarter" idx="10"/>
          </p:nvPr>
        </p:nvSpPr>
        <p:spPr/>
        <p:txBody>
          <a:bodyPr/>
          <a:lstStyle/>
          <a:p>
            <a:fld id="{6589E7CC-B7D8-4511-9BCF-FB861206E163}" type="slidenum">
              <a:rPr lang="en-US" smtClean="0"/>
              <a:t>7</a:t>
            </a:fld>
            <a:endParaRPr lang="en-US"/>
          </a:p>
        </p:txBody>
      </p:sp>
    </p:spTree>
    <p:extLst>
      <p:ext uri="{BB962C8B-B14F-4D97-AF65-F5344CB8AC3E}">
        <p14:creationId xmlns:p14="http://schemas.microsoft.com/office/powerpoint/2010/main" val="374200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600" dirty="0"/>
              <a:t>Invention, also known as pre-writing, is almost anything that allows you to think on paper, and usually in a form that’s distinct  from how the finished product will look. Journaling is good. Scribbling on the backs of envelopes works. If you like early outlines, do those, too. </a:t>
            </a:r>
          </a:p>
          <a:p>
            <a:endParaRPr lang="en-US" sz="1600" dirty="0"/>
          </a:p>
          <a:p>
            <a:r>
              <a:rPr lang="en-US" sz="1600" dirty="0"/>
              <a:t>The key is that pre-writing must be low-stakes and done early enough that you’re not staggering under an imminent deadline. </a:t>
            </a:r>
          </a:p>
          <a:p>
            <a:r>
              <a:rPr lang="en-US" sz="1600" dirty="0"/>
              <a:t>It can also be done in short increments, often 5-10 minutes at a time. </a:t>
            </a:r>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8</a:t>
            </a:fld>
            <a:endParaRPr lang="en-US" dirty="0"/>
          </a:p>
        </p:txBody>
      </p:sp>
    </p:spTree>
    <p:extLst>
      <p:ext uri="{BB962C8B-B14F-4D97-AF65-F5344CB8AC3E}">
        <p14:creationId xmlns:p14="http://schemas.microsoft.com/office/powerpoint/2010/main" val="1147285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600" dirty="0"/>
              <a:t>Invention, also known as pre-writing, is almost anything that allows you to think on paper, and usually in a form that’s distinct  from how the finished product will look. Journaling is good. Scribbling on the backs of envelopes works. If you like early outlines, do those, too. </a:t>
            </a:r>
          </a:p>
          <a:p>
            <a:endParaRPr lang="en-US" sz="1600" dirty="0"/>
          </a:p>
          <a:p>
            <a:r>
              <a:rPr lang="en-US" sz="1600" dirty="0"/>
              <a:t>The key is that pre-writing must be low-stakes and done early enough that you’re not staggering under an imminent deadline. </a:t>
            </a:r>
          </a:p>
          <a:p>
            <a:r>
              <a:rPr lang="en-US" sz="1600" dirty="0"/>
              <a:t>It can also be done in short increments, often 5-10 minutes at a time. </a:t>
            </a:r>
          </a:p>
          <a:p>
            <a:endParaRPr lang="en-US" dirty="0"/>
          </a:p>
        </p:txBody>
      </p:sp>
      <p:sp>
        <p:nvSpPr>
          <p:cNvPr id="4" name="Slide Number Placeholder 3"/>
          <p:cNvSpPr>
            <a:spLocks noGrp="1"/>
          </p:cNvSpPr>
          <p:nvPr>
            <p:ph type="sldNum" sz="quarter" idx="10"/>
          </p:nvPr>
        </p:nvSpPr>
        <p:spPr/>
        <p:txBody>
          <a:bodyPr/>
          <a:lstStyle/>
          <a:p>
            <a:fld id="{6589E7CC-B7D8-4511-9BCF-FB861206E163}" type="slidenum">
              <a:rPr lang="en-US" smtClean="0"/>
              <a:t>9</a:t>
            </a:fld>
            <a:endParaRPr lang="en-US" dirty="0"/>
          </a:p>
        </p:txBody>
      </p:sp>
    </p:spTree>
    <p:extLst>
      <p:ext uri="{BB962C8B-B14F-4D97-AF65-F5344CB8AC3E}">
        <p14:creationId xmlns:p14="http://schemas.microsoft.com/office/powerpoint/2010/main" val="1255161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DCBDCD-821C-4CB1-8E2D-3A7EFE4CAA2C}" type="datetimeFigureOut">
              <a:rPr lang="en-US" smtClean="0">
                <a:solidFill>
                  <a:srgbClr val="231F20">
                    <a:tint val="75000"/>
                  </a:srgbClr>
                </a:solidFill>
              </a:rPr>
              <a:pPr/>
              <a:t>3/31/2024</a:t>
            </a:fld>
            <a:endParaRPr lang="en-US">
              <a:solidFill>
                <a:srgbClr val="231F20">
                  <a:tint val="75000"/>
                </a:srgbClr>
              </a:solidFill>
            </a:endParaRPr>
          </a:p>
        </p:txBody>
      </p:sp>
      <p:sp>
        <p:nvSpPr>
          <p:cNvPr id="5" name="Footer Placeholder 4"/>
          <p:cNvSpPr>
            <a:spLocks noGrp="1"/>
          </p:cNvSpPr>
          <p:nvPr>
            <p:ph type="ftr" sz="quarter" idx="11"/>
          </p:nvPr>
        </p:nvSpPr>
        <p:spPr/>
        <p:txBody>
          <a:bodyPr/>
          <a:lstStyle/>
          <a:p>
            <a:endParaRPr lang="en-US">
              <a:solidFill>
                <a:srgbClr val="231F20">
                  <a:tint val="75000"/>
                </a:srgbClr>
              </a:solidFill>
            </a:endParaRPr>
          </a:p>
        </p:txBody>
      </p:sp>
      <p:sp>
        <p:nvSpPr>
          <p:cNvPr id="6" name="Slide Number Placeholder 5"/>
          <p:cNvSpPr>
            <a:spLocks noGrp="1"/>
          </p:cNvSpPr>
          <p:nvPr>
            <p:ph type="sldNum" sz="quarter" idx="12"/>
          </p:nvPr>
        </p:nvSpPr>
        <p:spPr/>
        <p:txBody>
          <a:bodyPr/>
          <a:lstStyle/>
          <a:p>
            <a:fld id="{4C5AD70C-8297-455A-8F6E-F7F42B80F00D}" type="slidenum">
              <a:rPr lang="en-US" smtClean="0">
                <a:solidFill>
                  <a:srgbClr val="231F20">
                    <a:tint val="75000"/>
                  </a:srgbClr>
                </a:solidFill>
              </a:rPr>
              <a:pPr/>
              <a:t>‹#›</a:t>
            </a:fld>
            <a:endParaRPr lang="en-US">
              <a:solidFill>
                <a:srgbClr val="231F20">
                  <a:tint val="75000"/>
                </a:srgbClr>
              </a:solidFill>
            </a:endParaRPr>
          </a:p>
        </p:txBody>
      </p:sp>
    </p:spTree>
    <p:extLst>
      <p:ext uri="{BB962C8B-B14F-4D97-AF65-F5344CB8AC3E}">
        <p14:creationId xmlns:p14="http://schemas.microsoft.com/office/powerpoint/2010/main" val="88279291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CBDCD-821C-4CB1-8E2D-3A7EFE4CAA2C}" type="datetimeFigureOut">
              <a:rPr lang="en-US" smtClean="0">
                <a:solidFill>
                  <a:srgbClr val="231F20">
                    <a:tint val="75000"/>
                  </a:srgbClr>
                </a:solidFill>
              </a:rPr>
              <a:pPr/>
              <a:t>3/31/2024</a:t>
            </a:fld>
            <a:endParaRPr lang="en-US">
              <a:solidFill>
                <a:srgbClr val="231F2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231F2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AD70C-8297-455A-8F6E-F7F42B80F00D}" type="slidenum">
              <a:rPr lang="en-US" smtClean="0">
                <a:solidFill>
                  <a:srgbClr val="231F20">
                    <a:tint val="75000"/>
                  </a:srgbClr>
                </a:solidFill>
              </a:rPr>
              <a:pPr/>
              <a:t>‹#›</a:t>
            </a:fld>
            <a:endParaRPr lang="en-US">
              <a:solidFill>
                <a:srgbClr val="231F20">
                  <a:tint val="75000"/>
                </a:srgbClr>
              </a:solidFill>
            </a:endParaRPr>
          </a:p>
        </p:txBody>
      </p:sp>
    </p:spTree>
    <p:extLst>
      <p:ext uri="{BB962C8B-B14F-4D97-AF65-F5344CB8AC3E}">
        <p14:creationId xmlns:p14="http://schemas.microsoft.com/office/powerpoint/2010/main" val="2161591963"/>
      </p:ext>
    </p:extLst>
  </p:cSld>
  <p:clrMap bg1="dk1" tx1="lt1" bg2="dk2" tx2="lt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tinyurl.com/mz789unk"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nps.edu/documents/106660594/140848999/Interim-Guidance-on-Generative-AI-3.15.23+Memo.pdf/9cde404a-b369-d959-ef26-74832a7b429b?t=1678990400801" TargetMode="External"/><Relationship Id="rId4" Type="http://schemas.openxmlformats.org/officeDocument/2006/relationships/hyperlink" Target="https://libguides.nps.edu/citation/generativeA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57400"/>
            <a:ext cx="7772400" cy="960494"/>
          </a:xfrm>
        </p:spPr>
        <p:txBody>
          <a:bodyPr>
            <a:normAutofit/>
          </a:bodyPr>
          <a:lstStyle/>
          <a:p>
            <a:pPr algn="l">
              <a:lnSpc>
                <a:spcPts val="4400"/>
              </a:lnSpc>
              <a:spcBef>
                <a:spcPts val="0"/>
              </a:spcBef>
            </a:pPr>
            <a:r>
              <a:rPr lang="en-US" sz="6000" b="1" dirty="0">
                <a:latin typeface="MS Reference Sans Serif" panose="020B0604030504040204" pitchFamily="34" charset="0"/>
              </a:rPr>
              <a:t>The Writing Process</a:t>
            </a:r>
          </a:p>
        </p:txBody>
      </p:sp>
      <p:sp>
        <p:nvSpPr>
          <p:cNvPr id="3" name="Subtitle 2"/>
          <p:cNvSpPr>
            <a:spLocks noGrp="1"/>
          </p:cNvSpPr>
          <p:nvPr>
            <p:ph type="subTitle" idx="1"/>
          </p:nvPr>
        </p:nvSpPr>
        <p:spPr>
          <a:xfrm>
            <a:off x="942976" y="3019426"/>
            <a:ext cx="4014507" cy="447675"/>
          </a:xfrm>
        </p:spPr>
        <p:txBody>
          <a:bodyPr>
            <a:noAutofit/>
          </a:bodyPr>
          <a:lstStyle/>
          <a:p>
            <a:pPr algn="l"/>
            <a:r>
              <a:rPr lang="en-US" dirty="0">
                <a:solidFill>
                  <a:schemeClr val="tx1"/>
                </a:solidFill>
                <a:latin typeface="Microsoft Sans Serif" panose="020B0604020202020204" pitchFamily="34" charset="0"/>
                <a:cs typeface="Microsoft Sans Serif" panose="020B0604020202020204" pitchFamily="34" charset="0"/>
              </a:rPr>
              <a:t>Kate Egerton, PhD</a:t>
            </a:r>
            <a:br>
              <a:rPr lang="en-US" dirty="0">
                <a:solidFill>
                  <a:schemeClr val="tx1"/>
                </a:solidFill>
                <a:latin typeface="Microsoft Sans Serif" panose="020B0604020202020204" pitchFamily="34" charset="0"/>
                <a:cs typeface="Microsoft Sans Serif" panose="020B0604020202020204" pitchFamily="34" charset="0"/>
              </a:rPr>
            </a:br>
            <a:r>
              <a:rPr lang="en-US" sz="2400" dirty="0">
                <a:solidFill>
                  <a:schemeClr val="tx1"/>
                </a:solidFill>
                <a:latin typeface="Microsoft Sans Serif" panose="020B0604020202020204" pitchFamily="34" charset="0"/>
                <a:cs typeface="Microsoft Sans Serif" panose="020B0604020202020204" pitchFamily="34" charset="0"/>
              </a:rPr>
              <a:t>(contractor)</a:t>
            </a:r>
            <a:endParaRPr lang="en-US" dirty="0">
              <a:solidFill>
                <a:schemeClr val="tx1"/>
              </a:solidFill>
              <a:latin typeface="Microsoft Sans Serif" panose="020B0604020202020204" pitchFamily="34" charset="0"/>
              <a:cs typeface="Microsoft Sans Serif"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3012" y="4495800"/>
            <a:ext cx="1292637" cy="9158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86250"/>
            <a:ext cx="1813100" cy="1253628"/>
          </a:xfrm>
          <a:prstGeom prst="rect">
            <a:avLst/>
          </a:prstGeom>
        </p:spPr>
      </p:pic>
      <p:sp>
        <p:nvSpPr>
          <p:cNvPr id="9" name="Subtitle 2"/>
          <p:cNvSpPr txBox="1">
            <a:spLocks/>
          </p:cNvSpPr>
          <p:nvPr/>
        </p:nvSpPr>
        <p:spPr>
          <a:xfrm>
            <a:off x="7848600" y="5555133"/>
            <a:ext cx="5579123" cy="4461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a:solidFill>
                  <a:srgbClr val="E5E8E7"/>
                </a:solidFill>
                <a:effectLst>
                  <a:outerShdw blurRad="50800" dist="38100" dir="2700000" algn="tl" rotWithShape="0">
                    <a:prstClr val="black">
                      <a:alpha val="40000"/>
                    </a:prstClr>
                  </a:outerShdw>
                </a:effectLst>
                <a:latin typeface="Trajan Pro" pitchFamily="18" charset="0"/>
              </a:rPr>
              <a:t>Graduate Writing Center</a:t>
            </a:r>
          </a:p>
        </p:txBody>
      </p:sp>
      <p:sp>
        <p:nvSpPr>
          <p:cNvPr id="10" name="Subtitle 2"/>
          <p:cNvSpPr txBox="1">
            <a:spLocks/>
          </p:cNvSpPr>
          <p:nvPr/>
        </p:nvSpPr>
        <p:spPr>
          <a:xfrm>
            <a:off x="7863210" y="5906991"/>
            <a:ext cx="5202562" cy="44618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dirty="0">
                <a:solidFill>
                  <a:srgbClr val="E5E8E7"/>
                </a:solidFill>
                <a:effectLst>
                  <a:outerShdw blurRad="38100" dist="38100" dir="2700000" algn="tl">
                    <a:srgbClr val="000000">
                      <a:alpha val="43137"/>
                    </a:srgbClr>
                  </a:outerShdw>
                </a:effectLst>
                <a:latin typeface="Trajan Pro" pitchFamily="18" charset="0"/>
              </a:rPr>
              <a:t>Naval Postgraduate School</a:t>
            </a:r>
          </a:p>
        </p:txBody>
      </p:sp>
      <p:sp>
        <p:nvSpPr>
          <p:cNvPr id="18" name="Subtitle 2"/>
          <p:cNvSpPr txBox="1">
            <a:spLocks/>
          </p:cNvSpPr>
          <p:nvPr/>
        </p:nvSpPr>
        <p:spPr>
          <a:xfrm>
            <a:off x="6207057" y="3047191"/>
            <a:ext cx="4841942" cy="372285"/>
          </a:xfrm>
          <a:prstGeom prst="rect">
            <a:avLst/>
          </a:prstGeom>
        </p:spPr>
        <p:txBody>
          <a:bodyPr vert="horz" lIns="91440" tIns="45720" rIns="91440" bIns="45720" rtlCol="0">
            <a:noAutofit/>
          </a:bodyPr>
          <a:lstStyle>
            <a:lvl1pPr indent="0">
              <a:spcBef>
                <a:spcPct val="20000"/>
              </a:spcBef>
              <a:buFont typeface="Arial" pitchFamily="34" charset="0"/>
              <a:buNone/>
              <a:defRPr sz="2800">
                <a:solidFill>
                  <a:schemeClr val="bg2"/>
                </a:solidFill>
                <a:latin typeface="Minion Pro" pitchFamily="18" charset="0"/>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r"/>
            <a:r>
              <a:rPr lang="en-US" sz="3200" dirty="0">
                <a:solidFill>
                  <a:srgbClr val="E5E8E7">
                    <a:lumMod val="90000"/>
                  </a:srgbClr>
                </a:solidFill>
                <a:latin typeface="Microsoft Sans Serif" panose="020B0604020202020204" pitchFamily="34" charset="0"/>
                <a:cs typeface="Microsoft Sans Serif" panose="020B0604020202020204" pitchFamily="34" charset="0"/>
              </a:rPr>
              <a:t>April 12, 2024</a:t>
            </a:r>
          </a:p>
          <a:p>
            <a:pPr algn="r"/>
            <a:endParaRPr lang="en-US" sz="3200" dirty="0">
              <a:solidFill>
                <a:srgbClr val="E5E8E7">
                  <a:lumMod val="90000"/>
                </a:srgbClr>
              </a:solidFill>
              <a:latin typeface="Microsoft Sans Serif" panose="020B0604020202020204" pitchFamily="34" charset="0"/>
              <a:cs typeface="Microsoft Sans Serif" panose="020B0604020202020204" pitchFamily="34" charset="0"/>
            </a:endParaRPr>
          </a:p>
          <a:p>
            <a:pPr algn="r"/>
            <a:r>
              <a:rPr lang="en-US" sz="2000" dirty="0">
                <a:solidFill>
                  <a:srgbClr val="E5E8E7">
                    <a:lumMod val="90000"/>
                  </a:srgbClr>
                </a:solidFill>
                <a:latin typeface="Trajan Pro"/>
              </a:rPr>
              <a:t> </a:t>
            </a:r>
          </a:p>
        </p:txBody>
      </p:sp>
      <p:cxnSp>
        <p:nvCxnSpPr>
          <p:cNvPr id="26" name="Straight Connector 25"/>
          <p:cNvCxnSpPr>
            <a:cxnSpLocks/>
          </p:cNvCxnSpPr>
          <p:nvPr/>
        </p:nvCxnSpPr>
        <p:spPr>
          <a:xfrm flipV="1">
            <a:off x="1026474" y="3017894"/>
            <a:ext cx="10022526" cy="25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0" y="0"/>
            <a:ext cx="3714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p:nvSpPr>
        <p:spPr>
          <a:xfrm rot="5400000">
            <a:off x="6931272" y="2288928"/>
            <a:ext cx="158253" cy="807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1174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4855" y="5072827"/>
            <a:ext cx="5163242" cy="830997"/>
          </a:xfrm>
          <a:prstGeom prst="rect">
            <a:avLst/>
          </a:prstGeom>
          <a:noFill/>
        </p:spPr>
        <p:txBody>
          <a:bodyPr wrap="square" rtlCol="0">
            <a:spAutoFit/>
          </a:bodyPr>
          <a:lstStyle/>
          <a:p>
            <a:r>
              <a:rPr lang="en-US" sz="4800" b="1" dirty="0">
                <a:solidFill>
                  <a:prstClr val="white"/>
                </a:solidFill>
                <a:latin typeface="Microsoft Sans Serif" panose="020B0604020202020204" pitchFamily="34" charset="0"/>
                <a:cs typeface="Microsoft Sans Serif" panose="020B0604020202020204" pitchFamily="34" charset="0"/>
              </a:rPr>
              <a:t>Finalize</a:t>
            </a:r>
            <a:endParaRPr lang="en-US" sz="3600" b="1" dirty="0">
              <a:solidFill>
                <a:prstClr val="white"/>
              </a:solidFill>
              <a:latin typeface="Microsoft Sans Serif" panose="020B0604020202020204" pitchFamily="34" charset="0"/>
              <a:cs typeface="Microsoft Sans Serif" panose="020B0604020202020204" pitchFamily="34" charset="0"/>
            </a:endParaRPr>
          </a:p>
        </p:txBody>
      </p:sp>
      <p:sp>
        <p:nvSpPr>
          <p:cNvPr id="13" name="TextBox 12"/>
          <p:cNvSpPr txBox="1"/>
          <p:nvPr/>
        </p:nvSpPr>
        <p:spPr>
          <a:xfrm>
            <a:off x="2151958" y="1596516"/>
            <a:ext cx="5163242" cy="1446550"/>
          </a:xfrm>
          <a:prstGeom prst="rect">
            <a:avLst/>
          </a:prstGeom>
          <a:noFill/>
        </p:spPr>
        <p:txBody>
          <a:bodyPr wrap="square" rtlCol="0">
            <a:spAutoFit/>
          </a:bodyPr>
          <a:lstStyle/>
          <a:p>
            <a:r>
              <a:rPr lang="en-US" sz="8800" b="1" dirty="0">
                <a:solidFill>
                  <a:schemeClr val="accent5">
                    <a:lumMod val="40000"/>
                    <a:lumOff val="60000"/>
                  </a:schemeClr>
                </a:solidFill>
                <a:latin typeface="Microsoft Sans Serif" panose="020B0604020202020204" pitchFamily="34" charset="0"/>
                <a:cs typeface="Microsoft Sans Serif" panose="020B0604020202020204" pitchFamily="34" charset="0"/>
              </a:rPr>
              <a:t>Draft</a:t>
            </a:r>
          </a:p>
        </p:txBody>
      </p:sp>
      <p:sp>
        <p:nvSpPr>
          <p:cNvPr id="16" name="TextBox 15"/>
          <p:cNvSpPr txBox="1"/>
          <p:nvPr/>
        </p:nvSpPr>
        <p:spPr>
          <a:xfrm>
            <a:off x="2743200" y="926498"/>
            <a:ext cx="4244340" cy="830997"/>
          </a:xfrm>
          <a:prstGeom prst="rect">
            <a:avLst/>
          </a:prstGeom>
          <a:noFill/>
        </p:spPr>
        <p:txBody>
          <a:bodyPr wrap="square" rtlCol="0">
            <a:spAutoFit/>
          </a:bodyPr>
          <a:lstStyle/>
          <a:p>
            <a:r>
              <a:rPr lang="en-US" sz="4800" b="1" dirty="0">
                <a:solidFill>
                  <a:schemeClr val="accent6">
                    <a:lumMod val="60000"/>
                    <a:lumOff val="40000"/>
                  </a:schemeClr>
                </a:solidFill>
                <a:latin typeface="Microsoft Sans Serif" panose="020B0604020202020204" pitchFamily="34" charset="0"/>
                <a:cs typeface="Microsoft Sans Serif" panose="020B0604020202020204" pitchFamily="34" charset="0"/>
              </a:rPr>
              <a:t>Invent</a:t>
            </a:r>
          </a:p>
        </p:txBody>
      </p:sp>
      <p:sp>
        <p:nvSpPr>
          <p:cNvPr id="17" name="TextBox 16"/>
          <p:cNvSpPr txBox="1"/>
          <p:nvPr/>
        </p:nvSpPr>
        <p:spPr>
          <a:xfrm>
            <a:off x="2737165" y="2996306"/>
            <a:ext cx="3186373" cy="830997"/>
          </a:xfrm>
          <a:prstGeom prst="rect">
            <a:avLst/>
          </a:prstGeom>
          <a:noFill/>
        </p:spPr>
        <p:txBody>
          <a:bodyPr wrap="square" rtlCol="0">
            <a:spAutoFit/>
          </a:bodyPr>
          <a:lstStyle/>
          <a:p>
            <a:r>
              <a:rPr lang="en-US" sz="4800" b="1" dirty="0">
                <a:solidFill>
                  <a:srgbClr val="92D050"/>
                </a:solidFill>
                <a:latin typeface="Microsoft Sans Serif" panose="020B0604020202020204" pitchFamily="34" charset="0"/>
                <a:cs typeface="Microsoft Sans Serif" panose="020B0604020202020204" pitchFamily="34" charset="0"/>
              </a:rPr>
              <a:t>Revise</a:t>
            </a:r>
          </a:p>
        </p:txBody>
      </p:sp>
      <p:sp>
        <p:nvSpPr>
          <p:cNvPr id="18" name="TextBox 17"/>
          <p:cNvSpPr txBox="1"/>
          <p:nvPr/>
        </p:nvSpPr>
        <p:spPr>
          <a:xfrm>
            <a:off x="2773360" y="4063011"/>
            <a:ext cx="2446020" cy="830997"/>
          </a:xfrm>
          <a:prstGeom prst="rect">
            <a:avLst/>
          </a:prstGeom>
          <a:noFill/>
        </p:spPr>
        <p:txBody>
          <a:bodyPr wrap="square" rtlCol="0">
            <a:spAutoFit/>
          </a:bodyPr>
          <a:lstStyle/>
          <a:p>
            <a:r>
              <a:rPr lang="en-US" sz="4800" b="1" dirty="0">
                <a:solidFill>
                  <a:srgbClr val="FC3324"/>
                </a:solidFill>
                <a:latin typeface="Microsoft Sans Serif" panose="020B0604020202020204" pitchFamily="34" charset="0"/>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5" name="TextBox 4"/>
          <p:cNvSpPr txBox="1"/>
          <p:nvPr/>
        </p:nvSpPr>
        <p:spPr>
          <a:xfrm>
            <a:off x="6451318" y="1615534"/>
            <a:ext cx="3657600" cy="584775"/>
          </a:xfrm>
          <a:prstGeom prst="rect">
            <a:avLst/>
          </a:prstGeom>
          <a:noFill/>
        </p:spPr>
        <p:txBody>
          <a:bodyPr wrap="square" rtlCol="0">
            <a:spAutoFit/>
          </a:bodyPr>
          <a:lstStyle/>
          <a:p>
            <a:r>
              <a:rPr lang="en-US" sz="3200" b="1" dirty="0">
                <a:latin typeface="Microsoft Sans Serif" panose="020B0604020202020204" pitchFamily="34" charset="0"/>
                <a:cs typeface="Microsoft Sans Serif" panose="020B0604020202020204" pitchFamily="34" charset="0"/>
              </a:rPr>
              <a:t>Writing to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4" name="TextBox 13"/>
          <p:cNvSpPr txBox="1"/>
          <p:nvPr/>
        </p:nvSpPr>
        <p:spPr>
          <a:xfrm>
            <a:off x="6477000" y="3631913"/>
            <a:ext cx="3631918" cy="584775"/>
          </a:xfrm>
          <a:prstGeom prst="rect">
            <a:avLst/>
          </a:prstGeom>
          <a:noFill/>
        </p:spPr>
        <p:txBody>
          <a:bodyPr wrap="square" rtlCol="0">
            <a:spAutoFit/>
          </a:bodyPr>
          <a:lstStyle/>
          <a:p>
            <a:r>
              <a:rPr lang="en-US" sz="3200" b="1" dirty="0">
                <a:latin typeface="Microsoft Sans Serif" panose="020B0604020202020204" pitchFamily="34" charset="0"/>
                <a:cs typeface="Microsoft Sans Serif" panose="020B0604020202020204" pitchFamily="34" charset="0"/>
              </a:rPr>
              <a:t>Writing to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0" name="TextBox 9"/>
          <p:cNvSpPr txBox="1"/>
          <p:nvPr/>
        </p:nvSpPr>
        <p:spPr>
          <a:xfrm>
            <a:off x="6439568" y="5194013"/>
            <a:ext cx="4076032" cy="584775"/>
          </a:xfrm>
          <a:prstGeom prst="rect">
            <a:avLst/>
          </a:prstGeom>
          <a:noFill/>
        </p:spPr>
        <p:txBody>
          <a:bodyPr wrap="square" rtlCol="0">
            <a:spAutoFit/>
          </a:bodyPr>
          <a:lstStyle/>
          <a:p>
            <a:r>
              <a:rPr lang="en-US" sz="3200" b="1" dirty="0">
                <a:latin typeface="Microsoft Sans Serif" panose="020B0604020202020204" pitchFamily="34" charset="0"/>
                <a:cs typeface="Microsoft Sans Serif" panose="020B0604020202020204" pitchFamily="34" charset="0"/>
              </a:rPr>
              <a:t>Ready to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deliver </a:t>
            </a:r>
          </a:p>
        </p:txBody>
      </p:sp>
    </p:spTree>
    <p:extLst>
      <p:ext uri="{BB962C8B-B14F-4D97-AF65-F5344CB8AC3E}">
        <p14:creationId xmlns:p14="http://schemas.microsoft.com/office/powerpoint/2010/main" val="259274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00" y="1600200"/>
            <a:ext cx="8915400" cy="3970318"/>
          </a:xfrm>
          <a:prstGeom prst="rect">
            <a:avLst/>
          </a:prstGeom>
          <a:noFill/>
        </p:spPr>
        <p:txBody>
          <a:bodyPr wrap="square" rtlCol="0">
            <a:spAutoFit/>
          </a:bodyPr>
          <a:lstStyle/>
          <a:p>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Perfectionism</a:t>
            </a:r>
            <a:r>
              <a:rPr lang="en-US" sz="3600" b="1" dirty="0">
                <a:latin typeface="Microsoft Sans Serif" panose="020B0604020202020204" pitchFamily="34" charset="0"/>
                <a:cs typeface="Microsoft Sans Serif" panose="020B0604020202020204" pitchFamily="34" charset="0"/>
              </a:rPr>
              <a:t> is the voice of the oppressor, the enemy of the people. It will keep you cramped and insane your whole life, and it is the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main obstacle between you and a shitty first draft</a:t>
            </a:r>
            <a:r>
              <a:rPr lang="en-US" sz="3600" b="1" dirty="0">
                <a:latin typeface="Microsoft Sans Serif" panose="020B0604020202020204" pitchFamily="34" charset="0"/>
                <a:cs typeface="Microsoft Sans Serif" panose="020B0604020202020204" pitchFamily="34" charset="0"/>
              </a:rPr>
              <a:t>.</a:t>
            </a:r>
          </a:p>
          <a:p>
            <a:endParaRPr lang="en-US" sz="3600" b="1" dirty="0">
              <a:latin typeface="Microsoft Sans Serif" panose="020B0604020202020204" pitchFamily="34" charset="0"/>
              <a:cs typeface="Microsoft Sans Serif" panose="020B0604020202020204" pitchFamily="34" charset="0"/>
            </a:endParaRPr>
          </a:p>
          <a:p>
            <a:r>
              <a:rPr lang="en-US" sz="3600" b="1" dirty="0">
                <a:latin typeface="Microsoft Sans Serif" panose="020B0604020202020204" pitchFamily="34" charset="0"/>
                <a:cs typeface="Microsoft Sans Serif" panose="020B0604020202020204" pitchFamily="34" charset="0"/>
              </a:rPr>
              <a:t>				−Anne </a:t>
            </a:r>
            <a:r>
              <a:rPr lang="en-US" sz="3600" b="1" dirty="0" err="1">
                <a:latin typeface="Microsoft Sans Serif" panose="020B0604020202020204" pitchFamily="34" charset="0"/>
                <a:cs typeface="Microsoft Sans Serif" panose="020B0604020202020204" pitchFamily="34" charset="0"/>
              </a:rPr>
              <a:t>Lamott</a:t>
            </a:r>
            <a:endParaRPr lang="en-US" sz="3600" b="1"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552298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0"/>
            <a:ext cx="9686783" cy="687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655114" y="6019800"/>
            <a:ext cx="1905000" cy="707886"/>
          </a:xfrm>
          <a:prstGeom prst="rect">
            <a:avLst/>
          </a:prstGeom>
          <a:noFill/>
        </p:spPr>
        <p:txBody>
          <a:bodyPr wrap="square" rtlCol="0">
            <a:spAutoFit/>
          </a:bodyPr>
          <a:lstStyle/>
          <a:p>
            <a:r>
              <a:rPr lang="en-US" sz="1000" dirty="0">
                <a:solidFill>
                  <a:schemeClr val="bg1"/>
                </a:solidFill>
              </a:rPr>
              <a:t>Adapted from: Allie </a:t>
            </a:r>
            <a:r>
              <a:rPr lang="en-US" sz="1000" dirty="0" err="1">
                <a:solidFill>
                  <a:schemeClr val="bg1"/>
                </a:solidFill>
              </a:rPr>
              <a:t>Brosh</a:t>
            </a:r>
            <a:r>
              <a:rPr lang="en-US" sz="1000" dirty="0">
                <a:solidFill>
                  <a:schemeClr val="bg1"/>
                </a:solidFill>
              </a:rPr>
              <a:t>, http://hyperboleandahalf.blogspot.com/2010/06/this-is-why-ill-never-be-adult.html</a:t>
            </a:r>
          </a:p>
        </p:txBody>
      </p:sp>
    </p:spTree>
    <p:extLst>
      <p:ext uri="{BB962C8B-B14F-4D97-AF65-F5344CB8AC3E}">
        <p14:creationId xmlns:p14="http://schemas.microsoft.com/office/powerpoint/2010/main" val="1759838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071" y="1"/>
            <a:ext cx="9144000" cy="6065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32846" y="6137081"/>
            <a:ext cx="8305800" cy="707886"/>
          </a:xfrm>
          <a:prstGeom prst="rect">
            <a:avLst/>
          </a:prstGeom>
          <a:noFill/>
        </p:spPr>
        <p:txBody>
          <a:bodyPr wrap="square" rtlCol="0">
            <a:spAutoFit/>
          </a:bodyPr>
          <a:lstStyle/>
          <a:p>
            <a:r>
              <a:rPr lang="en-US" sz="1000" dirty="0"/>
              <a:t>100623-N-1688B-064 NORFOLK (June 23, 2010) Command Master Chief Keith Mahaffey, assigned to the guided-missile cruiser USS Monterey (CG 61), participates in the commissioning of the Navy Operational Fitness and Fueling System (NOFFS). NOFFS is the Navy's new physical fitness program that is designed to give an all around workout while reducing physical training injuries. (U.S. Navy photo by Mass Communication Specialist 2nd Class Matthew </a:t>
            </a:r>
            <a:r>
              <a:rPr lang="en-US" sz="1000" dirty="0" err="1"/>
              <a:t>Bookwalter</a:t>
            </a:r>
            <a:r>
              <a:rPr lang="en-US" sz="1000" dirty="0"/>
              <a:t>/Released) </a:t>
            </a:r>
          </a:p>
        </p:txBody>
      </p:sp>
    </p:spTree>
    <p:extLst>
      <p:ext uri="{BB962C8B-B14F-4D97-AF65-F5344CB8AC3E}">
        <p14:creationId xmlns:p14="http://schemas.microsoft.com/office/powerpoint/2010/main" val="1420474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4855" y="5072827"/>
            <a:ext cx="5163242" cy="830997"/>
          </a:xfrm>
          <a:prstGeom prst="rect">
            <a:avLst/>
          </a:prstGeom>
          <a:noFill/>
        </p:spPr>
        <p:txBody>
          <a:bodyPr wrap="square" rtlCol="0">
            <a:spAutoFit/>
          </a:bodyPr>
          <a:lstStyle/>
          <a:p>
            <a:r>
              <a:rPr lang="en-US" sz="4800" b="1" dirty="0">
                <a:solidFill>
                  <a:prstClr val="white"/>
                </a:solidFill>
                <a:latin typeface="Microsoft Sans Serif" panose="020B0604020202020204" pitchFamily="34" charset="0"/>
                <a:cs typeface="Microsoft Sans Serif" panose="020B0604020202020204" pitchFamily="34" charset="0"/>
              </a:rPr>
              <a:t>Finalize</a:t>
            </a:r>
            <a:endParaRPr lang="en-US" sz="3600" b="1" dirty="0">
              <a:solidFill>
                <a:prstClr val="white"/>
              </a:solidFill>
              <a:latin typeface="Microsoft Sans Serif" panose="020B0604020202020204" pitchFamily="34" charset="0"/>
              <a:cs typeface="Microsoft Sans Serif" panose="020B0604020202020204" pitchFamily="34" charset="0"/>
            </a:endParaRPr>
          </a:p>
        </p:txBody>
      </p:sp>
      <p:sp>
        <p:nvSpPr>
          <p:cNvPr id="13" name="TextBox 12"/>
          <p:cNvSpPr txBox="1"/>
          <p:nvPr/>
        </p:nvSpPr>
        <p:spPr>
          <a:xfrm>
            <a:off x="2151958" y="1596516"/>
            <a:ext cx="5163242" cy="1446550"/>
          </a:xfrm>
          <a:prstGeom prst="rect">
            <a:avLst/>
          </a:prstGeom>
          <a:noFill/>
        </p:spPr>
        <p:txBody>
          <a:bodyPr wrap="square" rtlCol="0">
            <a:spAutoFit/>
          </a:bodyPr>
          <a:lstStyle/>
          <a:p>
            <a:r>
              <a:rPr lang="en-US" sz="8800" b="1" dirty="0">
                <a:solidFill>
                  <a:schemeClr val="accent5">
                    <a:lumMod val="40000"/>
                    <a:lumOff val="60000"/>
                  </a:schemeClr>
                </a:solidFill>
                <a:latin typeface="Microsoft Sans Serif" panose="020B0604020202020204" pitchFamily="34" charset="0"/>
                <a:cs typeface="Microsoft Sans Serif" panose="020B0604020202020204" pitchFamily="34" charset="0"/>
              </a:rPr>
              <a:t>Draft</a:t>
            </a:r>
          </a:p>
        </p:txBody>
      </p:sp>
      <p:sp>
        <p:nvSpPr>
          <p:cNvPr id="16" name="TextBox 15"/>
          <p:cNvSpPr txBox="1"/>
          <p:nvPr/>
        </p:nvSpPr>
        <p:spPr>
          <a:xfrm>
            <a:off x="2743200" y="926498"/>
            <a:ext cx="4244340" cy="830997"/>
          </a:xfrm>
          <a:prstGeom prst="rect">
            <a:avLst/>
          </a:prstGeom>
          <a:noFill/>
        </p:spPr>
        <p:txBody>
          <a:bodyPr wrap="square" rtlCol="0">
            <a:spAutoFit/>
          </a:bodyPr>
          <a:lstStyle/>
          <a:p>
            <a:r>
              <a:rPr lang="en-US" sz="4800" b="1" dirty="0">
                <a:solidFill>
                  <a:schemeClr val="accent6">
                    <a:lumMod val="60000"/>
                    <a:lumOff val="40000"/>
                  </a:schemeClr>
                </a:solidFill>
                <a:latin typeface="Microsoft Sans Serif" panose="020B0604020202020204" pitchFamily="34" charset="0"/>
                <a:cs typeface="Microsoft Sans Serif" panose="020B0604020202020204" pitchFamily="34" charset="0"/>
              </a:rPr>
              <a:t>Invent</a:t>
            </a:r>
          </a:p>
        </p:txBody>
      </p:sp>
      <p:sp>
        <p:nvSpPr>
          <p:cNvPr id="17" name="TextBox 16"/>
          <p:cNvSpPr txBox="1"/>
          <p:nvPr/>
        </p:nvSpPr>
        <p:spPr>
          <a:xfrm>
            <a:off x="2737165" y="2996306"/>
            <a:ext cx="3186373" cy="830997"/>
          </a:xfrm>
          <a:prstGeom prst="rect">
            <a:avLst/>
          </a:prstGeom>
          <a:noFill/>
        </p:spPr>
        <p:txBody>
          <a:bodyPr wrap="square" rtlCol="0">
            <a:spAutoFit/>
          </a:bodyPr>
          <a:lstStyle/>
          <a:p>
            <a:r>
              <a:rPr lang="en-US" sz="4800" b="1" dirty="0">
                <a:solidFill>
                  <a:srgbClr val="92D050"/>
                </a:solidFill>
                <a:latin typeface="Microsoft Sans Serif" panose="020B0604020202020204" pitchFamily="34" charset="0"/>
                <a:cs typeface="Microsoft Sans Serif" panose="020B0604020202020204" pitchFamily="34" charset="0"/>
              </a:rPr>
              <a:t>Revise</a:t>
            </a:r>
          </a:p>
        </p:txBody>
      </p:sp>
      <p:sp>
        <p:nvSpPr>
          <p:cNvPr id="18" name="TextBox 17"/>
          <p:cNvSpPr txBox="1"/>
          <p:nvPr/>
        </p:nvSpPr>
        <p:spPr>
          <a:xfrm>
            <a:off x="2773360" y="4063011"/>
            <a:ext cx="2446020" cy="830997"/>
          </a:xfrm>
          <a:prstGeom prst="rect">
            <a:avLst/>
          </a:prstGeom>
          <a:noFill/>
        </p:spPr>
        <p:txBody>
          <a:bodyPr wrap="square" rtlCol="0">
            <a:spAutoFit/>
          </a:bodyPr>
          <a:lstStyle/>
          <a:p>
            <a:r>
              <a:rPr lang="en-US" sz="4800" b="1" dirty="0">
                <a:solidFill>
                  <a:srgbClr val="FC3324"/>
                </a:solidFill>
                <a:latin typeface="Microsoft Sans Serif" panose="020B0604020202020204" pitchFamily="34" charset="0"/>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5" name="TextBox 4"/>
          <p:cNvSpPr txBox="1"/>
          <p:nvPr/>
        </p:nvSpPr>
        <p:spPr>
          <a:xfrm>
            <a:off x="6451318" y="1615534"/>
            <a:ext cx="3657600" cy="584775"/>
          </a:xfrm>
          <a:prstGeom prst="rect">
            <a:avLst/>
          </a:prstGeom>
          <a:noFill/>
        </p:spPr>
        <p:txBody>
          <a:bodyPr wrap="square" rtlCol="0">
            <a:spAutoFit/>
          </a:bodyPr>
          <a:lstStyle/>
          <a:p>
            <a:r>
              <a:rPr lang="en-US" sz="3200" b="1" dirty="0">
                <a:latin typeface="Microsoft Sans Serif" panose="020B0604020202020204" pitchFamily="34" charset="0"/>
                <a:cs typeface="Microsoft Sans Serif" panose="020B0604020202020204" pitchFamily="34" charset="0"/>
              </a:rPr>
              <a:t>Writing to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4" name="TextBox 13"/>
          <p:cNvSpPr txBox="1"/>
          <p:nvPr/>
        </p:nvSpPr>
        <p:spPr>
          <a:xfrm>
            <a:off x="6477000" y="3631913"/>
            <a:ext cx="3631918" cy="584775"/>
          </a:xfrm>
          <a:prstGeom prst="rect">
            <a:avLst/>
          </a:prstGeom>
          <a:noFill/>
        </p:spPr>
        <p:txBody>
          <a:bodyPr wrap="square" rtlCol="0">
            <a:spAutoFit/>
          </a:bodyPr>
          <a:lstStyle/>
          <a:p>
            <a:r>
              <a:rPr lang="en-US" sz="3200" b="1" dirty="0">
                <a:latin typeface="Microsoft Sans Serif" panose="020B0604020202020204" pitchFamily="34" charset="0"/>
                <a:cs typeface="Microsoft Sans Serif" panose="020B0604020202020204" pitchFamily="34" charset="0"/>
              </a:rPr>
              <a:t>Writing to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0" name="TextBox 9"/>
          <p:cNvSpPr txBox="1"/>
          <p:nvPr/>
        </p:nvSpPr>
        <p:spPr>
          <a:xfrm>
            <a:off x="6439568" y="5194013"/>
            <a:ext cx="4076032" cy="584775"/>
          </a:xfrm>
          <a:prstGeom prst="rect">
            <a:avLst/>
          </a:prstGeom>
          <a:noFill/>
        </p:spPr>
        <p:txBody>
          <a:bodyPr wrap="square" rtlCol="0">
            <a:spAutoFit/>
          </a:bodyPr>
          <a:lstStyle/>
          <a:p>
            <a:r>
              <a:rPr lang="en-US" sz="3200" b="1" dirty="0">
                <a:latin typeface="Microsoft Sans Serif" panose="020B0604020202020204" pitchFamily="34" charset="0"/>
                <a:cs typeface="Microsoft Sans Serif" panose="020B0604020202020204" pitchFamily="34" charset="0"/>
              </a:rPr>
              <a:t>Ready to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deliver </a:t>
            </a:r>
          </a:p>
        </p:txBody>
      </p:sp>
    </p:spTree>
    <p:extLst>
      <p:ext uri="{BB962C8B-B14F-4D97-AF65-F5344CB8AC3E}">
        <p14:creationId xmlns:p14="http://schemas.microsoft.com/office/powerpoint/2010/main" val="3582311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762000"/>
            <a:ext cx="9220200" cy="5186035"/>
          </a:xfrm>
          <a:prstGeom prst="rect">
            <a:avLst/>
          </a:prstGeom>
          <a:noFill/>
          <a:ln>
            <a:noFill/>
          </a:ln>
        </p:spPr>
        <p:txBody>
          <a:bodyPr wrap="square" rtlCol="0">
            <a:spAutoFit/>
          </a:bodyPr>
          <a:lstStyle/>
          <a:p>
            <a:pPr marL="571500" indent="-571500">
              <a:spcAft>
                <a:spcPts val="30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When you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draft</a:t>
            </a:r>
            <a:r>
              <a:rPr lang="en-US" sz="3200" b="1" dirty="0">
                <a:latin typeface="Microsoft Sans Serif" panose="020B0604020202020204" pitchFamily="34" charset="0"/>
                <a:cs typeface="Microsoft Sans Serif" panose="020B0604020202020204" pitchFamily="34" charset="0"/>
              </a:rPr>
              <a:t>, try starting somewhere in</a:t>
            </a:r>
            <a:br>
              <a:rPr lang="en-US" sz="3200" b="1" dirty="0">
                <a:latin typeface="Microsoft Sans Serif" panose="020B0604020202020204" pitchFamily="34" charset="0"/>
                <a:cs typeface="Microsoft Sans Serif" panose="020B0604020202020204" pitchFamily="34" charset="0"/>
              </a:rPr>
            </a:br>
            <a:r>
              <a:rPr lang="en-US" sz="3200" b="1" dirty="0">
                <a:latin typeface="Microsoft Sans Serif" panose="020B0604020202020204" pitchFamily="34" charset="0"/>
                <a:cs typeface="Microsoft Sans Serif" panose="020B0604020202020204" pitchFamily="34" charset="0"/>
              </a:rPr>
              <a:t>the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middle</a:t>
            </a:r>
            <a:r>
              <a:rPr lang="en-US" sz="3200" b="1" dirty="0">
                <a:latin typeface="Microsoft Sans Serif" panose="020B0604020202020204" pitchFamily="34" charset="0"/>
                <a:cs typeface="Microsoft Sans Serif" panose="020B0604020202020204" pitchFamily="34" charset="0"/>
              </a:rPr>
              <a:t> </a:t>
            </a:r>
          </a:p>
          <a:p>
            <a:pPr marL="571500" indent="-571500">
              <a:spcAft>
                <a:spcPts val="30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Choose something you already understand that your reader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needs to know</a:t>
            </a:r>
            <a:r>
              <a:rPr lang="en-US" sz="3200" b="1" dirty="0">
                <a:latin typeface="Microsoft Sans Serif" panose="020B0604020202020204" pitchFamily="34" charset="0"/>
                <a:cs typeface="Microsoft Sans Serif" panose="020B0604020202020204" pitchFamily="34" charset="0"/>
              </a:rPr>
              <a:t> </a:t>
            </a:r>
          </a:p>
          <a:p>
            <a:pPr marL="571500" indent="-571500">
              <a:spcAft>
                <a:spcPts val="3000"/>
              </a:spcAft>
              <a:buFont typeface="Wingdings" panose="05000000000000000000" pitchFamily="2" charset="2"/>
              <a:buChar char="ü"/>
            </a:pP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Cite</a:t>
            </a:r>
            <a:r>
              <a:rPr lang="en-US" sz="3200" b="1" dirty="0">
                <a:latin typeface="Microsoft Sans Serif" panose="020B0604020202020204" pitchFamily="34" charset="0"/>
                <a:cs typeface="Microsoft Sans Serif" panose="020B0604020202020204" pitchFamily="34" charset="0"/>
              </a:rPr>
              <a:t> as you go,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keeping track </a:t>
            </a:r>
            <a:r>
              <a:rPr lang="en-US" sz="3200" b="1" dirty="0">
                <a:latin typeface="Microsoft Sans Serif" panose="020B0604020202020204" pitchFamily="34" charset="0"/>
                <a:cs typeface="Microsoft Sans Serif" panose="020B0604020202020204" pitchFamily="34" charset="0"/>
              </a:rPr>
              <a:t>of which words, ideas, and data belong to whom</a:t>
            </a:r>
          </a:p>
          <a:p>
            <a:pPr marL="571500" indent="-571500">
              <a:spcAft>
                <a:spcPts val="30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If you get stuck,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skip</a:t>
            </a:r>
            <a:r>
              <a:rPr lang="en-US" sz="3200" b="1" dirty="0">
                <a:latin typeface="Microsoft Sans Serif" panose="020B0604020202020204" pitchFamily="34" charset="0"/>
                <a:cs typeface="Microsoft Sans Serif" panose="020B0604020202020204" pitchFamily="34" charset="0"/>
              </a:rPr>
              <a:t> to another subtopic within your project and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start</a:t>
            </a:r>
            <a:r>
              <a:rPr lang="en-US" sz="3200" b="1" dirty="0">
                <a:latin typeface="Microsoft Sans Serif" panose="020B0604020202020204" pitchFamily="34" charset="0"/>
                <a:cs typeface="Microsoft Sans Serif" panose="020B0604020202020204" pitchFamily="34" charset="0"/>
              </a:rPr>
              <a:t> another paragraph</a:t>
            </a:r>
          </a:p>
        </p:txBody>
      </p:sp>
    </p:spTree>
    <p:extLst>
      <p:ext uri="{BB962C8B-B14F-4D97-AF65-F5344CB8AC3E}">
        <p14:creationId xmlns:p14="http://schemas.microsoft.com/office/powerpoint/2010/main" val="180220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B5326-9873-434A-9EE0-1D3F57866DE6}"/>
              </a:ext>
            </a:extLst>
          </p:cNvPr>
          <p:cNvPicPr>
            <a:picLocks noChangeAspect="1"/>
          </p:cNvPicPr>
          <p:nvPr/>
        </p:nvPicPr>
        <p:blipFill>
          <a:blip r:embed="rId3"/>
          <a:stretch>
            <a:fillRect/>
          </a:stretch>
        </p:blipFill>
        <p:spPr>
          <a:xfrm>
            <a:off x="1524000" y="633984"/>
            <a:ext cx="9144000" cy="5590032"/>
          </a:xfrm>
          <a:prstGeom prst="rect">
            <a:avLst/>
          </a:prstGeom>
        </p:spPr>
      </p:pic>
      <p:pic>
        <p:nvPicPr>
          <p:cNvPr id="4" name="Picture 3">
            <a:extLst>
              <a:ext uri="{FF2B5EF4-FFF2-40B4-BE49-F238E27FC236}">
                <a16:creationId xmlns:a16="http://schemas.microsoft.com/office/drawing/2014/main" id="{32CEBFDD-0C2C-49A3-BF8F-F1C3D2EA7CF0}"/>
              </a:ext>
            </a:extLst>
          </p:cNvPr>
          <p:cNvPicPr>
            <a:picLocks noChangeAspect="1"/>
          </p:cNvPicPr>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1803617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26605" y="5072827"/>
            <a:ext cx="5163242" cy="830997"/>
          </a:xfrm>
          <a:prstGeom prst="rect">
            <a:avLst/>
          </a:prstGeom>
          <a:noFill/>
        </p:spPr>
        <p:txBody>
          <a:bodyPr wrap="square" rtlCol="0">
            <a:spAutoFit/>
          </a:bodyPr>
          <a:lstStyle/>
          <a:p>
            <a:r>
              <a:rPr lang="en-US" sz="4800" b="1" dirty="0">
                <a:solidFill>
                  <a:prstClr val="white"/>
                </a:solidFill>
                <a:latin typeface="Microsoft Sans Serif" panose="020B0604020202020204" pitchFamily="34" charset="0"/>
                <a:cs typeface="Microsoft Sans Serif" panose="020B0604020202020204" pitchFamily="34" charset="0"/>
              </a:rPr>
              <a:t>Finalize</a:t>
            </a:r>
            <a:endParaRPr lang="en-US" sz="3600" b="1" dirty="0">
              <a:solidFill>
                <a:prstClr val="white"/>
              </a:solidFill>
              <a:latin typeface="Microsoft Sans Serif" panose="020B0604020202020204" pitchFamily="34" charset="0"/>
              <a:cs typeface="Microsoft Sans Serif" panose="020B0604020202020204" pitchFamily="34" charset="0"/>
            </a:endParaRPr>
          </a:p>
        </p:txBody>
      </p:sp>
      <p:sp>
        <p:nvSpPr>
          <p:cNvPr id="13" name="TextBox 12"/>
          <p:cNvSpPr txBox="1"/>
          <p:nvPr/>
        </p:nvSpPr>
        <p:spPr>
          <a:xfrm>
            <a:off x="2743200" y="1979160"/>
            <a:ext cx="5163242" cy="830997"/>
          </a:xfrm>
          <a:prstGeom prst="rect">
            <a:avLst/>
          </a:prstGeom>
          <a:noFill/>
        </p:spPr>
        <p:txBody>
          <a:bodyPr wrap="square" rtlCol="0">
            <a:spAutoFit/>
          </a:bodyPr>
          <a:lstStyle/>
          <a:p>
            <a:r>
              <a:rPr lang="en-US" sz="4800" b="1" dirty="0">
                <a:solidFill>
                  <a:srgbClr val="14477B">
                    <a:lumMod val="40000"/>
                    <a:lumOff val="60000"/>
                  </a:srgbClr>
                </a:solidFill>
                <a:latin typeface="Microsoft Sans Serif" panose="020B0604020202020204" pitchFamily="34" charset="0"/>
                <a:cs typeface="Microsoft Sans Serif" panose="020B0604020202020204" pitchFamily="34" charset="0"/>
              </a:rPr>
              <a:t>Draft</a:t>
            </a:r>
          </a:p>
        </p:txBody>
      </p:sp>
      <p:sp>
        <p:nvSpPr>
          <p:cNvPr id="16" name="TextBox 15"/>
          <p:cNvSpPr txBox="1"/>
          <p:nvPr/>
        </p:nvSpPr>
        <p:spPr>
          <a:xfrm>
            <a:off x="2743200" y="926498"/>
            <a:ext cx="4244340" cy="830997"/>
          </a:xfrm>
          <a:prstGeom prst="rect">
            <a:avLst/>
          </a:prstGeom>
          <a:noFill/>
        </p:spPr>
        <p:txBody>
          <a:bodyPr wrap="square" rtlCol="0">
            <a:spAutoFit/>
          </a:bodyPr>
          <a:lstStyle/>
          <a:p>
            <a:r>
              <a:rPr lang="en-US" sz="4800" b="1" dirty="0">
                <a:solidFill>
                  <a:srgbClr val="FFD459">
                    <a:lumMod val="60000"/>
                    <a:lumOff val="40000"/>
                  </a:srgbClr>
                </a:solidFill>
                <a:latin typeface="Microsoft Sans Serif" panose="020B0604020202020204" pitchFamily="34" charset="0"/>
                <a:cs typeface="Microsoft Sans Serif" panose="020B0604020202020204" pitchFamily="34" charset="0"/>
              </a:rPr>
              <a:t>Invent</a:t>
            </a:r>
          </a:p>
        </p:txBody>
      </p:sp>
      <p:sp>
        <p:nvSpPr>
          <p:cNvPr id="17" name="TextBox 16"/>
          <p:cNvSpPr txBox="1"/>
          <p:nvPr/>
        </p:nvSpPr>
        <p:spPr>
          <a:xfrm>
            <a:off x="1828801" y="2668250"/>
            <a:ext cx="4106487" cy="1446550"/>
          </a:xfrm>
          <a:prstGeom prst="rect">
            <a:avLst/>
          </a:prstGeom>
          <a:noFill/>
        </p:spPr>
        <p:txBody>
          <a:bodyPr wrap="square" rtlCol="0">
            <a:spAutoFit/>
          </a:bodyPr>
          <a:lstStyle/>
          <a:p>
            <a:r>
              <a:rPr lang="en-US" sz="8800" b="1" dirty="0">
                <a:solidFill>
                  <a:srgbClr val="92D050"/>
                </a:solidFill>
                <a:latin typeface="Microsoft Sans Serif" panose="020B0604020202020204" pitchFamily="34" charset="0"/>
                <a:cs typeface="Microsoft Sans Serif" panose="020B0604020202020204" pitchFamily="34" charset="0"/>
              </a:rPr>
              <a:t>Revise</a:t>
            </a:r>
          </a:p>
        </p:txBody>
      </p:sp>
      <p:sp>
        <p:nvSpPr>
          <p:cNvPr id="18" name="TextBox 17"/>
          <p:cNvSpPr txBox="1"/>
          <p:nvPr/>
        </p:nvSpPr>
        <p:spPr>
          <a:xfrm>
            <a:off x="2785110" y="4063011"/>
            <a:ext cx="2446020" cy="830997"/>
          </a:xfrm>
          <a:prstGeom prst="rect">
            <a:avLst/>
          </a:prstGeom>
          <a:noFill/>
        </p:spPr>
        <p:txBody>
          <a:bodyPr wrap="square" rtlCol="0">
            <a:spAutoFit/>
          </a:bodyPr>
          <a:lstStyle/>
          <a:p>
            <a:r>
              <a:rPr lang="en-US" sz="4800" b="1" dirty="0">
                <a:solidFill>
                  <a:srgbClr val="FC3324"/>
                </a:solidFill>
                <a:latin typeface="Microsoft Sans Serif" panose="020B0604020202020204" pitchFamily="34" charset="0"/>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5" name="TextBox 4"/>
          <p:cNvSpPr txBox="1"/>
          <p:nvPr/>
        </p:nvSpPr>
        <p:spPr>
          <a:xfrm>
            <a:off x="6451318" y="1615534"/>
            <a:ext cx="3657600"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Writing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14" name="TextBox 13"/>
          <p:cNvSpPr txBox="1"/>
          <p:nvPr/>
        </p:nvSpPr>
        <p:spPr>
          <a:xfrm>
            <a:off x="6477000" y="3631913"/>
            <a:ext cx="3631918"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Writing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10" name="TextBox 9"/>
          <p:cNvSpPr txBox="1"/>
          <p:nvPr/>
        </p:nvSpPr>
        <p:spPr>
          <a:xfrm>
            <a:off x="6451318" y="5194013"/>
            <a:ext cx="3403318"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Ready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deliver </a:t>
            </a:r>
          </a:p>
        </p:txBody>
      </p:sp>
    </p:spTree>
    <p:extLst>
      <p:ext uri="{BB962C8B-B14F-4D97-AF65-F5344CB8AC3E}">
        <p14:creationId xmlns:p14="http://schemas.microsoft.com/office/powerpoint/2010/main" val="1110691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086600" y="6934200"/>
            <a:ext cx="650748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83017" y="643622"/>
            <a:ext cx="9625965" cy="5570756"/>
          </a:xfrm>
          <a:prstGeom prst="rect">
            <a:avLst/>
          </a:prstGeom>
          <a:noFill/>
        </p:spPr>
        <p:txBody>
          <a:bodyPr wrap="square" rtlCol="0">
            <a:spAutoFit/>
          </a:bodyPr>
          <a:lstStyle/>
          <a:p>
            <a:pPr marL="285750" indent="-285750">
              <a:spcAft>
                <a:spcPts val="30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 Highlight (or write, if it’s missing) each paragraph’s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topic sentence</a:t>
            </a:r>
            <a:r>
              <a:rPr lang="en-US" sz="3200" b="1" dirty="0">
                <a:latin typeface="Microsoft Sans Serif" panose="020B0604020202020204" pitchFamily="34" charset="0"/>
                <a:cs typeface="Microsoft Sans Serif" panose="020B0604020202020204" pitchFamily="34" charset="0"/>
              </a:rPr>
              <a:t> </a:t>
            </a:r>
          </a:p>
          <a:p>
            <a:pPr marL="285750" indent="-285750">
              <a:spcAft>
                <a:spcPts val="30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 Quickly outline your draft and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audition changes</a:t>
            </a:r>
          </a:p>
          <a:p>
            <a:pPr marL="285750" indent="-285750">
              <a:spcAft>
                <a:spcPts val="30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 Fill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gaps</a:t>
            </a:r>
            <a:r>
              <a:rPr lang="en-US" sz="3200" b="1" dirty="0">
                <a:latin typeface="Microsoft Sans Serif" panose="020B0604020202020204" pitchFamily="34" charset="0"/>
                <a:cs typeface="Microsoft Sans Serif" panose="020B0604020202020204" pitchFamily="34" charset="0"/>
              </a:rPr>
              <a:t> and kill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repetition</a:t>
            </a:r>
          </a:p>
          <a:p>
            <a:pPr marL="285750" indent="-285750">
              <a:spcAft>
                <a:spcPts val="30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Revise your thesis</a:t>
            </a:r>
            <a:r>
              <a:rPr lang="en-US" sz="3200" b="1" dirty="0">
                <a:latin typeface="Microsoft Sans Serif" panose="020B0604020202020204" pitchFamily="34" charset="0"/>
                <a:cs typeface="Microsoft Sans Serif" panose="020B0604020202020204" pitchFamily="34" charset="0"/>
              </a:rPr>
              <a:t> and place it front and center—what have you proven? </a:t>
            </a:r>
          </a:p>
          <a:p>
            <a:pPr marL="285750" indent="-285750">
              <a:spcAft>
                <a:spcPts val="30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 Now write (or revise) the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introduction</a:t>
            </a:r>
            <a:r>
              <a:rPr lang="en-US" sz="3200" b="1" dirty="0">
                <a:latin typeface="Microsoft Sans Serif" panose="020B0604020202020204" pitchFamily="34" charset="0"/>
                <a:cs typeface="Microsoft Sans Serif" panose="020B0604020202020204" pitchFamily="34" charset="0"/>
              </a:rPr>
              <a:t> that sets up that thesis </a:t>
            </a:r>
            <a:r>
              <a:rPr lang="en-US" sz="3200" b="1" i="1" dirty="0">
                <a:latin typeface="Microsoft Sans Serif" panose="020B0604020202020204" pitchFamily="34" charset="0"/>
                <a:cs typeface="Microsoft Sans Serif" panose="020B0604020202020204" pitchFamily="34" charset="0"/>
              </a:rPr>
              <a:t>and</a:t>
            </a:r>
            <a:r>
              <a:rPr lang="en-US" sz="3200" b="1" dirty="0">
                <a:latin typeface="Microsoft Sans Serif" panose="020B0604020202020204" pitchFamily="34" charset="0"/>
                <a:cs typeface="Microsoft Sans Serif" panose="020B0604020202020204" pitchFamily="34" charset="0"/>
              </a:rPr>
              <a:t> a “so what, here’s why”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conclusion</a:t>
            </a:r>
            <a:endParaRPr lang="en-US" sz="3200"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57371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4855" y="5072827"/>
            <a:ext cx="5163242" cy="830997"/>
          </a:xfrm>
          <a:prstGeom prst="rect">
            <a:avLst/>
          </a:prstGeom>
          <a:noFill/>
        </p:spPr>
        <p:txBody>
          <a:bodyPr wrap="square" rtlCol="0">
            <a:spAutoFit/>
          </a:bodyPr>
          <a:lstStyle/>
          <a:p>
            <a:r>
              <a:rPr lang="en-US" sz="4800" b="1" dirty="0">
                <a:solidFill>
                  <a:prstClr val="white"/>
                </a:solidFill>
                <a:latin typeface="Microsoft Sans Serif" panose="020B0604020202020204" pitchFamily="34" charset="0"/>
                <a:cs typeface="Microsoft Sans Serif" panose="020B0604020202020204" pitchFamily="34" charset="0"/>
              </a:rPr>
              <a:t>Finalize</a:t>
            </a:r>
            <a:endParaRPr lang="en-US" sz="3600" b="1" dirty="0">
              <a:solidFill>
                <a:prstClr val="white"/>
              </a:solidFill>
              <a:latin typeface="Microsoft Sans Serif" panose="020B0604020202020204" pitchFamily="34" charset="0"/>
              <a:cs typeface="Microsoft Sans Serif" panose="020B0604020202020204" pitchFamily="34" charset="0"/>
            </a:endParaRPr>
          </a:p>
        </p:txBody>
      </p:sp>
      <p:sp>
        <p:nvSpPr>
          <p:cNvPr id="13" name="TextBox 12"/>
          <p:cNvSpPr txBox="1"/>
          <p:nvPr/>
        </p:nvSpPr>
        <p:spPr>
          <a:xfrm>
            <a:off x="2743200" y="1979160"/>
            <a:ext cx="5163242" cy="830997"/>
          </a:xfrm>
          <a:prstGeom prst="rect">
            <a:avLst/>
          </a:prstGeom>
          <a:noFill/>
        </p:spPr>
        <p:txBody>
          <a:bodyPr wrap="square" rtlCol="0">
            <a:spAutoFit/>
          </a:bodyPr>
          <a:lstStyle/>
          <a:p>
            <a:r>
              <a:rPr lang="en-US" sz="4800" b="1" dirty="0">
                <a:solidFill>
                  <a:srgbClr val="14477B">
                    <a:lumMod val="40000"/>
                    <a:lumOff val="60000"/>
                  </a:srgbClr>
                </a:solidFill>
                <a:latin typeface="Microsoft Sans Serif" panose="020B0604020202020204" pitchFamily="34" charset="0"/>
                <a:cs typeface="Microsoft Sans Serif" panose="020B0604020202020204" pitchFamily="34" charset="0"/>
              </a:rPr>
              <a:t>Draft</a:t>
            </a:r>
          </a:p>
        </p:txBody>
      </p:sp>
      <p:sp>
        <p:nvSpPr>
          <p:cNvPr id="16" name="TextBox 15"/>
          <p:cNvSpPr txBox="1"/>
          <p:nvPr/>
        </p:nvSpPr>
        <p:spPr>
          <a:xfrm>
            <a:off x="2743200" y="926498"/>
            <a:ext cx="4244340" cy="830997"/>
          </a:xfrm>
          <a:prstGeom prst="rect">
            <a:avLst/>
          </a:prstGeom>
          <a:noFill/>
        </p:spPr>
        <p:txBody>
          <a:bodyPr wrap="square" rtlCol="0">
            <a:spAutoFit/>
          </a:bodyPr>
          <a:lstStyle/>
          <a:p>
            <a:r>
              <a:rPr lang="en-US" sz="4800" b="1" dirty="0">
                <a:solidFill>
                  <a:srgbClr val="FFD459">
                    <a:lumMod val="60000"/>
                    <a:lumOff val="40000"/>
                  </a:srgbClr>
                </a:solidFill>
                <a:latin typeface="Microsoft Sans Serif" panose="020B0604020202020204" pitchFamily="34" charset="0"/>
                <a:cs typeface="Microsoft Sans Serif" panose="020B0604020202020204" pitchFamily="34" charset="0"/>
              </a:rPr>
              <a:t>Invent</a:t>
            </a:r>
          </a:p>
        </p:txBody>
      </p:sp>
      <p:sp>
        <p:nvSpPr>
          <p:cNvPr id="17" name="TextBox 16"/>
          <p:cNvSpPr txBox="1"/>
          <p:nvPr/>
        </p:nvSpPr>
        <p:spPr>
          <a:xfrm>
            <a:off x="2737165" y="2996306"/>
            <a:ext cx="3186373" cy="830997"/>
          </a:xfrm>
          <a:prstGeom prst="rect">
            <a:avLst/>
          </a:prstGeom>
          <a:noFill/>
        </p:spPr>
        <p:txBody>
          <a:bodyPr wrap="square" rtlCol="0">
            <a:spAutoFit/>
          </a:bodyPr>
          <a:lstStyle/>
          <a:p>
            <a:r>
              <a:rPr lang="en-US" sz="4800" b="1" dirty="0">
                <a:solidFill>
                  <a:srgbClr val="92D050"/>
                </a:solidFill>
                <a:latin typeface="Microsoft Sans Serif" panose="020B0604020202020204" pitchFamily="34" charset="0"/>
                <a:cs typeface="Microsoft Sans Serif" panose="020B0604020202020204" pitchFamily="34" charset="0"/>
              </a:rPr>
              <a:t>Revise</a:t>
            </a:r>
          </a:p>
        </p:txBody>
      </p:sp>
      <p:sp>
        <p:nvSpPr>
          <p:cNvPr id="18" name="TextBox 17"/>
          <p:cNvSpPr txBox="1"/>
          <p:nvPr/>
        </p:nvSpPr>
        <p:spPr>
          <a:xfrm>
            <a:off x="2286000" y="3733800"/>
            <a:ext cx="2446020" cy="1446550"/>
          </a:xfrm>
          <a:prstGeom prst="rect">
            <a:avLst/>
          </a:prstGeom>
          <a:noFill/>
        </p:spPr>
        <p:txBody>
          <a:bodyPr wrap="square" rtlCol="0">
            <a:spAutoFit/>
          </a:bodyPr>
          <a:lstStyle/>
          <a:p>
            <a:r>
              <a:rPr lang="en-US" sz="8800" b="1" dirty="0">
                <a:solidFill>
                  <a:srgbClr val="FC3324"/>
                </a:solidFill>
                <a:latin typeface="Microsoft Sans Serif" panose="020B0604020202020204" pitchFamily="34" charset="0"/>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5" name="TextBox 4"/>
          <p:cNvSpPr txBox="1"/>
          <p:nvPr/>
        </p:nvSpPr>
        <p:spPr>
          <a:xfrm>
            <a:off x="6451318" y="1615534"/>
            <a:ext cx="3657600"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Writing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14" name="TextBox 13"/>
          <p:cNvSpPr txBox="1"/>
          <p:nvPr/>
        </p:nvSpPr>
        <p:spPr>
          <a:xfrm>
            <a:off x="6477000" y="3631913"/>
            <a:ext cx="3631918"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Writing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10" name="TextBox 9"/>
          <p:cNvSpPr txBox="1"/>
          <p:nvPr/>
        </p:nvSpPr>
        <p:spPr>
          <a:xfrm>
            <a:off x="6439568" y="5194013"/>
            <a:ext cx="3403318"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Ready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deliver </a:t>
            </a:r>
          </a:p>
        </p:txBody>
      </p:sp>
    </p:spTree>
    <p:extLst>
      <p:ext uri="{BB962C8B-B14F-4D97-AF65-F5344CB8AC3E}">
        <p14:creationId xmlns:p14="http://schemas.microsoft.com/office/powerpoint/2010/main" val="28792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3500" y="294704"/>
            <a:ext cx="6019800" cy="769441"/>
          </a:xfrm>
          <a:prstGeom prst="rect">
            <a:avLst/>
          </a:prstGeom>
          <a:noFill/>
        </p:spPr>
        <p:txBody>
          <a:bodyPr wrap="square" rtlCol="0">
            <a:spAutoFit/>
          </a:bodyPr>
          <a:lstStyle/>
          <a:p>
            <a:r>
              <a:rPr lang="en-US" sz="4400" b="1" dirty="0">
                <a:solidFill>
                  <a:schemeClr val="accent6">
                    <a:lumMod val="60000"/>
                    <a:lumOff val="40000"/>
                  </a:schemeClr>
                </a:solidFill>
                <a:latin typeface="Microsoft Sans Serif" panose="020B0604020202020204" pitchFamily="34" charset="0"/>
                <a:cs typeface="Microsoft Sans Serif" panose="020B0604020202020204" pitchFamily="34" charset="0"/>
              </a:rPr>
              <a:t>Learning Tools</a:t>
            </a:r>
          </a:p>
        </p:txBody>
      </p:sp>
      <p:sp>
        <p:nvSpPr>
          <p:cNvPr id="4" name="TextBox 3"/>
          <p:cNvSpPr txBox="1"/>
          <p:nvPr/>
        </p:nvSpPr>
        <p:spPr>
          <a:xfrm>
            <a:off x="1333500" y="4724400"/>
            <a:ext cx="10287000" cy="1985159"/>
          </a:xfrm>
          <a:prstGeom prst="rect">
            <a:avLst/>
          </a:prstGeom>
          <a:noFill/>
        </p:spPr>
        <p:txBody>
          <a:bodyPr wrap="square" rtlCol="0">
            <a:spAutoFit/>
          </a:bodyPr>
          <a:lstStyle/>
          <a:p>
            <a:pPr marL="285750" indent="-285750">
              <a:spcAft>
                <a:spcPts val="1800"/>
              </a:spcAft>
              <a:buFont typeface="Wingdings" panose="05000000000000000000" pitchFamily="2" charset="2"/>
              <a:buChar char="ü"/>
            </a:pPr>
            <a:r>
              <a:rPr lang="en-US" sz="3600" dirty="0">
                <a:latin typeface="Trajan Pro"/>
              </a:rPr>
              <a:t> </a:t>
            </a:r>
            <a:r>
              <a:rPr lang="en-US" sz="3600" b="1" dirty="0">
                <a:latin typeface="Microsoft Sans Serif" panose="020B0604020202020204" pitchFamily="34" charset="0"/>
                <a:cs typeface="Microsoft Sans Serif" panose="020B0604020202020204" pitchFamily="34" charset="0"/>
              </a:rPr>
              <a:t>Each learner is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different</a:t>
            </a:r>
          </a:p>
          <a:p>
            <a:pPr marL="285750" indent="-285750">
              <a:buFont typeface="Wingdings" panose="05000000000000000000" pitchFamily="2" charset="2"/>
              <a:buChar char="ü"/>
            </a:pPr>
            <a:r>
              <a:rPr lang="en-US" sz="3600" b="1" dirty="0">
                <a:latin typeface="Microsoft Sans Serif" panose="020B0604020202020204" pitchFamily="34" charset="0"/>
                <a:cs typeface="Microsoft Sans Serif" panose="020B0604020202020204" pitchFamily="34" charset="0"/>
              </a:rPr>
              <a:t> You are probably not the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same student</a:t>
            </a:r>
            <a:b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br>
            <a:r>
              <a:rPr lang="en-US" sz="3600" b="1" dirty="0">
                <a:latin typeface="Microsoft Sans Serif" panose="020B0604020202020204" pitchFamily="34" charset="0"/>
                <a:cs typeface="Microsoft Sans Serif" panose="020B0604020202020204" pitchFamily="34" charset="0"/>
              </a:rPr>
              <a:t>you were before</a:t>
            </a:r>
          </a:p>
        </p:txBody>
      </p:sp>
      <p:pic>
        <p:nvPicPr>
          <p:cNvPr id="5" name="Picture 4">
            <a:extLst>
              <a:ext uri="{FF2B5EF4-FFF2-40B4-BE49-F238E27FC236}">
                <a16:creationId xmlns:a16="http://schemas.microsoft.com/office/drawing/2014/main" id="{737D1015-5BAA-410C-8134-CC13046DBDC5}"/>
              </a:ext>
            </a:extLst>
          </p:cNvPr>
          <p:cNvPicPr>
            <a:picLocks noChangeAspect="1"/>
          </p:cNvPicPr>
          <p:nvPr/>
        </p:nvPicPr>
        <p:blipFill>
          <a:blip r:embed="rId3"/>
          <a:stretch>
            <a:fillRect/>
          </a:stretch>
        </p:blipFill>
        <p:spPr>
          <a:xfrm>
            <a:off x="1333500" y="1219200"/>
            <a:ext cx="8610600" cy="3239763"/>
          </a:xfrm>
          <a:prstGeom prst="rect">
            <a:avLst/>
          </a:prstGeom>
        </p:spPr>
      </p:pic>
    </p:spTree>
    <p:extLst>
      <p:ext uri="{BB962C8B-B14F-4D97-AF65-F5344CB8AC3E}">
        <p14:creationId xmlns:p14="http://schemas.microsoft.com/office/powerpoint/2010/main" val="113947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457200"/>
            <a:ext cx="10134600" cy="6063198"/>
          </a:xfrm>
          <a:prstGeom prst="rect">
            <a:avLst/>
          </a:prstGeom>
          <a:noFill/>
        </p:spPr>
        <p:txBody>
          <a:bodyPr wrap="square" rtlCol="0">
            <a:spAutoFit/>
          </a:bodyPr>
          <a:lstStyle/>
          <a:p>
            <a:pPr marL="571500" indent="-571500">
              <a:spcAft>
                <a:spcPts val="24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Take</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 time </a:t>
            </a:r>
            <a:r>
              <a:rPr lang="en-US" sz="3200" b="1" dirty="0">
                <a:latin typeface="Microsoft Sans Serif" panose="020B0604020202020204" pitchFamily="34" charset="0"/>
                <a:cs typeface="Microsoft Sans Serif" panose="020B0604020202020204" pitchFamily="34" charset="0"/>
              </a:rPr>
              <a:t>away from your text </a:t>
            </a:r>
          </a:p>
          <a:p>
            <a:pPr marL="571500" indent="-571500">
              <a:spcAft>
                <a:spcPts val="24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Create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distance</a:t>
            </a:r>
            <a:r>
              <a:rPr lang="en-US" sz="3200" b="1" dirty="0">
                <a:latin typeface="Microsoft Sans Serif" panose="020B0604020202020204" pitchFamily="34" charset="0"/>
                <a:cs typeface="Microsoft Sans Serif" panose="020B0604020202020204" pitchFamily="34" charset="0"/>
              </a:rPr>
              <a:t> between your text and your brain by reading sentences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out loud </a:t>
            </a:r>
            <a:r>
              <a:rPr lang="en-US" sz="3200" b="1" dirty="0">
                <a:latin typeface="Microsoft Sans Serif" panose="020B0604020202020204" pitchFamily="34" charset="0"/>
                <a:cs typeface="Microsoft Sans Serif" panose="020B0604020202020204" pitchFamily="34" charset="0"/>
              </a:rPr>
              <a:t>and, perhaps,</a:t>
            </a:r>
            <a:b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b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out of order</a:t>
            </a:r>
          </a:p>
          <a:p>
            <a:pPr marL="571500" indent="-571500">
              <a:spcAft>
                <a:spcPts val="24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Can you find the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subject</a:t>
            </a:r>
            <a:r>
              <a:rPr lang="en-US" sz="3200" b="1" dirty="0">
                <a:latin typeface="Microsoft Sans Serif" panose="020B0604020202020204" pitchFamily="34" charset="0"/>
                <a:cs typeface="Microsoft Sans Serif" panose="020B0604020202020204" pitchFamily="34" charset="0"/>
              </a:rPr>
              <a:t> and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verb</a:t>
            </a:r>
            <a:r>
              <a:rPr lang="en-US" sz="3200" b="1" dirty="0">
                <a:latin typeface="Microsoft Sans Serif" panose="020B0604020202020204" pitchFamily="34" charset="0"/>
                <a:cs typeface="Microsoft Sans Serif" panose="020B0604020202020204" pitchFamily="34" charset="0"/>
              </a:rPr>
              <a:t> of every sentence? And do they agree? </a:t>
            </a:r>
          </a:p>
          <a:p>
            <a:pPr marL="571500" indent="-571500">
              <a:spcAft>
                <a:spcPts val="24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Are you punctuating</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 consistently</a:t>
            </a:r>
            <a:r>
              <a:rPr lang="en-US" sz="3200" b="1" dirty="0">
                <a:latin typeface="Microsoft Sans Serif" panose="020B0604020202020204" pitchFamily="34" charset="0"/>
                <a:cs typeface="Microsoft Sans Serif" panose="020B0604020202020204" pitchFamily="34" charset="0"/>
              </a:rPr>
              <a:t>?</a:t>
            </a:r>
          </a:p>
          <a:p>
            <a:pPr marL="571500" indent="-571500">
              <a:spcAft>
                <a:spcPts val="2400"/>
              </a:spcAft>
              <a:buFont typeface="Wingdings" panose="05000000000000000000" pitchFamily="2" charset="2"/>
              <a:buChar char="ü"/>
            </a:pPr>
            <a:r>
              <a:rPr lang="en-US" sz="3200" b="1" dirty="0">
                <a:latin typeface="Microsoft Sans Serif" panose="020B0604020202020204" pitchFamily="34" charset="0"/>
                <a:cs typeface="Microsoft Sans Serif" panose="020B0604020202020204" pitchFamily="34" charset="0"/>
              </a:rPr>
              <a:t>Did you spell everyone’s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name</a:t>
            </a:r>
            <a:r>
              <a:rPr lang="en-US" sz="3200" b="1" dirty="0">
                <a:latin typeface="Microsoft Sans Serif" panose="020B0604020202020204" pitchFamily="34" charset="0"/>
                <a:cs typeface="Microsoft Sans Serif" panose="020B0604020202020204" pitchFamily="34" charset="0"/>
              </a:rPr>
              <a:t> correctly each time?</a:t>
            </a:r>
          </a:p>
          <a:p>
            <a:pPr marL="571500" indent="-571500">
              <a:spcAft>
                <a:spcPts val="2400"/>
              </a:spcAft>
              <a:buFont typeface="Wingdings" panose="05000000000000000000" pitchFamily="2" charset="2"/>
              <a:buChar char="ü"/>
            </a:pPr>
            <a:r>
              <a:rPr lang="en-US" sz="3200" b="1" u="sng" dirty="0">
                <a:latin typeface="Microsoft Sans Serif" panose="020B0604020202020204" pitchFamily="34" charset="0"/>
                <a:cs typeface="Microsoft Sans Serif" panose="020B0604020202020204" pitchFamily="34" charset="0"/>
              </a:rPr>
              <a:t>NOW</a:t>
            </a:r>
            <a:r>
              <a:rPr lang="en-US" sz="3200" b="1" dirty="0">
                <a:latin typeface="Microsoft Sans Serif" panose="020B0604020202020204" pitchFamily="34" charset="0"/>
                <a:cs typeface="Microsoft Sans Serif" panose="020B0604020202020204" pitchFamily="34" charset="0"/>
              </a:rPr>
              <a:t> use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spell &amp; grammar</a:t>
            </a:r>
            <a:r>
              <a:rPr lang="en-US" sz="3200" b="1" dirty="0">
                <a:latin typeface="Microsoft Sans Serif" panose="020B0604020202020204" pitchFamily="34" charset="0"/>
                <a:cs typeface="Microsoft Sans Serif" panose="020B0604020202020204" pitchFamily="34" charset="0"/>
              </a:rPr>
              <a:t> check</a:t>
            </a:r>
          </a:p>
        </p:txBody>
      </p:sp>
    </p:spTree>
    <p:extLst>
      <p:ext uri="{BB962C8B-B14F-4D97-AF65-F5344CB8AC3E}">
        <p14:creationId xmlns:p14="http://schemas.microsoft.com/office/powerpoint/2010/main" val="278207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99304" y="4772562"/>
            <a:ext cx="6225497" cy="1323439"/>
          </a:xfrm>
          <a:prstGeom prst="rect">
            <a:avLst/>
          </a:prstGeom>
          <a:noFill/>
        </p:spPr>
        <p:txBody>
          <a:bodyPr wrap="square" rtlCol="0">
            <a:spAutoFit/>
          </a:bodyPr>
          <a:lstStyle/>
          <a:p>
            <a:r>
              <a:rPr lang="en-US" sz="8000" b="1" dirty="0">
                <a:solidFill>
                  <a:prstClr val="white"/>
                </a:solidFill>
                <a:latin typeface="Microsoft Sans Serif" panose="020B0604020202020204" pitchFamily="34" charset="0"/>
                <a:cs typeface="Microsoft Sans Serif" panose="020B0604020202020204" pitchFamily="34" charset="0"/>
              </a:rPr>
              <a:t>Finalize</a:t>
            </a:r>
          </a:p>
        </p:txBody>
      </p:sp>
      <p:sp>
        <p:nvSpPr>
          <p:cNvPr id="13" name="TextBox 12"/>
          <p:cNvSpPr txBox="1"/>
          <p:nvPr/>
        </p:nvSpPr>
        <p:spPr>
          <a:xfrm>
            <a:off x="2743200" y="1979160"/>
            <a:ext cx="5163242" cy="830997"/>
          </a:xfrm>
          <a:prstGeom prst="rect">
            <a:avLst/>
          </a:prstGeom>
          <a:noFill/>
        </p:spPr>
        <p:txBody>
          <a:bodyPr wrap="square" rtlCol="0">
            <a:spAutoFit/>
          </a:bodyPr>
          <a:lstStyle/>
          <a:p>
            <a:r>
              <a:rPr lang="en-US" sz="4800" b="1" dirty="0">
                <a:solidFill>
                  <a:srgbClr val="14477B">
                    <a:lumMod val="40000"/>
                    <a:lumOff val="60000"/>
                  </a:srgbClr>
                </a:solidFill>
                <a:latin typeface="Microsoft Sans Serif" panose="020B0604020202020204" pitchFamily="34" charset="0"/>
                <a:cs typeface="Microsoft Sans Serif" panose="020B0604020202020204" pitchFamily="34" charset="0"/>
              </a:rPr>
              <a:t>Draft</a:t>
            </a:r>
          </a:p>
        </p:txBody>
      </p:sp>
      <p:sp>
        <p:nvSpPr>
          <p:cNvPr id="16" name="TextBox 15"/>
          <p:cNvSpPr txBox="1"/>
          <p:nvPr/>
        </p:nvSpPr>
        <p:spPr>
          <a:xfrm>
            <a:off x="2743200" y="926498"/>
            <a:ext cx="4244340" cy="830997"/>
          </a:xfrm>
          <a:prstGeom prst="rect">
            <a:avLst/>
          </a:prstGeom>
          <a:noFill/>
        </p:spPr>
        <p:txBody>
          <a:bodyPr wrap="square" rtlCol="0">
            <a:spAutoFit/>
          </a:bodyPr>
          <a:lstStyle/>
          <a:p>
            <a:r>
              <a:rPr lang="en-US" sz="4800" b="1" dirty="0">
                <a:solidFill>
                  <a:srgbClr val="FFD459">
                    <a:lumMod val="60000"/>
                    <a:lumOff val="40000"/>
                  </a:srgbClr>
                </a:solidFill>
                <a:latin typeface="Microsoft Sans Serif" panose="020B0604020202020204" pitchFamily="34" charset="0"/>
                <a:cs typeface="Microsoft Sans Serif" panose="020B0604020202020204" pitchFamily="34" charset="0"/>
              </a:rPr>
              <a:t>Invent</a:t>
            </a:r>
          </a:p>
        </p:txBody>
      </p:sp>
      <p:sp>
        <p:nvSpPr>
          <p:cNvPr id="17" name="TextBox 16"/>
          <p:cNvSpPr txBox="1"/>
          <p:nvPr/>
        </p:nvSpPr>
        <p:spPr>
          <a:xfrm>
            <a:off x="2737165" y="2996306"/>
            <a:ext cx="3186373" cy="830997"/>
          </a:xfrm>
          <a:prstGeom prst="rect">
            <a:avLst/>
          </a:prstGeom>
          <a:noFill/>
        </p:spPr>
        <p:txBody>
          <a:bodyPr wrap="square" rtlCol="0">
            <a:spAutoFit/>
          </a:bodyPr>
          <a:lstStyle/>
          <a:p>
            <a:r>
              <a:rPr lang="en-US" sz="4800" b="1" dirty="0">
                <a:solidFill>
                  <a:srgbClr val="92D050"/>
                </a:solidFill>
                <a:latin typeface="Microsoft Sans Serif" panose="020B0604020202020204" pitchFamily="34" charset="0"/>
                <a:cs typeface="Microsoft Sans Serif" panose="020B0604020202020204" pitchFamily="34" charset="0"/>
              </a:rPr>
              <a:t>Revise</a:t>
            </a:r>
          </a:p>
        </p:txBody>
      </p:sp>
      <p:sp>
        <p:nvSpPr>
          <p:cNvPr id="18" name="TextBox 17"/>
          <p:cNvSpPr txBox="1"/>
          <p:nvPr/>
        </p:nvSpPr>
        <p:spPr>
          <a:xfrm>
            <a:off x="2743200" y="3962400"/>
            <a:ext cx="2446020" cy="923330"/>
          </a:xfrm>
          <a:prstGeom prst="rect">
            <a:avLst/>
          </a:prstGeom>
          <a:noFill/>
        </p:spPr>
        <p:txBody>
          <a:bodyPr wrap="square" rtlCol="0">
            <a:spAutoFit/>
          </a:bodyPr>
          <a:lstStyle/>
          <a:p>
            <a:r>
              <a:rPr lang="en-US" sz="5400" b="1" dirty="0">
                <a:solidFill>
                  <a:srgbClr val="FC3324"/>
                </a:solidFill>
                <a:latin typeface="Microsoft Sans Serif" panose="020B0604020202020204" pitchFamily="34" charset="0"/>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5" name="TextBox 4"/>
          <p:cNvSpPr txBox="1"/>
          <p:nvPr/>
        </p:nvSpPr>
        <p:spPr>
          <a:xfrm>
            <a:off x="6451318" y="1615534"/>
            <a:ext cx="3657600"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Writing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14" name="TextBox 13"/>
          <p:cNvSpPr txBox="1"/>
          <p:nvPr/>
        </p:nvSpPr>
        <p:spPr>
          <a:xfrm>
            <a:off x="6477000" y="3631913"/>
            <a:ext cx="3631918"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Writing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10" name="TextBox 9"/>
          <p:cNvSpPr txBox="1"/>
          <p:nvPr/>
        </p:nvSpPr>
        <p:spPr>
          <a:xfrm>
            <a:off x="6439568" y="5194013"/>
            <a:ext cx="3669350" cy="584775"/>
          </a:xfrm>
          <a:prstGeom prst="rect">
            <a:avLst/>
          </a:prstGeom>
          <a:noFill/>
        </p:spPr>
        <p:txBody>
          <a:bodyPr wrap="square" rtlCol="0">
            <a:spAutoFit/>
          </a:bodyPr>
          <a:lstStyle/>
          <a:p>
            <a:r>
              <a:rPr lang="en-US" sz="3200" b="1" dirty="0">
                <a:solidFill>
                  <a:prstClr val="white"/>
                </a:solidFill>
                <a:latin typeface="MS Reference Sans Serif" panose="020B0604030504040204" pitchFamily="34" charset="0"/>
              </a:rPr>
              <a:t>Ready to </a:t>
            </a:r>
            <a:r>
              <a:rPr lang="en-US" sz="3200" b="1" dirty="0">
                <a:solidFill>
                  <a:srgbClr val="FFD459">
                    <a:lumMod val="60000"/>
                    <a:lumOff val="40000"/>
                  </a:srgbClr>
                </a:solidFill>
                <a:latin typeface="MS Reference Sans Serif" panose="020B0604030504040204" pitchFamily="34" charset="0"/>
              </a:rPr>
              <a:t>deliver </a:t>
            </a:r>
          </a:p>
        </p:txBody>
      </p:sp>
    </p:spTree>
    <p:extLst>
      <p:ext uri="{BB962C8B-B14F-4D97-AF65-F5344CB8AC3E}">
        <p14:creationId xmlns:p14="http://schemas.microsoft.com/office/powerpoint/2010/main" val="644790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818376"/>
            <a:ext cx="9134475" cy="5201424"/>
          </a:xfrm>
          <a:prstGeom prst="rect">
            <a:avLst/>
          </a:prstGeom>
          <a:noFill/>
        </p:spPr>
        <p:txBody>
          <a:bodyPr wrap="square" rtlCol="0">
            <a:spAutoFit/>
          </a:bodyPr>
          <a:lstStyle/>
          <a:p>
            <a:pPr marL="571500" indent="-571500">
              <a:spcAft>
                <a:spcPts val="2400"/>
              </a:spcAft>
              <a:buFont typeface="Wingdings" panose="05000000000000000000" pitchFamily="2" charset="2"/>
              <a:buChar char="ü"/>
            </a:pPr>
            <a:r>
              <a:rPr lang="en-US" sz="3600" b="1" dirty="0">
                <a:latin typeface="Microsoft Sans Serif" panose="020B0604020202020204" pitchFamily="34" charset="0"/>
                <a:cs typeface="Microsoft Sans Serif" panose="020B0604020202020204" pitchFamily="34" charset="0"/>
              </a:rPr>
              <a:t>Find and follow your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format</a:t>
            </a:r>
          </a:p>
          <a:p>
            <a:pPr marL="571500" indent="-571500">
              <a:spcAft>
                <a:spcPts val="2400"/>
              </a:spcAft>
              <a:buFont typeface="Wingdings" panose="05000000000000000000" pitchFamily="2" charset="2"/>
              <a:buChar char="ü"/>
            </a:pPr>
            <a:r>
              <a:rPr lang="en-US" sz="3600" b="1" dirty="0">
                <a:latin typeface="Microsoft Sans Serif" panose="020B0604020202020204" pitchFamily="34" charset="0"/>
                <a:cs typeface="Microsoft Sans Serif" panose="020B0604020202020204" pitchFamily="34" charset="0"/>
              </a:rPr>
              <a:t>Check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name spellings</a:t>
            </a:r>
            <a:r>
              <a:rPr lang="en-US" sz="3600" b="1" dirty="0">
                <a:latin typeface="Microsoft Sans Serif" panose="020B0604020202020204" pitchFamily="34" charset="0"/>
                <a:cs typeface="Microsoft Sans Serif" panose="020B0604020202020204" pitchFamily="34" charset="0"/>
              </a:rPr>
              <a:t> ONE MORE TIME</a:t>
            </a:r>
          </a:p>
          <a:p>
            <a:pPr marL="571500" indent="-571500">
              <a:spcAft>
                <a:spcPts val="2400"/>
              </a:spcAft>
              <a:buFont typeface="Wingdings" panose="05000000000000000000" pitchFamily="2" charset="2"/>
              <a:buChar char="ü"/>
            </a:pPr>
            <a:r>
              <a:rPr lang="en-US" sz="3600" b="1" dirty="0">
                <a:latin typeface="Microsoft Sans Serif" panose="020B0604020202020204" pitchFamily="34" charset="0"/>
                <a:cs typeface="Microsoft Sans Serif" panose="020B0604020202020204" pitchFamily="34" charset="0"/>
              </a:rPr>
              <a:t>Perfect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citations and references </a:t>
            </a:r>
            <a:r>
              <a:rPr lang="en-US" sz="3600" b="1" dirty="0">
                <a:latin typeface="Microsoft Sans Serif" panose="020B0604020202020204" pitchFamily="34" charset="0"/>
                <a:cs typeface="Microsoft Sans Serif" panose="020B0604020202020204" pitchFamily="34" charset="0"/>
              </a:rPr>
              <a:t>according to your chosen style</a:t>
            </a:r>
            <a:br>
              <a:rPr lang="en-US" sz="3600" b="1" dirty="0">
                <a:latin typeface="Microsoft Sans Serif" panose="020B0604020202020204" pitchFamily="34" charset="0"/>
                <a:cs typeface="Microsoft Sans Serif" panose="020B0604020202020204" pitchFamily="34" charset="0"/>
              </a:rPr>
            </a:br>
            <a:r>
              <a:rPr lang="en-US" sz="3600" b="1" dirty="0">
                <a:latin typeface="Microsoft Sans Serif" panose="020B0604020202020204" pitchFamily="34" charset="0"/>
                <a:cs typeface="Microsoft Sans Serif" panose="020B0604020202020204" pitchFamily="34" charset="0"/>
              </a:rPr>
              <a:t>(don’t mix and match)</a:t>
            </a:r>
          </a:p>
          <a:p>
            <a:pPr marL="571500" indent="-571500">
              <a:spcAft>
                <a:spcPts val="2400"/>
              </a:spcAft>
              <a:buFont typeface="Wingdings" panose="05000000000000000000" pitchFamily="2" charset="2"/>
              <a:buChar char="ü"/>
            </a:pPr>
            <a:r>
              <a:rPr lang="en-US" sz="3600" b="1" dirty="0">
                <a:latin typeface="Microsoft Sans Serif" panose="020B0604020202020204" pitchFamily="34" charset="0"/>
                <a:cs typeface="Microsoft Sans Serif" panose="020B0604020202020204" pitchFamily="34" charset="0"/>
              </a:rPr>
              <a:t>Deliver through the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proper channels</a:t>
            </a:r>
          </a:p>
          <a:p>
            <a:pPr marL="571500" indent="-571500">
              <a:spcAft>
                <a:spcPts val="2400"/>
              </a:spcAft>
              <a:buFont typeface="Wingdings" panose="05000000000000000000" pitchFamily="2" charset="2"/>
              <a:buChar char="ü"/>
            </a:pPr>
            <a:r>
              <a:rPr lang="en-US" sz="3600" b="1" dirty="0">
                <a:latin typeface="Microsoft Sans Serif" panose="020B0604020202020204" pitchFamily="34" charset="0"/>
                <a:cs typeface="Microsoft Sans Serif" panose="020B0604020202020204" pitchFamily="34" charset="0"/>
              </a:rPr>
              <a:t>Keep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archive copies </a:t>
            </a:r>
            <a:r>
              <a:rPr lang="en-US" sz="3600" b="1" dirty="0">
                <a:latin typeface="Microsoft Sans Serif" panose="020B0604020202020204" pitchFamily="34" charset="0"/>
                <a:cs typeface="Microsoft Sans Serif" panose="020B0604020202020204" pitchFamily="34" charset="0"/>
              </a:rPr>
              <a:t>of all work</a:t>
            </a:r>
            <a:endParaRPr lang="en-US" dirty="0"/>
          </a:p>
        </p:txBody>
      </p:sp>
    </p:spTree>
    <p:extLst>
      <p:ext uri="{BB962C8B-B14F-4D97-AF65-F5344CB8AC3E}">
        <p14:creationId xmlns:p14="http://schemas.microsoft.com/office/powerpoint/2010/main" val="142991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6" name="TextBox 5"/>
          <p:cNvSpPr txBox="1"/>
          <p:nvPr/>
        </p:nvSpPr>
        <p:spPr>
          <a:xfrm>
            <a:off x="2667000" y="0"/>
            <a:ext cx="6858000" cy="584775"/>
          </a:xfrm>
          <a:prstGeom prst="rect">
            <a:avLst/>
          </a:prstGeom>
          <a:noFill/>
        </p:spPr>
        <p:txBody>
          <a:bodyPr wrap="square" rtlCol="0">
            <a:spAutoFit/>
          </a:bodyPr>
          <a:lstStyle/>
          <a:p>
            <a:r>
              <a:rPr lang="en-US" sz="3200" b="1" dirty="0">
                <a:solidFill>
                  <a:schemeClr val="accent6">
                    <a:lumMod val="60000"/>
                    <a:lumOff val="4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Dudley Knox Library’s Citation Guide</a:t>
            </a:r>
            <a:endPar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a:extLst>
              <a:ext uri="{FF2B5EF4-FFF2-40B4-BE49-F238E27FC236}">
                <a16:creationId xmlns:a16="http://schemas.microsoft.com/office/drawing/2014/main" id="{441BB3EC-844A-461F-87B2-A6A0B4872688}"/>
              </a:ext>
            </a:extLst>
          </p:cNvPr>
          <p:cNvPicPr>
            <a:picLocks noChangeAspect="1"/>
          </p:cNvPicPr>
          <p:nvPr/>
        </p:nvPicPr>
        <p:blipFill>
          <a:blip r:embed="rId2"/>
          <a:stretch>
            <a:fillRect/>
          </a:stretch>
        </p:blipFill>
        <p:spPr>
          <a:xfrm>
            <a:off x="876300" y="609962"/>
            <a:ext cx="10439400" cy="6248038"/>
          </a:xfrm>
          <a:prstGeom prst="rect">
            <a:avLst/>
          </a:prstGeom>
        </p:spPr>
      </p:pic>
    </p:spTree>
    <p:extLst>
      <p:ext uri="{BB962C8B-B14F-4D97-AF65-F5344CB8AC3E}">
        <p14:creationId xmlns:p14="http://schemas.microsoft.com/office/powerpoint/2010/main" val="1542926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086600" y="6934200"/>
            <a:ext cx="650748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828800" y="762000"/>
            <a:ext cx="8458200" cy="3631763"/>
          </a:xfrm>
          <a:prstGeom prst="rect">
            <a:avLst/>
          </a:prstGeom>
          <a:noFill/>
        </p:spPr>
        <p:txBody>
          <a:bodyPr wrap="square" rtlCol="0">
            <a:spAutoFit/>
          </a:bodyPr>
          <a:lstStyle/>
          <a:p>
            <a:pPr>
              <a:spcAft>
                <a:spcPts val="3000"/>
              </a:spcAft>
            </a:pPr>
            <a:r>
              <a:rPr lang="en-US" sz="3600" b="1" dirty="0">
                <a:latin typeface="Microsoft Sans Serif" panose="020B0604020202020204" pitchFamily="34" charset="0"/>
                <a:cs typeface="Microsoft Sans Serif" panose="020B0604020202020204" pitchFamily="34" charset="0"/>
              </a:rPr>
              <a:t>The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GWC</a:t>
            </a:r>
            <a:r>
              <a:rPr lang="en-US" sz="3600" b="1" dirty="0">
                <a:latin typeface="Microsoft Sans Serif" panose="020B0604020202020204" pitchFamily="34" charset="0"/>
                <a:cs typeface="Microsoft Sans Serif" panose="020B0604020202020204" pitchFamily="34" charset="0"/>
              </a:rPr>
              <a:t> is here for you</a:t>
            </a:r>
          </a:p>
          <a:p>
            <a:pPr>
              <a:spcAft>
                <a:spcPts val="3000"/>
              </a:spcAft>
            </a:pPr>
            <a:r>
              <a:rPr lang="en-US" sz="3600" b="1" dirty="0">
                <a:latin typeface="Microsoft Sans Serif" panose="020B0604020202020204" pitchFamily="34" charset="0"/>
                <a:cs typeface="Microsoft Sans Serif" panose="020B0604020202020204" pitchFamily="34" charset="0"/>
              </a:rPr>
              <a:t>Use our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workshops</a:t>
            </a:r>
            <a:r>
              <a:rPr lang="en-US" sz="3600" b="1" dirty="0">
                <a:latin typeface="Microsoft Sans Serif" panose="020B0604020202020204" pitchFamily="34" charset="0"/>
                <a:cs typeface="Microsoft Sans Serif" panose="020B0604020202020204" pitchFamily="34" charset="0"/>
              </a:rPr>
              <a:t>,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coaching sessions</a:t>
            </a:r>
            <a:r>
              <a:rPr lang="en-US" sz="3600" b="1" dirty="0">
                <a:latin typeface="Microsoft Sans Serif" panose="020B0604020202020204" pitchFamily="34" charset="0"/>
                <a:cs typeface="Microsoft Sans Serif" panose="020B0604020202020204" pitchFamily="34" charset="0"/>
              </a:rPr>
              <a:t>, and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online resources</a:t>
            </a:r>
          </a:p>
          <a:p>
            <a:pPr>
              <a:spcAft>
                <a:spcPts val="3000"/>
              </a:spcAft>
            </a:pPr>
            <a:r>
              <a:rPr lang="en-US" sz="3600" b="1" dirty="0">
                <a:latin typeface="Microsoft Sans Serif" panose="020B0604020202020204" pitchFamily="34" charset="0"/>
                <a:cs typeface="Microsoft Sans Serif" panose="020B0604020202020204" pitchFamily="34" charset="0"/>
              </a:rPr>
              <a:t>Build writing habits now that will support you through your </a:t>
            </a:r>
            <a:r>
              <a:rPr lang="en-US" sz="3600" b="1" dirty="0">
                <a:solidFill>
                  <a:schemeClr val="accent6">
                    <a:lumMod val="60000"/>
                    <a:lumOff val="40000"/>
                  </a:schemeClr>
                </a:solidFill>
                <a:latin typeface="Microsoft Sans Serif" panose="020B0604020202020204" pitchFamily="34" charset="0"/>
                <a:cs typeface="Microsoft Sans Serif" panose="020B0604020202020204" pitchFamily="34" charset="0"/>
              </a:rPr>
              <a:t>thesis</a:t>
            </a:r>
            <a:r>
              <a:rPr lang="en-US" sz="3600" b="1" dirty="0">
                <a:latin typeface="Microsoft Sans Serif" panose="020B0604020202020204" pitchFamily="34" charset="0"/>
                <a:cs typeface="Microsoft Sans Serif" panose="020B0604020202020204" pitchFamily="34" charset="0"/>
              </a:rPr>
              <a:t> and beyond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046" y="5131350"/>
            <a:ext cx="2164291" cy="149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446" y="5105400"/>
            <a:ext cx="2444955" cy="152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90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143000"/>
            <a:ext cx="10363200" cy="3493264"/>
          </a:xfrm>
          <a:prstGeom prst="rect">
            <a:avLst/>
          </a:prstGeom>
          <a:noFill/>
        </p:spPr>
        <p:txBody>
          <a:bodyPr wrap="square" rtlCol="0">
            <a:spAutoFit/>
          </a:bodyPr>
          <a:lstStyle/>
          <a:p>
            <a:pPr>
              <a:spcAft>
                <a:spcPts val="1800"/>
              </a:spcAft>
            </a:pPr>
            <a:r>
              <a:rPr lang="en-US" sz="4400" b="1" dirty="0">
                <a:latin typeface="Microsoft Sans Serif" panose="020B0604020202020204" pitchFamily="34" charset="0"/>
                <a:cs typeface="Microsoft Sans Serif" panose="020B0604020202020204" pitchFamily="34" charset="0"/>
              </a:rPr>
              <a:t>Expert writers:</a:t>
            </a:r>
          </a:p>
          <a:p>
            <a:pPr marL="571500" indent="-571500">
              <a:spcAft>
                <a:spcPts val="1800"/>
              </a:spcAft>
              <a:buFont typeface="Wingdings" panose="05000000000000000000" pitchFamily="2" charset="2"/>
              <a:buChar char="ü"/>
            </a:pPr>
            <a:r>
              <a:rPr lang="en-US" sz="4400" b="1" dirty="0">
                <a:latin typeface="Microsoft Sans Serif" panose="020B0604020202020204" pitchFamily="34" charset="0"/>
                <a:cs typeface="Microsoft Sans Serif" panose="020B0604020202020204" pitchFamily="34" charset="0"/>
              </a:rPr>
              <a:t>Embrace the </a:t>
            </a:r>
            <a:r>
              <a:rPr lang="en-US" sz="4400" b="1" dirty="0">
                <a:solidFill>
                  <a:schemeClr val="accent6">
                    <a:lumMod val="60000"/>
                    <a:lumOff val="40000"/>
                  </a:schemeClr>
                </a:solidFill>
                <a:latin typeface="Microsoft Sans Serif" panose="020B0604020202020204" pitchFamily="34" charset="0"/>
                <a:cs typeface="Microsoft Sans Serif" panose="020B0604020202020204" pitchFamily="34" charset="0"/>
              </a:rPr>
              <a:t>writing</a:t>
            </a:r>
            <a:r>
              <a:rPr lang="en-US" sz="4400" b="1" dirty="0">
                <a:latin typeface="Microsoft Sans Serif" panose="020B0604020202020204" pitchFamily="34" charset="0"/>
                <a:cs typeface="Microsoft Sans Serif" panose="020B0604020202020204" pitchFamily="34" charset="0"/>
              </a:rPr>
              <a:t> </a:t>
            </a:r>
            <a:r>
              <a:rPr lang="en-US" sz="4400" b="1" dirty="0">
                <a:solidFill>
                  <a:schemeClr val="accent6">
                    <a:lumMod val="60000"/>
                    <a:lumOff val="40000"/>
                  </a:schemeClr>
                </a:solidFill>
                <a:latin typeface="Microsoft Sans Serif" panose="020B0604020202020204" pitchFamily="34" charset="0"/>
                <a:cs typeface="Microsoft Sans Serif" panose="020B0604020202020204" pitchFamily="34" charset="0"/>
              </a:rPr>
              <a:t>process</a:t>
            </a:r>
            <a:endParaRPr lang="en-US" sz="4400" b="1" dirty="0">
              <a:latin typeface="Microsoft Sans Serif" panose="020B0604020202020204" pitchFamily="34" charset="0"/>
              <a:cs typeface="Microsoft Sans Serif" panose="020B0604020202020204" pitchFamily="34" charset="0"/>
            </a:endParaRPr>
          </a:p>
          <a:p>
            <a:pPr marL="457200" indent="-457200">
              <a:spcAft>
                <a:spcPts val="1800"/>
              </a:spcAft>
              <a:buFont typeface="Wingdings" panose="05000000000000000000" pitchFamily="2" charset="2"/>
              <a:buChar char="ü"/>
            </a:pPr>
            <a:r>
              <a:rPr lang="en-US" sz="4400" b="1" dirty="0">
                <a:solidFill>
                  <a:schemeClr val="accent6">
                    <a:lumMod val="60000"/>
                    <a:lumOff val="40000"/>
                  </a:schemeClr>
                </a:solidFill>
                <a:latin typeface="Microsoft Sans Serif" panose="020B0604020202020204" pitchFamily="34" charset="0"/>
                <a:cs typeface="Microsoft Sans Serif" panose="020B0604020202020204" pitchFamily="34" charset="0"/>
              </a:rPr>
              <a:t>Practice</a:t>
            </a:r>
            <a:r>
              <a:rPr lang="en-US" sz="4400" b="1" dirty="0">
                <a:latin typeface="Microsoft Sans Serif" panose="020B0604020202020204" pitchFamily="34" charset="0"/>
                <a:cs typeface="Microsoft Sans Serif" panose="020B0604020202020204" pitchFamily="34" charset="0"/>
              </a:rPr>
              <a:t> writing early and often</a:t>
            </a:r>
          </a:p>
          <a:p>
            <a:pPr marL="457200" indent="-457200">
              <a:spcAft>
                <a:spcPts val="1800"/>
              </a:spcAft>
              <a:buFont typeface="Wingdings" panose="05000000000000000000" pitchFamily="2" charset="2"/>
              <a:buChar char="ü"/>
            </a:pPr>
            <a:r>
              <a:rPr lang="en-US" sz="4400" b="1" dirty="0">
                <a:latin typeface="Microsoft Sans Serif" panose="020B0604020202020204" pitchFamily="34" charset="0"/>
                <a:cs typeface="Microsoft Sans Serif" panose="020B0604020202020204" pitchFamily="34" charset="0"/>
              </a:rPr>
              <a:t>Write to </a:t>
            </a:r>
            <a:r>
              <a:rPr lang="en-US" sz="4400" b="1" dirty="0">
                <a:solidFill>
                  <a:schemeClr val="accent6">
                    <a:lumMod val="60000"/>
                    <a:lumOff val="40000"/>
                  </a:schemeClr>
                </a:solidFill>
                <a:latin typeface="Microsoft Sans Serif" panose="020B0604020202020204" pitchFamily="34" charset="0"/>
                <a:cs typeface="Microsoft Sans Serif" panose="020B0604020202020204" pitchFamily="34" charset="0"/>
              </a:rPr>
              <a:t>learn</a:t>
            </a:r>
            <a:r>
              <a:rPr lang="en-US" sz="4400" b="1" dirty="0">
                <a:latin typeface="Microsoft Sans Serif" panose="020B0604020202020204" pitchFamily="34" charset="0"/>
                <a:cs typeface="Microsoft Sans Serif" panose="020B0604020202020204" pitchFamily="34" charset="0"/>
              </a:rPr>
              <a:t> before writing to </a:t>
            </a:r>
            <a:r>
              <a:rPr lang="en-US" sz="4400" b="1" dirty="0">
                <a:solidFill>
                  <a:schemeClr val="accent6">
                    <a:lumMod val="60000"/>
                    <a:lumOff val="40000"/>
                  </a:schemeClr>
                </a:solidFill>
                <a:latin typeface="Microsoft Sans Serif" panose="020B0604020202020204" pitchFamily="34" charset="0"/>
                <a:cs typeface="Microsoft Sans Serif" panose="020B0604020202020204" pitchFamily="34" charset="0"/>
              </a:rPr>
              <a:t>explain</a:t>
            </a:r>
            <a:r>
              <a:rPr lang="en-US" sz="4400" b="1" dirty="0">
                <a:latin typeface="Microsoft Sans Serif" panose="020B0604020202020204" pitchFamily="34" charset="0"/>
                <a:cs typeface="Microsoft Sans Serif" panose="020B0604020202020204" pitchFamily="34" charset="0"/>
              </a:rPr>
              <a:t> </a:t>
            </a:r>
          </a:p>
        </p:txBody>
      </p:sp>
    </p:spTree>
    <p:extLst>
      <p:ext uri="{BB962C8B-B14F-4D97-AF65-F5344CB8AC3E}">
        <p14:creationId xmlns:p14="http://schemas.microsoft.com/office/powerpoint/2010/main" val="79848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C9DA72-EB6D-484D-A076-785BEF5E5DC8}"/>
              </a:ext>
            </a:extLst>
          </p:cNvPr>
          <p:cNvPicPr>
            <a:picLocks noChangeAspect="1"/>
          </p:cNvPicPr>
          <p:nvPr/>
        </p:nvPicPr>
        <p:blipFill>
          <a:blip r:embed="rId3"/>
          <a:stretch>
            <a:fillRect/>
          </a:stretch>
        </p:blipFill>
        <p:spPr>
          <a:xfrm>
            <a:off x="2857500" y="0"/>
            <a:ext cx="6477000" cy="6858000"/>
          </a:xfrm>
          <a:prstGeom prst="rect">
            <a:avLst/>
          </a:prstGeom>
        </p:spPr>
      </p:pic>
    </p:spTree>
    <p:extLst>
      <p:ext uri="{BB962C8B-B14F-4D97-AF65-F5344CB8AC3E}">
        <p14:creationId xmlns:p14="http://schemas.microsoft.com/office/powerpoint/2010/main" val="1553275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B192F-016C-4494-9624-53AD671228B8}"/>
              </a:ext>
            </a:extLst>
          </p:cNvPr>
          <p:cNvPicPr>
            <a:picLocks noChangeAspect="1"/>
          </p:cNvPicPr>
          <p:nvPr/>
        </p:nvPicPr>
        <p:blipFill>
          <a:blip r:embed="rId3"/>
          <a:stretch>
            <a:fillRect/>
          </a:stretch>
        </p:blipFill>
        <p:spPr>
          <a:xfrm>
            <a:off x="0" y="0"/>
            <a:ext cx="3905250" cy="3276600"/>
          </a:xfrm>
          <a:prstGeom prst="rect">
            <a:avLst/>
          </a:prstGeom>
        </p:spPr>
      </p:pic>
      <p:pic>
        <p:nvPicPr>
          <p:cNvPr id="7" name="Picture 6">
            <a:extLst>
              <a:ext uri="{FF2B5EF4-FFF2-40B4-BE49-F238E27FC236}">
                <a16:creationId xmlns:a16="http://schemas.microsoft.com/office/drawing/2014/main" id="{30725D24-B25E-4AB5-B568-F3964B2A6CAA}"/>
              </a:ext>
            </a:extLst>
          </p:cNvPr>
          <p:cNvPicPr>
            <a:picLocks noChangeAspect="1"/>
          </p:cNvPicPr>
          <p:nvPr/>
        </p:nvPicPr>
        <p:blipFill>
          <a:blip r:embed="rId4"/>
          <a:stretch>
            <a:fillRect/>
          </a:stretch>
        </p:blipFill>
        <p:spPr>
          <a:xfrm>
            <a:off x="3743325" y="0"/>
            <a:ext cx="5476875" cy="2781300"/>
          </a:xfrm>
          <a:prstGeom prst="rect">
            <a:avLst/>
          </a:prstGeom>
        </p:spPr>
      </p:pic>
      <p:pic>
        <p:nvPicPr>
          <p:cNvPr id="4" name="Picture 3">
            <a:extLst>
              <a:ext uri="{FF2B5EF4-FFF2-40B4-BE49-F238E27FC236}">
                <a16:creationId xmlns:a16="http://schemas.microsoft.com/office/drawing/2014/main" id="{297ABDF9-E9CB-46A1-A1BA-8E75FCB164AB}"/>
              </a:ext>
            </a:extLst>
          </p:cNvPr>
          <p:cNvPicPr>
            <a:picLocks noChangeAspect="1"/>
          </p:cNvPicPr>
          <p:nvPr/>
        </p:nvPicPr>
        <p:blipFill>
          <a:blip r:embed="rId5"/>
          <a:stretch>
            <a:fillRect/>
          </a:stretch>
        </p:blipFill>
        <p:spPr>
          <a:xfrm>
            <a:off x="2989112" y="2297430"/>
            <a:ext cx="4886325" cy="3314700"/>
          </a:xfrm>
          <a:prstGeom prst="rect">
            <a:avLst/>
          </a:prstGeom>
        </p:spPr>
      </p:pic>
      <p:pic>
        <p:nvPicPr>
          <p:cNvPr id="6" name="Picture 5">
            <a:extLst>
              <a:ext uri="{FF2B5EF4-FFF2-40B4-BE49-F238E27FC236}">
                <a16:creationId xmlns:a16="http://schemas.microsoft.com/office/drawing/2014/main" id="{06164E6B-D001-402F-8C8B-1FB520F3B9CB}"/>
              </a:ext>
            </a:extLst>
          </p:cNvPr>
          <p:cNvPicPr>
            <a:picLocks noChangeAspect="1"/>
          </p:cNvPicPr>
          <p:nvPr/>
        </p:nvPicPr>
        <p:blipFill>
          <a:blip r:embed="rId6"/>
          <a:stretch>
            <a:fillRect/>
          </a:stretch>
        </p:blipFill>
        <p:spPr>
          <a:xfrm>
            <a:off x="7467600" y="-20320"/>
            <a:ext cx="4829175" cy="3676650"/>
          </a:xfrm>
          <a:prstGeom prst="rect">
            <a:avLst/>
          </a:prstGeom>
        </p:spPr>
      </p:pic>
      <p:pic>
        <p:nvPicPr>
          <p:cNvPr id="8" name="Picture 7">
            <a:extLst>
              <a:ext uri="{FF2B5EF4-FFF2-40B4-BE49-F238E27FC236}">
                <a16:creationId xmlns:a16="http://schemas.microsoft.com/office/drawing/2014/main" id="{1E816028-3EE8-4EB5-871B-90AA802A6CCB}"/>
              </a:ext>
            </a:extLst>
          </p:cNvPr>
          <p:cNvPicPr>
            <a:picLocks noChangeAspect="1"/>
          </p:cNvPicPr>
          <p:nvPr/>
        </p:nvPicPr>
        <p:blipFill>
          <a:blip r:embed="rId7"/>
          <a:stretch>
            <a:fillRect/>
          </a:stretch>
        </p:blipFill>
        <p:spPr>
          <a:xfrm>
            <a:off x="-5448" y="3216910"/>
            <a:ext cx="3058695" cy="2438400"/>
          </a:xfrm>
          <a:prstGeom prst="rect">
            <a:avLst/>
          </a:prstGeom>
        </p:spPr>
      </p:pic>
      <p:pic>
        <p:nvPicPr>
          <p:cNvPr id="9" name="Picture 8">
            <a:extLst>
              <a:ext uri="{FF2B5EF4-FFF2-40B4-BE49-F238E27FC236}">
                <a16:creationId xmlns:a16="http://schemas.microsoft.com/office/drawing/2014/main" id="{2172DA14-8C43-44A6-B460-01505CF14DE1}"/>
              </a:ext>
            </a:extLst>
          </p:cNvPr>
          <p:cNvPicPr>
            <a:picLocks noChangeAspect="1"/>
          </p:cNvPicPr>
          <p:nvPr/>
        </p:nvPicPr>
        <p:blipFill>
          <a:blip r:embed="rId8"/>
          <a:stretch>
            <a:fillRect/>
          </a:stretch>
        </p:blipFill>
        <p:spPr>
          <a:xfrm>
            <a:off x="-5448" y="5543413"/>
            <a:ext cx="7790467" cy="1778274"/>
          </a:xfrm>
          <a:prstGeom prst="rect">
            <a:avLst/>
          </a:prstGeom>
        </p:spPr>
      </p:pic>
      <p:pic>
        <p:nvPicPr>
          <p:cNvPr id="10" name="Picture 9">
            <a:extLst>
              <a:ext uri="{FF2B5EF4-FFF2-40B4-BE49-F238E27FC236}">
                <a16:creationId xmlns:a16="http://schemas.microsoft.com/office/drawing/2014/main" id="{E1E4E7F5-5AA8-4FE4-B7A8-DF22F8EBBACC}"/>
              </a:ext>
            </a:extLst>
          </p:cNvPr>
          <p:cNvPicPr>
            <a:picLocks noChangeAspect="1"/>
          </p:cNvPicPr>
          <p:nvPr/>
        </p:nvPicPr>
        <p:blipFill>
          <a:blip r:embed="rId9"/>
          <a:stretch>
            <a:fillRect/>
          </a:stretch>
        </p:blipFill>
        <p:spPr>
          <a:xfrm>
            <a:off x="7769779" y="3656330"/>
            <a:ext cx="4581525" cy="3505200"/>
          </a:xfrm>
          <a:prstGeom prst="rect">
            <a:avLst/>
          </a:prstGeom>
        </p:spPr>
      </p:pic>
    </p:spTree>
    <p:extLst>
      <p:ext uri="{BB962C8B-B14F-4D97-AF65-F5344CB8AC3E}">
        <p14:creationId xmlns:p14="http://schemas.microsoft.com/office/powerpoint/2010/main" val="3106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84373" y="5025202"/>
            <a:ext cx="5163242" cy="830997"/>
          </a:xfrm>
          <a:prstGeom prst="rect">
            <a:avLst/>
          </a:prstGeom>
          <a:noFill/>
        </p:spPr>
        <p:txBody>
          <a:bodyPr wrap="square" rtlCol="0">
            <a:spAutoFit/>
          </a:bodyPr>
          <a:lstStyle/>
          <a:p>
            <a:r>
              <a:rPr lang="en-US" sz="4800" b="1" dirty="0">
                <a:solidFill>
                  <a:prstClr val="white"/>
                </a:solidFill>
                <a:latin typeface="Microsoft Sans Serif" panose="020B0604020202020204" pitchFamily="34" charset="0"/>
                <a:cs typeface="Microsoft Sans Serif" panose="020B0604020202020204" pitchFamily="34" charset="0"/>
              </a:rPr>
              <a:t>5. Finalize</a:t>
            </a:r>
            <a:endParaRPr lang="en-US" sz="3600" b="1" dirty="0">
              <a:solidFill>
                <a:prstClr val="white"/>
              </a:solidFill>
              <a:latin typeface="Microsoft Sans Serif" panose="020B0604020202020204" pitchFamily="34" charset="0"/>
              <a:cs typeface="Microsoft Sans Serif" panose="020B0604020202020204" pitchFamily="34" charset="0"/>
            </a:endParaRPr>
          </a:p>
        </p:txBody>
      </p:sp>
      <p:sp>
        <p:nvSpPr>
          <p:cNvPr id="13" name="TextBox 12"/>
          <p:cNvSpPr txBox="1"/>
          <p:nvPr/>
        </p:nvSpPr>
        <p:spPr>
          <a:xfrm>
            <a:off x="2412718" y="1931535"/>
            <a:ext cx="5163242" cy="830997"/>
          </a:xfrm>
          <a:prstGeom prst="rect">
            <a:avLst/>
          </a:prstGeom>
          <a:noFill/>
        </p:spPr>
        <p:txBody>
          <a:bodyPr wrap="square" rtlCol="0">
            <a:spAutoFit/>
          </a:bodyPr>
          <a:lstStyle/>
          <a:p>
            <a:r>
              <a:rPr lang="en-US" sz="4800" b="1" dirty="0">
                <a:solidFill>
                  <a:srgbClr val="14477B">
                    <a:lumMod val="40000"/>
                    <a:lumOff val="60000"/>
                  </a:srgbClr>
                </a:solidFill>
                <a:latin typeface="Microsoft Sans Serif" panose="020B0604020202020204" pitchFamily="34" charset="0"/>
                <a:cs typeface="Microsoft Sans Serif" panose="020B0604020202020204" pitchFamily="34" charset="0"/>
              </a:rPr>
              <a:t>2. Draft</a:t>
            </a:r>
          </a:p>
        </p:txBody>
      </p:sp>
      <p:sp>
        <p:nvSpPr>
          <p:cNvPr id="16" name="TextBox 15"/>
          <p:cNvSpPr txBox="1"/>
          <p:nvPr/>
        </p:nvSpPr>
        <p:spPr>
          <a:xfrm>
            <a:off x="2412718" y="977393"/>
            <a:ext cx="4244340" cy="830997"/>
          </a:xfrm>
          <a:prstGeom prst="rect">
            <a:avLst/>
          </a:prstGeom>
          <a:noFill/>
        </p:spPr>
        <p:txBody>
          <a:bodyPr wrap="square" rtlCol="0">
            <a:spAutoFit/>
          </a:bodyPr>
          <a:lstStyle/>
          <a:p>
            <a:r>
              <a:rPr lang="en-US" sz="4800" b="1" dirty="0">
                <a:solidFill>
                  <a:srgbClr val="FFD459">
                    <a:lumMod val="60000"/>
                    <a:lumOff val="40000"/>
                  </a:srgbClr>
                </a:solidFill>
                <a:latin typeface="Microsoft Sans Serif" panose="020B0604020202020204" pitchFamily="34" charset="0"/>
                <a:cs typeface="Microsoft Sans Serif" panose="020B0604020202020204" pitchFamily="34" charset="0"/>
              </a:rPr>
              <a:t>1. Invent</a:t>
            </a:r>
          </a:p>
        </p:txBody>
      </p:sp>
      <p:sp>
        <p:nvSpPr>
          <p:cNvPr id="17" name="TextBox 16"/>
          <p:cNvSpPr txBox="1"/>
          <p:nvPr/>
        </p:nvSpPr>
        <p:spPr>
          <a:xfrm>
            <a:off x="2406683" y="2948681"/>
            <a:ext cx="3186373" cy="830997"/>
          </a:xfrm>
          <a:prstGeom prst="rect">
            <a:avLst/>
          </a:prstGeom>
          <a:noFill/>
        </p:spPr>
        <p:txBody>
          <a:bodyPr wrap="square" rtlCol="0">
            <a:spAutoFit/>
          </a:bodyPr>
          <a:lstStyle/>
          <a:p>
            <a:r>
              <a:rPr lang="en-US" sz="4800" b="1" dirty="0">
                <a:solidFill>
                  <a:srgbClr val="92D050"/>
                </a:solidFill>
                <a:latin typeface="Microsoft Sans Serif" panose="020B0604020202020204" pitchFamily="34" charset="0"/>
                <a:cs typeface="Microsoft Sans Serif" panose="020B0604020202020204" pitchFamily="34" charset="0"/>
              </a:rPr>
              <a:t>3. Revise</a:t>
            </a:r>
          </a:p>
        </p:txBody>
      </p:sp>
      <p:sp>
        <p:nvSpPr>
          <p:cNvPr id="18" name="TextBox 17"/>
          <p:cNvSpPr txBox="1"/>
          <p:nvPr/>
        </p:nvSpPr>
        <p:spPr>
          <a:xfrm>
            <a:off x="2442878" y="4015386"/>
            <a:ext cx="2446020" cy="830997"/>
          </a:xfrm>
          <a:prstGeom prst="rect">
            <a:avLst/>
          </a:prstGeom>
          <a:noFill/>
        </p:spPr>
        <p:txBody>
          <a:bodyPr wrap="square" rtlCol="0">
            <a:spAutoFit/>
          </a:bodyPr>
          <a:lstStyle/>
          <a:p>
            <a:r>
              <a:rPr lang="en-US" sz="4800" b="1" dirty="0">
                <a:solidFill>
                  <a:srgbClr val="FC3324"/>
                </a:solidFill>
                <a:latin typeface="Microsoft Sans Serif" panose="020B0604020202020204" pitchFamily="34" charset="0"/>
                <a:cs typeface="Microsoft Sans Serif" panose="020B0604020202020204" pitchFamily="34" charset="0"/>
              </a:rPr>
              <a:t>4. Edit</a:t>
            </a:r>
          </a:p>
        </p:txBody>
      </p:sp>
      <p:sp>
        <p:nvSpPr>
          <p:cNvPr id="4" name="Right Brace 3"/>
          <p:cNvSpPr/>
          <p:nvPr/>
        </p:nvSpPr>
        <p:spPr>
          <a:xfrm>
            <a:off x="6054221" y="914400"/>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5" name="TextBox 4"/>
          <p:cNvSpPr txBox="1"/>
          <p:nvPr/>
        </p:nvSpPr>
        <p:spPr>
          <a:xfrm>
            <a:off x="6692759" y="1498313"/>
            <a:ext cx="3657600"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Writing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learn</a:t>
            </a:r>
          </a:p>
        </p:txBody>
      </p:sp>
      <p:sp>
        <p:nvSpPr>
          <p:cNvPr id="12" name="Right Brace 11"/>
          <p:cNvSpPr/>
          <p:nvPr/>
        </p:nvSpPr>
        <p:spPr>
          <a:xfrm>
            <a:off x="6070392" y="2971800"/>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14" name="TextBox 13"/>
          <p:cNvSpPr txBox="1"/>
          <p:nvPr/>
        </p:nvSpPr>
        <p:spPr>
          <a:xfrm>
            <a:off x="6705600" y="3555713"/>
            <a:ext cx="3631918"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Writing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explain</a:t>
            </a:r>
          </a:p>
        </p:txBody>
      </p:sp>
      <p:sp>
        <p:nvSpPr>
          <p:cNvPr id="8" name="Right Brace 7"/>
          <p:cNvSpPr/>
          <p:nvPr/>
        </p:nvSpPr>
        <p:spPr>
          <a:xfrm>
            <a:off x="6070318" y="4953000"/>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prstClr val="white"/>
              </a:solidFill>
            </a:endParaRPr>
          </a:p>
        </p:txBody>
      </p:sp>
      <p:sp>
        <p:nvSpPr>
          <p:cNvPr id="10" name="TextBox 9"/>
          <p:cNvSpPr txBox="1"/>
          <p:nvPr/>
        </p:nvSpPr>
        <p:spPr>
          <a:xfrm>
            <a:off x="6669130" y="5093624"/>
            <a:ext cx="4076032" cy="584775"/>
          </a:xfrm>
          <a:prstGeom prst="rect">
            <a:avLst/>
          </a:prstGeom>
          <a:noFill/>
        </p:spPr>
        <p:txBody>
          <a:bodyPr wrap="square" rtlCol="0">
            <a:spAutoFit/>
          </a:bodyPr>
          <a:lstStyle/>
          <a:p>
            <a:r>
              <a:rPr lang="en-US" sz="3200" b="1" dirty="0">
                <a:solidFill>
                  <a:prstClr val="white"/>
                </a:solidFill>
                <a:latin typeface="Microsoft Sans Serif" panose="020B0604020202020204" pitchFamily="34" charset="0"/>
                <a:cs typeface="Microsoft Sans Serif" panose="020B0604020202020204" pitchFamily="34" charset="0"/>
              </a:rPr>
              <a:t>Ready to </a:t>
            </a:r>
            <a:r>
              <a:rPr lang="en-US" sz="3200" b="1" dirty="0">
                <a:solidFill>
                  <a:srgbClr val="FFD459">
                    <a:lumMod val="60000"/>
                    <a:lumOff val="40000"/>
                  </a:srgbClr>
                </a:solidFill>
                <a:latin typeface="Microsoft Sans Serif" panose="020B0604020202020204" pitchFamily="34" charset="0"/>
                <a:cs typeface="Microsoft Sans Serif" panose="020B0604020202020204" pitchFamily="34" charset="0"/>
              </a:rPr>
              <a:t>deliver </a:t>
            </a:r>
          </a:p>
        </p:txBody>
      </p:sp>
      <p:sp>
        <p:nvSpPr>
          <p:cNvPr id="2" name="TextBox 1"/>
          <p:cNvSpPr txBox="1"/>
          <p:nvPr/>
        </p:nvSpPr>
        <p:spPr>
          <a:xfrm>
            <a:off x="1828800" y="-762000"/>
            <a:ext cx="8610600" cy="646331"/>
          </a:xfrm>
          <a:prstGeom prst="rect">
            <a:avLst/>
          </a:prstGeom>
          <a:noFill/>
        </p:spPr>
        <p:txBody>
          <a:bodyPr wrap="square" rtlCol="0">
            <a:spAutoFit/>
          </a:bodyPr>
          <a:lstStyle/>
          <a:p>
            <a:r>
              <a:rPr lang="en-US" dirty="0">
                <a:solidFill>
                  <a:prstClr val="white"/>
                </a:solidFill>
              </a:rPr>
              <a:t>I would use numbers on this first slide. Then you can go without. But it helps ground them. Heck, they’re used to numbering paragraphs. It’s in their comfort zone. </a:t>
            </a:r>
          </a:p>
        </p:txBody>
      </p:sp>
    </p:spTree>
    <p:extLst>
      <p:ext uri="{BB962C8B-B14F-4D97-AF65-F5344CB8AC3E}">
        <p14:creationId xmlns:p14="http://schemas.microsoft.com/office/powerpoint/2010/main" val="252400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1752600"/>
            <a:ext cx="9372600" cy="3816429"/>
          </a:xfrm>
          <a:prstGeom prst="rect">
            <a:avLst/>
          </a:prstGeom>
          <a:noFill/>
        </p:spPr>
        <p:txBody>
          <a:bodyPr wrap="square" rtlCol="0">
            <a:spAutoFit/>
          </a:bodyPr>
          <a:lstStyle/>
          <a:p>
            <a:pPr marL="571500" indent="-571500">
              <a:spcAft>
                <a:spcPts val="1800"/>
              </a:spcAft>
              <a:buFont typeface="Wingdings" panose="05000000000000000000" pitchFamily="2" charset="2"/>
              <a:buChar char="ü"/>
            </a:pPr>
            <a:r>
              <a:rPr lang="en-US" sz="4400" b="1" dirty="0">
                <a:solidFill>
                  <a:schemeClr val="accent6">
                    <a:lumMod val="60000"/>
                    <a:lumOff val="40000"/>
                  </a:schemeClr>
                </a:solidFill>
                <a:latin typeface="Microsoft Sans Serif" panose="020B0604020202020204" pitchFamily="34" charset="0"/>
                <a:cs typeface="Microsoft Sans Serif" panose="020B0604020202020204" pitchFamily="34" charset="0"/>
              </a:rPr>
              <a:t>Start</a:t>
            </a:r>
            <a:r>
              <a:rPr lang="en-US" sz="4400" b="1" dirty="0">
                <a:latin typeface="Microsoft Sans Serif" panose="020B0604020202020204" pitchFamily="34" charset="0"/>
                <a:cs typeface="Microsoft Sans Serif" panose="020B0604020202020204" pitchFamily="34" charset="0"/>
              </a:rPr>
              <a:t> before you are really ready</a:t>
            </a:r>
          </a:p>
          <a:p>
            <a:pPr marL="571500" indent="-571500">
              <a:spcAft>
                <a:spcPts val="1800"/>
              </a:spcAft>
              <a:buFont typeface="Wingdings" panose="05000000000000000000" pitchFamily="2" charset="2"/>
              <a:buChar char="ü"/>
            </a:pPr>
            <a:r>
              <a:rPr lang="en-US" sz="4400" b="1" dirty="0">
                <a:solidFill>
                  <a:schemeClr val="accent6">
                    <a:lumMod val="60000"/>
                    <a:lumOff val="40000"/>
                  </a:schemeClr>
                </a:solidFill>
                <a:latin typeface="Microsoft Sans Serif" panose="020B0604020202020204" pitchFamily="34" charset="0"/>
                <a:cs typeface="Microsoft Sans Serif" panose="020B0604020202020204" pitchFamily="34" charset="0"/>
              </a:rPr>
              <a:t>Stop</a:t>
            </a:r>
            <a:r>
              <a:rPr lang="en-US" sz="4400" b="1" dirty="0">
                <a:latin typeface="Microsoft Sans Serif" panose="020B0604020202020204" pitchFamily="34" charset="0"/>
                <a:cs typeface="Microsoft Sans Serif" panose="020B0604020202020204" pitchFamily="34" charset="0"/>
              </a:rPr>
              <a:t> before you are really done</a:t>
            </a:r>
          </a:p>
          <a:p>
            <a:pPr marL="571500" indent="-571500">
              <a:spcAft>
                <a:spcPts val="1800"/>
              </a:spcAft>
              <a:buFont typeface="Wingdings" panose="05000000000000000000" pitchFamily="2" charset="2"/>
              <a:buChar char="ü"/>
            </a:pPr>
            <a:r>
              <a:rPr lang="en-US" sz="4400" b="1" dirty="0">
                <a:solidFill>
                  <a:schemeClr val="accent6">
                    <a:lumMod val="60000"/>
                    <a:lumOff val="40000"/>
                  </a:schemeClr>
                </a:solidFill>
                <a:latin typeface="Microsoft Sans Serif" panose="020B0604020202020204" pitchFamily="34" charset="0"/>
                <a:cs typeface="Microsoft Sans Serif" panose="020B0604020202020204" pitchFamily="34" charset="0"/>
              </a:rPr>
              <a:t>Repeat</a:t>
            </a:r>
            <a:br>
              <a:rPr lang="en-US" sz="4400" b="1" i="1" dirty="0">
                <a:solidFill>
                  <a:schemeClr val="accent6">
                    <a:lumMod val="60000"/>
                    <a:lumOff val="40000"/>
                  </a:schemeClr>
                </a:solidFill>
                <a:latin typeface="Microsoft Sans Serif" panose="020B0604020202020204" pitchFamily="34" charset="0"/>
                <a:cs typeface="Microsoft Sans Serif" panose="020B0604020202020204" pitchFamily="34" charset="0"/>
              </a:rPr>
            </a:br>
            <a:br>
              <a:rPr lang="en-US" sz="4000" dirty="0">
                <a:latin typeface="Microsoft Sans Serif" panose="020B0604020202020204" pitchFamily="34" charset="0"/>
                <a:cs typeface="Microsoft Sans Serif" panose="020B0604020202020204" pitchFamily="34" charset="0"/>
              </a:rPr>
            </a:br>
            <a:r>
              <a:rPr lang="en-US" sz="4000" dirty="0">
                <a:latin typeface="Microsoft Sans Serif" panose="020B0604020202020204" pitchFamily="34" charset="0"/>
                <a:cs typeface="Microsoft Sans Serif" panose="020B0604020202020204" pitchFamily="34" charset="0"/>
              </a:rPr>
              <a:t>				</a:t>
            </a:r>
            <a:r>
              <a:rPr lang="en-US" sz="4000" b="1" dirty="0">
                <a:latin typeface="Microsoft Sans Serif" panose="020B0604020202020204" pitchFamily="34" charset="0"/>
                <a:cs typeface="Microsoft Sans Serif" panose="020B0604020202020204" pitchFamily="34" charset="0"/>
              </a:rPr>
              <a:t>—Robert </a:t>
            </a:r>
            <a:r>
              <a:rPr lang="en-US" sz="4000" b="1" dirty="0" err="1">
                <a:latin typeface="Microsoft Sans Serif" panose="020B0604020202020204" pitchFamily="34" charset="0"/>
                <a:cs typeface="Microsoft Sans Serif" panose="020B0604020202020204" pitchFamily="34" charset="0"/>
              </a:rPr>
              <a:t>Boice</a:t>
            </a:r>
            <a:endParaRPr lang="en-US" sz="4000" b="1"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8555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4855" y="5072827"/>
            <a:ext cx="5163242" cy="830997"/>
          </a:xfrm>
          <a:prstGeom prst="rect">
            <a:avLst/>
          </a:prstGeom>
          <a:noFill/>
        </p:spPr>
        <p:txBody>
          <a:bodyPr wrap="square" rtlCol="0">
            <a:spAutoFit/>
          </a:bodyPr>
          <a:lstStyle/>
          <a:p>
            <a:r>
              <a:rPr lang="en-US" sz="4800" b="1" dirty="0">
                <a:solidFill>
                  <a:prstClr val="white"/>
                </a:solidFill>
                <a:latin typeface="Microsoft Sans Serif" panose="020B0604020202020204" pitchFamily="34" charset="0"/>
                <a:cs typeface="Microsoft Sans Serif" panose="020B0604020202020204" pitchFamily="34" charset="0"/>
              </a:rPr>
              <a:t>Finalize</a:t>
            </a:r>
            <a:endParaRPr lang="en-US" sz="3600" b="1" dirty="0">
              <a:solidFill>
                <a:prstClr val="white"/>
              </a:solidFill>
              <a:latin typeface="Microsoft Sans Serif" panose="020B0604020202020204" pitchFamily="34" charset="0"/>
              <a:cs typeface="Microsoft Sans Serif" panose="020B0604020202020204" pitchFamily="34" charset="0"/>
            </a:endParaRPr>
          </a:p>
        </p:txBody>
      </p:sp>
      <p:sp>
        <p:nvSpPr>
          <p:cNvPr id="13" name="TextBox 12"/>
          <p:cNvSpPr txBox="1"/>
          <p:nvPr/>
        </p:nvSpPr>
        <p:spPr>
          <a:xfrm>
            <a:off x="2743200" y="1979160"/>
            <a:ext cx="5163242" cy="830997"/>
          </a:xfrm>
          <a:prstGeom prst="rect">
            <a:avLst/>
          </a:prstGeom>
          <a:noFill/>
        </p:spPr>
        <p:txBody>
          <a:bodyPr wrap="square" rtlCol="0">
            <a:spAutoFit/>
          </a:bodyPr>
          <a:lstStyle/>
          <a:p>
            <a:r>
              <a:rPr lang="en-US" sz="4800" b="1" dirty="0">
                <a:solidFill>
                  <a:schemeClr val="accent5">
                    <a:lumMod val="40000"/>
                    <a:lumOff val="60000"/>
                  </a:schemeClr>
                </a:solidFill>
                <a:latin typeface="Microsoft Sans Serif" panose="020B0604020202020204" pitchFamily="34" charset="0"/>
                <a:cs typeface="Microsoft Sans Serif" panose="020B0604020202020204" pitchFamily="34" charset="0"/>
              </a:rPr>
              <a:t>Draft</a:t>
            </a:r>
          </a:p>
        </p:txBody>
      </p:sp>
      <p:sp>
        <p:nvSpPr>
          <p:cNvPr id="16" name="TextBox 15"/>
          <p:cNvSpPr txBox="1"/>
          <p:nvPr/>
        </p:nvSpPr>
        <p:spPr>
          <a:xfrm>
            <a:off x="1874200" y="458450"/>
            <a:ext cx="4244340" cy="1446550"/>
          </a:xfrm>
          <a:prstGeom prst="rect">
            <a:avLst/>
          </a:prstGeom>
          <a:noFill/>
        </p:spPr>
        <p:txBody>
          <a:bodyPr wrap="square" rtlCol="0">
            <a:spAutoFit/>
          </a:bodyPr>
          <a:lstStyle/>
          <a:p>
            <a:r>
              <a:rPr lang="en-US" sz="8800" b="1" dirty="0">
                <a:solidFill>
                  <a:schemeClr val="accent6">
                    <a:lumMod val="60000"/>
                    <a:lumOff val="40000"/>
                  </a:schemeClr>
                </a:solidFill>
                <a:latin typeface="Microsoft Sans Serif" panose="020B0604020202020204" pitchFamily="34" charset="0"/>
                <a:cs typeface="Microsoft Sans Serif" panose="020B0604020202020204" pitchFamily="34" charset="0"/>
              </a:rPr>
              <a:t>Invent</a:t>
            </a:r>
          </a:p>
        </p:txBody>
      </p:sp>
      <p:sp>
        <p:nvSpPr>
          <p:cNvPr id="17" name="TextBox 16"/>
          <p:cNvSpPr txBox="1"/>
          <p:nvPr/>
        </p:nvSpPr>
        <p:spPr>
          <a:xfrm>
            <a:off x="2737165" y="2996306"/>
            <a:ext cx="3186373" cy="830997"/>
          </a:xfrm>
          <a:prstGeom prst="rect">
            <a:avLst/>
          </a:prstGeom>
          <a:noFill/>
        </p:spPr>
        <p:txBody>
          <a:bodyPr wrap="square" rtlCol="0">
            <a:spAutoFit/>
          </a:bodyPr>
          <a:lstStyle/>
          <a:p>
            <a:r>
              <a:rPr lang="en-US" sz="4800" b="1" dirty="0">
                <a:solidFill>
                  <a:srgbClr val="92D050"/>
                </a:solidFill>
                <a:latin typeface="Microsoft Sans Serif" panose="020B0604020202020204" pitchFamily="34" charset="0"/>
                <a:cs typeface="Microsoft Sans Serif" panose="020B0604020202020204" pitchFamily="34" charset="0"/>
              </a:rPr>
              <a:t>Revise</a:t>
            </a:r>
          </a:p>
        </p:txBody>
      </p:sp>
      <p:sp>
        <p:nvSpPr>
          <p:cNvPr id="18" name="TextBox 17"/>
          <p:cNvSpPr txBox="1"/>
          <p:nvPr/>
        </p:nvSpPr>
        <p:spPr>
          <a:xfrm>
            <a:off x="2773360" y="4063011"/>
            <a:ext cx="2446020" cy="830997"/>
          </a:xfrm>
          <a:prstGeom prst="rect">
            <a:avLst/>
          </a:prstGeom>
          <a:noFill/>
        </p:spPr>
        <p:txBody>
          <a:bodyPr wrap="square" rtlCol="0">
            <a:spAutoFit/>
          </a:bodyPr>
          <a:lstStyle/>
          <a:p>
            <a:r>
              <a:rPr lang="en-US" sz="4800" b="1" dirty="0">
                <a:solidFill>
                  <a:srgbClr val="FC3324"/>
                </a:solidFill>
                <a:latin typeface="Microsoft Sans Serif" panose="020B0604020202020204" pitchFamily="34" charset="0"/>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5" name="TextBox 4"/>
          <p:cNvSpPr txBox="1"/>
          <p:nvPr/>
        </p:nvSpPr>
        <p:spPr>
          <a:xfrm>
            <a:off x="6451318" y="1615534"/>
            <a:ext cx="3657600" cy="584775"/>
          </a:xfrm>
          <a:prstGeom prst="rect">
            <a:avLst/>
          </a:prstGeom>
          <a:noFill/>
        </p:spPr>
        <p:txBody>
          <a:bodyPr wrap="square" rtlCol="0">
            <a:spAutoFit/>
          </a:bodyPr>
          <a:lstStyle/>
          <a:p>
            <a:r>
              <a:rPr lang="en-US" sz="3200" b="1" dirty="0">
                <a:latin typeface="Microsoft Sans Serif" panose="020B0604020202020204" pitchFamily="34" charset="0"/>
                <a:cs typeface="Microsoft Sans Serif" panose="020B0604020202020204" pitchFamily="34" charset="0"/>
              </a:rPr>
              <a:t>Writing to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14" name="TextBox 13"/>
          <p:cNvSpPr txBox="1"/>
          <p:nvPr/>
        </p:nvSpPr>
        <p:spPr>
          <a:xfrm>
            <a:off x="6477000" y="3631913"/>
            <a:ext cx="3631918" cy="584775"/>
          </a:xfrm>
          <a:prstGeom prst="rect">
            <a:avLst/>
          </a:prstGeom>
          <a:noFill/>
        </p:spPr>
        <p:txBody>
          <a:bodyPr wrap="square" rtlCol="0">
            <a:spAutoFit/>
          </a:bodyPr>
          <a:lstStyle/>
          <a:p>
            <a:r>
              <a:rPr lang="en-US" sz="3200" b="1" dirty="0">
                <a:latin typeface="Microsoft Sans Serif" panose="020B0604020202020204" pitchFamily="34" charset="0"/>
                <a:cs typeface="Microsoft Sans Serif" panose="020B0604020202020204" pitchFamily="34" charset="0"/>
              </a:rPr>
              <a:t>Writing to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p>
        </p:txBody>
      </p:sp>
      <p:sp>
        <p:nvSpPr>
          <p:cNvPr id="10" name="TextBox 9"/>
          <p:cNvSpPr txBox="1"/>
          <p:nvPr/>
        </p:nvSpPr>
        <p:spPr>
          <a:xfrm>
            <a:off x="6439568" y="5194013"/>
            <a:ext cx="4076032" cy="584775"/>
          </a:xfrm>
          <a:prstGeom prst="rect">
            <a:avLst/>
          </a:prstGeom>
          <a:noFill/>
        </p:spPr>
        <p:txBody>
          <a:bodyPr wrap="square" rtlCol="0">
            <a:spAutoFit/>
          </a:bodyPr>
          <a:lstStyle/>
          <a:p>
            <a:r>
              <a:rPr lang="en-US" sz="3200" b="1" dirty="0">
                <a:latin typeface="Microsoft Sans Serif" panose="020B0604020202020204" pitchFamily="34" charset="0"/>
                <a:cs typeface="Microsoft Sans Serif" panose="020B0604020202020204" pitchFamily="34" charset="0"/>
              </a:rPr>
              <a:t>Ready to </a:t>
            </a:r>
            <a:r>
              <a:rPr lang="en-US" sz="3200" b="1" dirty="0">
                <a:solidFill>
                  <a:schemeClr val="accent6">
                    <a:lumMod val="60000"/>
                    <a:lumOff val="40000"/>
                  </a:schemeClr>
                </a:solidFill>
                <a:latin typeface="Microsoft Sans Serif" panose="020B0604020202020204" pitchFamily="34" charset="0"/>
                <a:cs typeface="Microsoft Sans Serif" panose="020B0604020202020204" pitchFamily="34" charset="0"/>
              </a:rPr>
              <a:t>deliver </a:t>
            </a:r>
          </a:p>
        </p:txBody>
      </p:sp>
    </p:spTree>
    <p:extLst>
      <p:ext uri="{BB962C8B-B14F-4D97-AF65-F5344CB8AC3E}">
        <p14:creationId xmlns:p14="http://schemas.microsoft.com/office/powerpoint/2010/main" val="3787999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B9258D-60E2-4283-AB44-81D46BAE4894}"/>
              </a:ext>
            </a:extLst>
          </p:cNvPr>
          <p:cNvSpPr txBox="1"/>
          <p:nvPr/>
        </p:nvSpPr>
        <p:spPr>
          <a:xfrm>
            <a:off x="838200" y="252710"/>
            <a:ext cx="9906000" cy="923330"/>
          </a:xfrm>
          <a:prstGeom prst="rect">
            <a:avLst/>
          </a:prstGeom>
          <a:noFill/>
        </p:spPr>
        <p:txBody>
          <a:bodyPr wrap="square" rtlCol="0">
            <a:spAutoFit/>
          </a:bodyPr>
          <a:lstStyle/>
          <a:p>
            <a:r>
              <a:rPr lang="en-US" sz="5400" b="1" dirty="0">
                <a:solidFill>
                  <a:schemeClr val="accent6">
                    <a:lumMod val="60000"/>
                    <a:lumOff val="4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Generative AI at NPS</a:t>
            </a:r>
          </a:p>
        </p:txBody>
      </p:sp>
      <p:sp>
        <p:nvSpPr>
          <p:cNvPr id="6" name="TextBox 5">
            <a:extLst>
              <a:ext uri="{FF2B5EF4-FFF2-40B4-BE49-F238E27FC236}">
                <a16:creationId xmlns:a16="http://schemas.microsoft.com/office/drawing/2014/main" id="{3108E590-FC28-454F-9C92-E2610278D821}"/>
              </a:ext>
            </a:extLst>
          </p:cNvPr>
          <p:cNvSpPr txBox="1"/>
          <p:nvPr/>
        </p:nvSpPr>
        <p:spPr>
          <a:xfrm>
            <a:off x="1295400" y="1828800"/>
            <a:ext cx="9448800" cy="4524315"/>
          </a:xfrm>
          <a:prstGeom prst="rect">
            <a:avLst/>
          </a:prstGeom>
          <a:noFill/>
        </p:spPr>
        <p:txBody>
          <a:bodyPr wrap="square" rtlCol="0">
            <a:spAutoFit/>
          </a:bodyPr>
          <a:lstStyle/>
          <a:p>
            <a:pPr marL="285750" indent="-285750">
              <a:buFont typeface="Wingdings" panose="05000000000000000000" pitchFamily="2" charset="2"/>
              <a:buChar char="ü"/>
            </a:pP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t>Build your</a:t>
            </a:r>
            <a:r>
              <a:rPr lang="en-US" sz="3200" b="1" dirty="0">
                <a:solidFill>
                  <a:schemeClr val="accent5">
                    <a:lumMod val="60000"/>
                    <a:lumOff val="4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AI Literacy </a:t>
            </a: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hlinkClick r:id="rId3">
                  <a:extLst>
                    <a:ext uri="{A12FA001-AC4F-418D-AE19-62706E023703}">
                      <ahyp:hlinkClr xmlns:ahyp="http://schemas.microsoft.com/office/drawing/2018/hyperlinkcolor" val="tx"/>
                    </a:ext>
                  </a:extLst>
                </a:hlinkClick>
              </a:rPr>
              <a:t>Generative AI Resources Hub</a:t>
            </a: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t> on Teams</a:t>
            </a:r>
            <a:b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buFont typeface="Wingdings" panose="05000000000000000000" pitchFamily="2" charset="2"/>
              <a:buChar char="ü"/>
            </a:pP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t>Consult </a:t>
            </a:r>
            <a:r>
              <a:rPr lang="en-US" sz="3200" b="1"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rPr>
              <a:t>Generative AI Guidance</a:t>
            </a: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t> for all citation styles at </a:t>
            </a: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hlinkClick r:id="rId4">
                  <a:extLst>
                    <a:ext uri="{A12FA001-AC4F-418D-AE19-62706E023703}">
                      <ahyp:hlinkClr xmlns:ahyp="http://schemas.microsoft.com/office/drawing/2018/hyperlinkcolor" val="tx"/>
                    </a:ext>
                  </a:extLst>
                </a:hlinkClick>
              </a:rPr>
              <a:t>Dudley Knox Library </a:t>
            </a:r>
            <a:b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buFont typeface="Wingdings" panose="05000000000000000000" pitchFamily="2" charset="2"/>
              <a:buChar char="ü"/>
            </a:pP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t>Follow the </a:t>
            </a:r>
            <a:r>
              <a:rPr lang="en-US" sz="3200" b="1" dirty="0">
                <a:solidFill>
                  <a:srgbClr val="FC3324"/>
                </a:solidFill>
                <a:latin typeface="Microsoft Sans Serif" panose="020B0604020202020204" pitchFamily="34" charset="0"/>
                <a:ea typeface="Microsoft Sans Serif" panose="020B0604020202020204" pitchFamily="34" charset="0"/>
                <a:cs typeface="Microsoft Sans Serif" panose="020B0604020202020204" pitchFamily="34" charset="0"/>
              </a:rPr>
              <a:t>Official Guidance </a:t>
            </a: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rPr>
              <a:t>from the </a:t>
            </a:r>
            <a: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Provost’s Office</a:t>
            </a:r>
            <a:br>
              <a:rPr lang="en-US" sz="3200" b="1" dirty="0">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br>
            <a:endParaRPr lang="en-US" sz="3200" b="1" dirty="0">
              <a:solidFill>
                <a:schemeClr val="accent6">
                  <a:lumMod val="60000"/>
                  <a:lumOff val="4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551838895"/>
      </p:ext>
    </p:extLst>
  </p:cSld>
  <p:clrMapOvr>
    <a:masterClrMapping/>
  </p:clrMapOvr>
</p:sld>
</file>

<file path=ppt/theme/theme1.xml><?xml version="1.0" encoding="utf-8"?>
<a:theme xmlns:a="http://schemas.openxmlformats.org/drawingml/2006/main" name="3_Office Theme">
  <a:themeElements>
    <a:clrScheme name="GWC">
      <a:dk1>
        <a:srgbClr val="231F20"/>
      </a:dk1>
      <a:lt1>
        <a:sysClr val="window" lastClr="FFFFFF"/>
      </a:lt1>
      <a:dk2>
        <a:srgbClr val="354660"/>
      </a:dk2>
      <a:lt2>
        <a:srgbClr val="E5E8E7"/>
      </a:lt2>
      <a:accent1>
        <a:srgbClr val="50607A"/>
      </a:accent1>
      <a:accent2>
        <a:srgbClr val="808788"/>
      </a:accent2>
      <a:accent3>
        <a:srgbClr val="4569A3"/>
      </a:accent3>
      <a:accent4>
        <a:srgbClr val="DDE4EE"/>
      </a:accent4>
      <a:accent5>
        <a:srgbClr val="14477B"/>
      </a:accent5>
      <a:accent6>
        <a:srgbClr val="FFD459"/>
      </a:accent6>
      <a:hlink>
        <a:srgbClr val="04498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2949f20-d677-44c2-aeff-2fbe395c1969" xsi:nil="true"/>
    <lcf76f155ced4ddcb4097134ff3c332f xmlns="697296a0-1ff4-41e9-8819-7eb7371c4ff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6C0B9FE4CC9B4D8645FDC076CCE076" ma:contentTypeVersion="18" ma:contentTypeDescription="Create a new document." ma:contentTypeScope="" ma:versionID="f3fc3c084f715a4a7e5d9724b6647c84">
  <xsd:schema xmlns:xsd="http://www.w3.org/2001/XMLSchema" xmlns:xs="http://www.w3.org/2001/XMLSchema" xmlns:p="http://schemas.microsoft.com/office/2006/metadata/properties" xmlns:ns2="697296a0-1ff4-41e9-8819-7eb7371c4ff4" xmlns:ns3="52949f20-d677-44c2-aeff-2fbe395c1969" targetNamespace="http://schemas.microsoft.com/office/2006/metadata/properties" ma:root="true" ma:fieldsID="d84760ad3921276aa721626a265cf224" ns2:_="" ns3:_="">
    <xsd:import namespace="697296a0-1ff4-41e9-8819-7eb7371c4ff4"/>
    <xsd:import namespace="52949f20-d677-44c2-aeff-2fbe395c19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296a0-1ff4-41e9-8819-7eb7371c4f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d3d128b-9ae0-43bc-bb56-1c88709221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949f20-d677-44c2-aeff-2fbe395c196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d6ce1d2-1b69-4124-9ae6-dfa072be5107}" ma:internalName="TaxCatchAll" ma:showField="CatchAllData" ma:web="52949f20-d677-44c2-aeff-2fbe395c19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9FD9E4-35B5-4B52-8EEC-064D547908AF}">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f059bfa-c48e-4756-b678-fe2148fb635e"/>
    <ds:schemaRef ds:uri="29192ac2-e450-4257-9273-e11833fe89b7"/>
    <ds:schemaRef ds:uri="http://www.w3.org/XML/1998/namespace"/>
    <ds:schemaRef ds:uri="http://purl.org/dc/dcmitype/"/>
  </ds:schemaRefs>
</ds:datastoreItem>
</file>

<file path=customXml/itemProps2.xml><?xml version="1.0" encoding="utf-8"?>
<ds:datastoreItem xmlns:ds="http://schemas.openxmlformats.org/officeDocument/2006/customXml" ds:itemID="{AA97A911-C51D-4444-BECC-53A52FDDCDE0}">
  <ds:schemaRefs>
    <ds:schemaRef ds:uri="http://schemas.microsoft.com/sharepoint/v3/contenttype/forms"/>
  </ds:schemaRefs>
</ds:datastoreItem>
</file>

<file path=customXml/itemProps3.xml><?xml version="1.0" encoding="utf-8"?>
<ds:datastoreItem xmlns:ds="http://schemas.openxmlformats.org/officeDocument/2006/customXml" ds:itemID="{1EB504C9-95C3-4C79-8C97-808203FBFA4E}"/>
</file>

<file path=docProps/app.xml><?xml version="1.0" encoding="utf-8"?>
<Properties xmlns="http://schemas.openxmlformats.org/officeDocument/2006/extended-properties" xmlns:vt="http://schemas.openxmlformats.org/officeDocument/2006/docPropsVTypes">
  <Template/>
  <TotalTime>12853</TotalTime>
  <Words>2392</Words>
  <Application>Microsoft Office PowerPoint</Application>
  <PresentationFormat>Widescreen</PresentationFormat>
  <Paragraphs>227</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Microsoft Sans Serif</vt:lpstr>
      <vt:lpstr>MS Reference Sans Serif</vt:lpstr>
      <vt:lpstr>Trajan Pro</vt:lpstr>
      <vt:lpstr>Wingdings</vt:lpstr>
      <vt:lpstr>3_Office Theme</vt:lpstr>
      <vt:lpstr>The Writing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Writing Process</dc:title>
  <dc:creator>localadmin</dc:creator>
  <cp:lastModifiedBy>Egerton, Katherine (Kate) (Contractor, SRS)</cp:lastModifiedBy>
  <cp:revision>346</cp:revision>
  <cp:lastPrinted>2017-07-20T21:32:10Z</cp:lastPrinted>
  <dcterms:created xsi:type="dcterms:W3CDTF">2016-12-21T18:14:59Z</dcterms:created>
  <dcterms:modified xsi:type="dcterms:W3CDTF">2024-03-31T22:48:54Z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0x010100A46C0B9FE4CC9B4D8645FDC076CCE076</vt:lpwstr>
  </property>
</Properties>
</file>