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9" r:id="rId2"/>
    <p:sldId id="271" r:id="rId3"/>
    <p:sldId id="258" r:id="rId4"/>
    <p:sldId id="272" r:id="rId5"/>
    <p:sldId id="256" r:id="rId6"/>
    <p:sldId id="273" r:id="rId7"/>
    <p:sldId id="274" r:id="rId8"/>
    <p:sldId id="275" r:id="rId9"/>
    <p:sldId id="270" r:id="rId10"/>
    <p:sldId id="278" r:id="rId11"/>
    <p:sldId id="283" r:id="rId12"/>
    <p:sldId id="268" r:id="rId13"/>
    <p:sldId id="281" r:id="rId14"/>
    <p:sldId id="282" r:id="rId1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561" autoAdjust="0"/>
  </p:normalViewPr>
  <p:slideViewPr>
    <p:cSldViewPr>
      <p:cViewPr>
        <p:scale>
          <a:sx n="75" d="100"/>
          <a:sy n="75" d="100"/>
        </p:scale>
        <p:origin x="-166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04743-4DA3-4F20-B57F-62D935B42FE0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7D8BD-C523-429C-AB74-B4CB0078B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76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32859-E77F-4D61-BAA4-6466F91A197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A80C5-AED6-4C41-B368-29A753CFD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90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A80C5-AED6-4C41-B368-29A753CFD7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1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THREAT</a:t>
            </a:r>
          </a:p>
          <a:p>
            <a:endParaRPr lang="en-US" dirty="0" smtClean="0"/>
          </a:p>
          <a:p>
            <a:r>
              <a:rPr lang="en-US" dirty="0" smtClean="0"/>
              <a:t>1.</a:t>
            </a:r>
            <a:r>
              <a:rPr lang="en-US" baseline="0" dirty="0" smtClean="0"/>
              <a:t>  </a:t>
            </a:r>
            <a:r>
              <a:rPr lang="en-US" dirty="0" smtClean="0"/>
              <a:t>Ukraine attack in December 2015.  Another similar attack in December 2016 took out 200MW.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2.  Union of Concerned Scientists analysis -  15 of the 18 major substations in Norfolk and nine of the 11 major substations in Hampton at risk in Category 3 hurricane. </a:t>
            </a:r>
          </a:p>
          <a:p>
            <a:endParaRPr lang="en-US" dirty="0" smtClean="0"/>
          </a:p>
          <a:p>
            <a:pPr marL="228600" indent="-228600">
              <a:buAutoNum type="arabicPeriod" startAt="3"/>
            </a:pPr>
            <a:r>
              <a:rPr lang="en-US" dirty="0" smtClean="0"/>
              <a:t>July 15, 2016 </a:t>
            </a:r>
            <a:r>
              <a:rPr lang="en-US" dirty="0" err="1" smtClean="0"/>
              <a:t>Incirlik</a:t>
            </a:r>
            <a:r>
              <a:rPr lang="en-US" dirty="0" smtClean="0"/>
              <a:t> lost power.  Power restored on July 22, 2016.</a:t>
            </a:r>
          </a:p>
          <a:p>
            <a:pPr marL="228600" indent="-228600">
              <a:buAutoNum type="arabicPeriod" startAt="3"/>
            </a:pPr>
            <a:endParaRPr lang="en-US" dirty="0" smtClean="0"/>
          </a:p>
          <a:p>
            <a:pPr marL="228600" indent="-228600">
              <a:buAutoNum type="arabicPeriod" startAt="3"/>
            </a:pPr>
            <a:r>
              <a:rPr lang="en-US" dirty="0" smtClean="0"/>
              <a:t>April 16, 2013, a team of gunmen opened fire on the Metcalf Transmission Substation just south of San Jose, severely damaging 17 transformers.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A80C5-AED6-4C41-B368-29A753CFD7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3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smtClean="0"/>
              <a:t>MITIGATION:  Improve</a:t>
            </a:r>
            <a:r>
              <a:rPr lang="en-US" dirty="0" smtClean="0"/>
              <a:t> </a:t>
            </a:r>
            <a:r>
              <a:rPr lang="en-US" baseline="0" dirty="0" smtClean="0"/>
              <a:t>energy efficiency</a:t>
            </a:r>
            <a:r>
              <a:rPr lang="en-US" dirty="0" smtClean="0"/>
              <a:t> </a:t>
            </a:r>
            <a:r>
              <a:rPr lang="en-US" baseline="0" dirty="0" smtClean="0"/>
              <a:t>and bring generation inside the </a:t>
            </a:r>
            <a:r>
              <a:rPr lang="en-US" baseline="0" dirty="0" err="1" smtClean="0"/>
              <a:t>fenceliine</a:t>
            </a:r>
            <a:r>
              <a:rPr lang="en-US" baseline="0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SUCCESS:  </a:t>
            </a:r>
          </a:p>
          <a:p>
            <a:pPr marL="0" indent="0">
              <a:buNone/>
            </a:pP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Energy efficiency.  $630M</a:t>
            </a:r>
            <a:r>
              <a:rPr lang="en-US" baseline="0" dirty="0" smtClean="0"/>
              <a:t> awarded in energy efficiency.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Several hundred megawatts of d</a:t>
            </a:r>
            <a:r>
              <a:rPr lang="en-US" dirty="0" smtClean="0"/>
              <a:t>istributed</a:t>
            </a:r>
            <a:r>
              <a:rPr lang="en-US" baseline="0" dirty="0" smtClean="0"/>
              <a:t> solar.</a:t>
            </a:r>
          </a:p>
          <a:p>
            <a:endParaRPr lang="en-US" baseline="0" dirty="0" smtClean="0"/>
          </a:p>
          <a:p>
            <a:r>
              <a:rPr lang="en-US" dirty="0" smtClean="0"/>
              <a:t>UNDONE:</a:t>
            </a:r>
            <a:r>
              <a:rPr lang="en-US" baseline="0" dirty="0" smtClean="0"/>
              <a:t>  Valuing energy security/resiliency, e.g.  MICROGRIDS: Miramar will the use the </a:t>
            </a:r>
            <a:r>
              <a:rPr lang="en-US" baseline="0" dirty="0" err="1" smtClean="0"/>
              <a:t>microgrid</a:t>
            </a:r>
            <a:r>
              <a:rPr lang="en-US" baseline="0" dirty="0" smtClean="0"/>
              <a:t> to run the base in the event of an outage. The </a:t>
            </a:r>
            <a:r>
              <a:rPr lang="en-US" baseline="0" dirty="0" err="1" smtClean="0"/>
              <a:t>microgrid</a:t>
            </a:r>
            <a:r>
              <a:rPr lang="en-US" baseline="0" dirty="0" smtClean="0"/>
              <a:t> uses solar energy, diesel gens, and fuel cells, extension cord.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A80C5-AED6-4C41-B368-29A753CFD7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05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DATA: 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a.  </a:t>
            </a:r>
            <a:r>
              <a:rPr lang="en-US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Shipboard energy dashboard - real-time situational awareness of energy demand - increase efficiency while meeting performance and reliability requirements. </a:t>
            </a:r>
          </a:p>
          <a:p>
            <a:pPr lvl="1">
              <a:defRPr/>
            </a:pPr>
            <a:endParaRPr lang="en-US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>
              <a:defRPr/>
            </a:pPr>
            <a:r>
              <a:rPr lang="en-US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  Navy – </a:t>
            </a:r>
            <a:r>
              <a:rPr lang="en-US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Genesys</a:t>
            </a:r>
            <a:r>
              <a:rPr lang="en-US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program.  E-logbooks</a:t>
            </a:r>
          </a:p>
          <a:p>
            <a:pPr lvl="1">
              <a:defRPr/>
            </a:pPr>
            <a:endParaRPr lang="en-US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>
              <a:defRPr/>
            </a:pPr>
            <a:r>
              <a:rPr lang="en-US" dirty="0" smtClean="0"/>
              <a:t>c.  </a:t>
            </a:r>
            <a:r>
              <a:rPr lang="en-US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USMC - Energy Command and Control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2.  STORAGE:  Standardization – don’t replace fuel trucks with battery trucks.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A80C5-AED6-4C41-B368-29A753CFD7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37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68338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Thinking outside the</a:t>
            </a:r>
            <a:r>
              <a:rPr lang="en-US" baseline="0" dirty="0" smtClean="0"/>
              <a:t> box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1.  Hand-launched group one UAV that can provide persistent ISR capability on zero fuel.  Uses</a:t>
            </a:r>
            <a:r>
              <a:rPr lang="en-US" baseline="0" dirty="0" smtClean="0"/>
              <a:t> </a:t>
            </a:r>
            <a:r>
              <a:rPr lang="en-US" dirty="0" smtClean="0"/>
              <a:t>thermal updrafts, communicates with other drones.  Harvest and store solar power through high efficiency photovoltaic cells.  Demonstrated an endurance of 19 to 20 hours. </a:t>
            </a:r>
          </a:p>
          <a:p>
            <a:endParaRPr lang="en-US" dirty="0" smtClean="0"/>
          </a:p>
          <a:p>
            <a:r>
              <a:rPr lang="en-US" dirty="0" smtClean="0"/>
              <a:t>2.  JIC-P </a:t>
            </a:r>
          </a:p>
          <a:p>
            <a:endParaRPr lang="en-US" dirty="0"/>
          </a:p>
          <a:p>
            <a:r>
              <a:rPr lang="en-US" dirty="0" smtClean="0"/>
              <a:t>3.  Blue light suppresses melatonin, affecting sleep.  LEDs that can adjust for blue light.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A80C5-AED6-4C41-B368-29A753CFD7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85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A80C5-AED6-4C41-B368-29A753CFD7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94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 How many were aware of the Navy</a:t>
            </a:r>
            <a:r>
              <a:rPr lang="en-US" baseline="0" dirty="0" smtClean="0"/>
              <a:t> energy program before you took the class?  How’s you hear about it?</a:t>
            </a:r>
          </a:p>
          <a:p>
            <a:endParaRPr lang="en-US" baseline="0" dirty="0" smtClean="0"/>
          </a:p>
          <a:p>
            <a:pPr marL="228600" indent="-228600">
              <a:buAutoNum type="arabicPeriod" startAt="2"/>
            </a:pPr>
            <a:r>
              <a:rPr lang="en-US" baseline="0" dirty="0" smtClean="0"/>
              <a:t>Word association.</a:t>
            </a:r>
          </a:p>
          <a:p>
            <a:pPr marL="228600" indent="-228600">
              <a:buAutoNum type="arabicPeriod" startAt="2"/>
            </a:pPr>
            <a:endParaRPr lang="en-US" baseline="0" dirty="0" smtClean="0"/>
          </a:p>
          <a:p>
            <a:pPr marL="228600" indent="-228600">
              <a:buAutoNum type="arabicPeriod" startAt="2"/>
            </a:pPr>
            <a:r>
              <a:rPr lang="en-US" baseline="0" dirty="0" smtClean="0"/>
              <a:t>DASN success or failure?</a:t>
            </a:r>
          </a:p>
          <a:p>
            <a:pPr marL="228600" indent="-228600">
              <a:buAutoNum type="arabicPeriod" startAt="2"/>
            </a:pPr>
            <a:endParaRPr lang="en-US" dirty="0" smtClean="0"/>
          </a:p>
          <a:p>
            <a:pPr marL="228600" indent="-228600">
              <a:buAutoNum type="arabicPeriod" startAt="2"/>
            </a:pPr>
            <a:r>
              <a:rPr lang="en-US" dirty="0" smtClean="0"/>
              <a:t>How many of you read the </a:t>
            </a:r>
            <a:r>
              <a:rPr lang="en-US" dirty="0" err="1" smtClean="0"/>
              <a:t>Mattis</a:t>
            </a:r>
            <a:r>
              <a:rPr lang="en-US" dirty="0" smtClean="0"/>
              <a:t> report?  For</a:t>
            </a:r>
            <a:r>
              <a:rPr lang="en-US" baseline="0" dirty="0" smtClean="0"/>
              <a:t> those who read it, did it s</a:t>
            </a:r>
            <a:r>
              <a:rPr lang="en-US" dirty="0" smtClean="0"/>
              <a:t>urprise</a:t>
            </a:r>
            <a:r>
              <a:rPr lang="en-US" baseline="0" dirty="0" smtClean="0"/>
              <a:t> you at all?  What about the timing (2006)?</a:t>
            </a:r>
          </a:p>
          <a:p>
            <a:pPr marL="228600" indent="-228600">
              <a:buAutoNum type="arabicPeriod" startAt="2"/>
            </a:pPr>
            <a:endParaRPr lang="en-US" dirty="0" smtClean="0"/>
          </a:p>
          <a:p>
            <a:pPr marL="228600" indent="-228600">
              <a:buAutoNum type="arabicPeriod" startAt="2"/>
            </a:pPr>
            <a:r>
              <a:rPr lang="en-US" dirty="0" err="1" smtClean="0"/>
              <a:t>Mattis</a:t>
            </a:r>
            <a:r>
              <a:rPr lang="en-US" dirty="0" smtClean="0"/>
              <a:t> confirmation testimony</a:t>
            </a:r>
          </a:p>
          <a:p>
            <a:pPr marL="228600" indent="-228600">
              <a:buAutoNum type="arabicPeriod" startAt="2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A80C5-AED6-4C41-B368-29A753CFD7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2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Enhance combat capability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Strengthen Operational Flexibility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Protect sailors and Marines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 mission resiliency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M777 Howitzer with GREENS powering targeting system. 100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rounds contain about 24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lbs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TNT.  Firing range @ 20 miles. Ground Renewable Expeditionary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A80C5-AED6-4C41-B368-29A753CFD7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29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Fuel efficient</a:t>
            </a:r>
            <a:r>
              <a:rPr lang="en-US" baseline="0" dirty="0" smtClean="0"/>
              <a:t> MTVR &amp; H</a:t>
            </a:r>
            <a:r>
              <a:rPr lang="en-US" dirty="0" smtClean="0"/>
              <a:t>ybrid Generators </a:t>
            </a:r>
          </a:p>
          <a:p>
            <a:endParaRPr lang="en-US" dirty="0" smtClean="0"/>
          </a:p>
          <a:p>
            <a:r>
              <a:rPr lang="en-US" dirty="0" smtClean="0"/>
              <a:t>1.  MTVR = 3.8 mpg / Cruising range of 300 miles - 15%</a:t>
            </a:r>
            <a:r>
              <a:rPr lang="en-US" baseline="0" dirty="0" smtClean="0"/>
              <a:t> improvement extends reach by 45 miles - reduce idle speed, add auxiliary power unit and modify driver behavior</a:t>
            </a:r>
          </a:p>
          <a:p>
            <a:endParaRPr lang="en-US" baseline="0" dirty="0" smtClean="0"/>
          </a:p>
          <a:p>
            <a:pPr marL="228600" indent="-228600">
              <a:buAutoNum type="arabicPeriod" startAt="2"/>
            </a:pPr>
            <a:r>
              <a:rPr lang="en-US" baseline="0" dirty="0" smtClean="0"/>
              <a:t>Hybrid generators - Diesels operate better when fully loaded, and are sized to meet peak load so they operate inefficiently.</a:t>
            </a:r>
            <a:r>
              <a:rPr lang="en-US" dirty="0" smtClean="0"/>
              <a:t>  </a:t>
            </a:r>
            <a:r>
              <a:rPr lang="en-US" baseline="0" dirty="0" smtClean="0"/>
              <a:t>Hybrids allow them to charge batteries and then shut down.  Silent watch.</a:t>
            </a:r>
          </a:p>
          <a:p>
            <a:pPr marL="228600" indent="-228600">
              <a:buAutoNum type="arabicPeriod" startAt="2"/>
            </a:pPr>
            <a:endParaRPr lang="en-US" baseline="0" dirty="0" smtClean="0"/>
          </a:p>
          <a:p>
            <a:pPr marL="228600" indent="-228600">
              <a:buAutoNum type="arabicPeriod" startAt="2"/>
            </a:pPr>
            <a:r>
              <a:rPr lang="en-US" baseline="0" dirty="0" smtClean="0"/>
              <a:t>Behavior – 29 Palms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A80C5-AED6-4C41-B368-29A753CFD7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29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Makin Island amphibious assault ship has two gas turbines each connected to a main reduction gear.  The turbines are used to power the ship above 12 knots.  Below 12 knots, propulsion is provided by two electric motors connected to a second input shaft on the main reduction gears. </a:t>
            </a:r>
          </a:p>
          <a:p>
            <a:endParaRPr lang="en-US" dirty="0"/>
          </a:p>
          <a:p>
            <a:r>
              <a:rPr lang="en-US" dirty="0" smtClean="0"/>
              <a:t>HED allowed the ship to remain on station between refueling three times longer during her maiden voyage and resulted in fuel savings equating to 50 additional underway days a year.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A80C5-AED6-4C41-B368-29A753CFD7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21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SUCCESS?  Plan to install HEDs in destroyers</a:t>
            </a:r>
            <a:r>
              <a:rPr lang="en-US" baseline="0" dirty="0" smtClean="0"/>
              <a:t> in 2017.  Lots of debate about DDG HEDs in budget.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LESSON:  Go forward by going backward.  War games.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A80C5-AED6-4C41-B368-29A753CFD7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65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r>
              <a:rPr lang="en-US" baseline="0" dirty="0" smtClean="0"/>
              <a:t>  </a:t>
            </a:r>
            <a:r>
              <a:rPr lang="en-US" dirty="0" smtClean="0"/>
              <a:t>How many of you have changed a lightbulb on a ship or supervised lightbulb changing?</a:t>
            </a:r>
            <a:r>
              <a:rPr lang="en-US" baseline="0" dirty="0" smtClean="0"/>
              <a:t> </a:t>
            </a:r>
            <a:r>
              <a:rPr lang="en-US" dirty="0" smtClean="0"/>
              <a:t>How many of you have been on a ship that has switched to LED lighting?</a:t>
            </a:r>
          </a:p>
          <a:p>
            <a:endParaRPr lang="en-US" dirty="0" smtClean="0"/>
          </a:p>
          <a:p>
            <a:r>
              <a:rPr lang="en-US" dirty="0" smtClean="0"/>
              <a:t>a.  LEDs save about 2 percent of a ship’s electrical load.</a:t>
            </a:r>
          </a:p>
          <a:p>
            <a:r>
              <a:rPr lang="en-US" dirty="0" smtClean="0"/>
              <a:t>b.  Last up to 5 times longer – cutting maintenance time by up to 80 percent</a:t>
            </a:r>
          </a:p>
          <a:p>
            <a:r>
              <a:rPr lang="en-US" dirty="0" smtClean="0"/>
              <a:t>c.</a:t>
            </a:r>
            <a:r>
              <a:rPr lang="en-US" dirty="0"/>
              <a:t> </a:t>
            </a:r>
            <a:r>
              <a:rPr lang="en-US" dirty="0" smtClean="0"/>
              <a:t> Better quality light – safety and better task lighting</a:t>
            </a:r>
          </a:p>
          <a:p>
            <a:r>
              <a:rPr lang="en-US" dirty="0" smtClean="0"/>
              <a:t>d.  Cuts storage requirements</a:t>
            </a:r>
          </a:p>
          <a:p>
            <a:r>
              <a:rPr lang="en-US" dirty="0" smtClean="0"/>
              <a:t>e.  Keeps people off of ladders changing bulbs.</a:t>
            </a:r>
          </a:p>
          <a:p>
            <a:r>
              <a:rPr lang="en-US" dirty="0" smtClean="0"/>
              <a:t>f.   No hazardous materials </a:t>
            </a:r>
          </a:p>
          <a:p>
            <a:endParaRPr lang="en-US" dirty="0" smtClean="0"/>
          </a:p>
          <a:p>
            <a:r>
              <a:rPr lang="en-US" dirty="0" smtClean="0"/>
              <a:t>SUCCESS:  In 2015, Vice Admiral Paul </a:t>
            </a:r>
            <a:r>
              <a:rPr lang="en-US" dirty="0" err="1" smtClean="0"/>
              <a:t>Grosklags</a:t>
            </a:r>
            <a:r>
              <a:rPr lang="en-US" dirty="0" smtClean="0"/>
              <a:t> (deputy at RD&amp;A) directed PMs for new construction ships to install LEDs and authorized up to $2 million per ship.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A80C5-AED6-4C41-B368-29A753CFD7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81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FUELS?</a:t>
            </a:r>
          </a:p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Operational flexibility </a:t>
            </a:r>
          </a:p>
          <a:p>
            <a:pPr marL="228600" indent="-228600">
              <a:buAutoNum type="arabicPeriod"/>
            </a:pPr>
            <a:r>
              <a:rPr lang="en-US" dirty="0" smtClean="0"/>
              <a:t>Keep</a:t>
            </a:r>
            <a:r>
              <a:rPr lang="en-US" baseline="0" dirty="0" smtClean="0"/>
              <a:t> pace with the private sector – joint use of civil airstrips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Singapore Petroleum Company - wholly owned by </a:t>
            </a:r>
            <a:r>
              <a:rPr lang="en-US" baseline="0" dirty="0" err="1" smtClean="0"/>
              <a:t>PetroChina</a:t>
            </a:r>
            <a:r>
              <a:rPr lang="en-US" baseline="0" dirty="0" smtClean="0"/>
              <a:t> – owns half of Singapore Refining Company refinery on </a:t>
            </a:r>
            <a:r>
              <a:rPr lang="en-US" baseline="0" dirty="0" err="1" smtClean="0"/>
              <a:t>Jurong</a:t>
            </a:r>
            <a:r>
              <a:rPr lang="en-US" baseline="0" dirty="0" smtClean="0"/>
              <a:t> Island (ExxonMobil &amp; Shell)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SUCCESS:  Certified ships and opened DLA acquisition for suppliers of qualified fuel.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A80C5-AED6-4C41-B368-29A753CFD7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91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Marines escorting fuel convoy in Helmand.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2013 Marine Corps study found 1 Marine casualty</a:t>
            </a:r>
            <a:r>
              <a:rPr lang="en-US" baseline="0" dirty="0" smtClean="0"/>
              <a:t> for every 50 fuel and water convoys in Afghanistan.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2009 Army study found </a:t>
            </a:r>
            <a:r>
              <a:rPr lang="en-US" dirty="0" smtClean="0"/>
              <a:t>one Army soldier or civilian killed or wounded casualty for every 24 fuel resupply convoys in Afghanistan.   (Sustain the Mission Project: Casualty Factors for Fuel and Water Resupply Convoys)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Energy command and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A80C5-AED6-4C41-B368-29A753CFD7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20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2D2A-2982-4026-97E6-604D06BC540D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0ED7-2240-4182-AE74-E69FF64F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18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2D2A-2982-4026-97E6-604D06BC540D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0ED7-2240-4182-AE74-E69FF64F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8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2D2A-2982-4026-97E6-604D06BC540D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0ED7-2240-4182-AE74-E69FF64F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21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2D2A-2982-4026-97E6-604D06BC540D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0ED7-2240-4182-AE74-E69FF64F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15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2D2A-2982-4026-97E6-604D06BC540D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0ED7-2240-4182-AE74-E69FF64F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1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2D2A-2982-4026-97E6-604D06BC540D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0ED7-2240-4182-AE74-E69FF64F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0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2D2A-2982-4026-97E6-604D06BC540D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0ED7-2240-4182-AE74-E69FF64F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1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2D2A-2982-4026-97E6-604D06BC540D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0ED7-2240-4182-AE74-E69FF64F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4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2D2A-2982-4026-97E6-604D06BC540D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0ED7-2240-4182-AE74-E69FF64F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1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2D2A-2982-4026-97E6-604D06BC540D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0ED7-2240-4182-AE74-E69FF64F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76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2D2A-2982-4026-97E6-604D06BC540D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0ED7-2240-4182-AE74-E69FF64F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7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72D2A-2982-4026-97E6-604D06BC540D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00ED7-2240-4182-AE74-E69FF64F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2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qeRn3I7uY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ZN6B--ldY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Unleashing the Fuel Tether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A perspective on </a:t>
            </a:r>
            <a:r>
              <a:rPr lang="en-US" i="1" dirty="0" err="1" smtClean="0"/>
              <a:t>DoN</a:t>
            </a:r>
            <a:r>
              <a:rPr lang="en-US" i="1" dirty="0" smtClean="0"/>
              <a:t> energy policy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37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17638"/>
            <a:ext cx="2786743" cy="2438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Mission Resilience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261915"/>
            <a:ext cx="2630811" cy="3157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4525963"/>
            <a:ext cx="2621507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Mission Resilience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81200"/>
            <a:ext cx="30480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685925"/>
            <a:ext cx="3411537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2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2" r="2406"/>
          <a:stretch/>
        </p:blipFill>
        <p:spPr>
          <a:xfrm>
            <a:off x="609600" y="1600200"/>
            <a:ext cx="2946400" cy="2209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600200"/>
            <a:ext cx="2975106" cy="2231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4343400"/>
            <a:ext cx="3718882" cy="2091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3810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What’s Next?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50018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What’s Next – New ideas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600200"/>
            <a:ext cx="7315200" cy="203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3962400"/>
            <a:ext cx="2129171" cy="2586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4267200"/>
            <a:ext cx="357655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3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What’s Next?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878" y="1752600"/>
            <a:ext cx="6406243" cy="358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2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Department of the Navy Energy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en-US" sz="3600" dirty="0" smtClean="0"/>
              <a:t>Navy Energy – pop quiz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600" dirty="0" smtClean="0"/>
              <a:t>It’s all about the mission.</a:t>
            </a:r>
            <a:endParaRPr lang="en-US" sz="3600" dirty="0"/>
          </a:p>
          <a:p>
            <a:pPr marL="914400" lvl="1" indent="-514350">
              <a:buFont typeface="+mj-lt"/>
              <a:buAutoNum type="arabicPeriod"/>
            </a:pPr>
            <a:r>
              <a:rPr lang="en-US" sz="3600" dirty="0" smtClean="0"/>
              <a:t>What’s next?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600" dirty="0" smtClean="0"/>
              <a:t>A view from the beltway.</a:t>
            </a:r>
          </a:p>
          <a:p>
            <a:pPr marL="914400" lvl="1" indent="-514350">
              <a:buFont typeface="+mj-lt"/>
              <a:buAutoNum type="arabi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105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" r="8710"/>
          <a:stretch/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534400" cy="1112838"/>
          </a:xfrm>
        </p:spPr>
        <p:txBody>
          <a:bodyPr>
            <a:normAutofit/>
          </a:bodyPr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788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09800"/>
            <a:ext cx="3918857" cy="2438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Capability – Operational Reach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209800"/>
            <a:ext cx="4169229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" r="237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Capability - Time on Station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458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www.youtube.com/watch?v=VqeRn3I7uYI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Hybrid Electric Drive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3806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https://www.youtube.com/watch?v=-ZN6B--</a:t>
            </a:r>
            <a:r>
              <a:rPr lang="en-US" dirty="0" smtClean="0">
                <a:hlinkClick r:id="rId3"/>
              </a:rPr>
              <a:t>ldYA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prstClr val="black"/>
                </a:solidFill>
              </a:rPr>
              <a:t>LEDs– </a:t>
            </a:r>
            <a:r>
              <a:rPr lang="en-US" b="1" dirty="0">
                <a:solidFill>
                  <a:prstClr val="black"/>
                </a:solidFill>
              </a:rPr>
              <a:t>Every Little Bit Helps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99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Operational Flexibility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1" y="1600200"/>
            <a:ext cx="1371600" cy="1775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5458" y="1656244"/>
            <a:ext cx="1525964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3471" y="1414488"/>
            <a:ext cx="1627695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9488" y="3227316"/>
            <a:ext cx="2033588" cy="8497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0" y="3405694"/>
            <a:ext cx="1846273" cy="706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478" y="4778552"/>
            <a:ext cx="2275625" cy="1514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9967" y="4683536"/>
            <a:ext cx="2831483" cy="10598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5474" y="4719120"/>
            <a:ext cx="1049326" cy="123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6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r="5534"/>
          <a:stretch>
            <a:fillRect/>
          </a:stretch>
        </p:blipFill>
        <p:spPr>
          <a:xfrm>
            <a:off x="0" y="0"/>
            <a:ext cx="9144000" cy="6842125"/>
          </a:xfrm>
        </p:spPr>
      </p:pic>
      <p:sp>
        <p:nvSpPr>
          <p:cNvPr id="11" name="TextBox 10"/>
          <p:cNvSpPr txBox="1"/>
          <p:nvPr/>
        </p:nvSpPr>
        <p:spPr>
          <a:xfrm>
            <a:off x="1676400" y="274638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Force Protection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4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8873</TotalTime>
  <Words>942</Words>
  <Application>Microsoft Office PowerPoint</Application>
  <PresentationFormat>On-screen Show (4:3)</PresentationFormat>
  <Paragraphs>123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Unleashing the Fuel Tether</vt:lpstr>
      <vt:lpstr>Department of the Navy Energy</vt:lpstr>
      <vt:lpstr>PowerPoint Presentation</vt:lpstr>
      <vt:lpstr>Capability – Operational Reach</vt:lpstr>
      <vt:lpstr>Capability - Time on Station</vt:lpstr>
      <vt:lpstr>Hybrid Electric Drive</vt:lpstr>
      <vt:lpstr>LEDs– Every Little Bit Helps</vt:lpstr>
      <vt:lpstr>Operational Flexibility</vt:lpstr>
      <vt:lpstr>PowerPoint Presentation</vt:lpstr>
      <vt:lpstr>Mission Resilience</vt:lpstr>
      <vt:lpstr>Mission Resilience</vt:lpstr>
      <vt:lpstr>W</vt:lpstr>
      <vt:lpstr>What’s Next – New ideas</vt:lpstr>
      <vt:lpstr>What’s Next?</vt:lpstr>
    </vt:vector>
  </TitlesOfParts>
  <Company>NMCI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Georges, David L CTR ASN(EI&amp;E), DASN Energy</dc:creator>
  <cp:lastModifiedBy>Maher, Kevin (CIV)</cp:lastModifiedBy>
  <cp:revision>93</cp:revision>
  <cp:lastPrinted>2017-02-28T23:27:00Z</cp:lastPrinted>
  <dcterms:created xsi:type="dcterms:W3CDTF">2017-01-18T17:30:44Z</dcterms:created>
  <dcterms:modified xsi:type="dcterms:W3CDTF">2017-03-01T21:14:47Z</dcterms:modified>
</cp:coreProperties>
</file>