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7" r:id="rId2"/>
    <p:sldId id="256" r:id="rId3"/>
    <p:sldId id="287" r:id="rId4"/>
    <p:sldId id="275" r:id="rId5"/>
    <p:sldId id="273" r:id="rId6"/>
    <p:sldId id="276" r:id="rId7"/>
    <p:sldId id="277" r:id="rId8"/>
    <p:sldId id="278" r:id="rId9"/>
    <p:sldId id="279" r:id="rId10"/>
    <p:sldId id="285" r:id="rId11"/>
    <p:sldId id="283" r:id="rId12"/>
    <p:sldId id="286" r:id="rId13"/>
    <p:sldId id="281" r:id="rId14"/>
    <p:sldId id="293" r:id="rId15"/>
    <p:sldId id="308" r:id="rId16"/>
    <p:sldId id="309" r:id="rId17"/>
    <p:sldId id="310" r:id="rId18"/>
    <p:sldId id="294" r:id="rId19"/>
    <p:sldId id="295" r:id="rId20"/>
    <p:sldId id="296" r:id="rId21"/>
    <p:sldId id="297" r:id="rId22"/>
    <p:sldId id="299" r:id="rId23"/>
    <p:sldId id="300" r:id="rId24"/>
    <p:sldId id="301" r:id="rId25"/>
    <p:sldId id="303" r:id="rId26"/>
    <p:sldId id="304" r:id="rId27"/>
    <p:sldId id="305" r:id="rId28"/>
    <p:sldId id="306" r:id="rId29"/>
    <p:sldId id="307" r:id="rId30"/>
    <p:sldId id="291" r:id="rId31"/>
    <p:sldId id="288" r:id="rId32"/>
    <p:sldId id="292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132BA5-5626-4EB9-A4BF-3602173EB4A3}" type="datetimeFigureOut">
              <a:rPr lang="en-US" smtClean="0"/>
              <a:t>8/3/2018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58121-F6E1-4B85-9A2F-21D947259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81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97F77-87B9-403D-8474-09A58016401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6703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Shaping</a:t>
            </a:r>
            <a:r>
              <a:rPr lang="en-US" baseline="0" dirty="0"/>
              <a:t> vs. Defining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69004-2B07-49E1-BAE2-A1D2E503984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26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167" indent="-171167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6F34-CAD3-40C4-93D5-0B9C06EACDA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29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6F34-CAD3-40C4-93D5-0B9C06EACDA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30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6F34-CAD3-40C4-93D5-0B9C06EACDA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90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voice-over here of endorsement from Service Energy</a:t>
            </a:r>
            <a:r>
              <a:rPr lang="en-US" baseline="0" dirty="0"/>
              <a:t> Office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16764-FA95-4360-AF1B-FD3AD42C7F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3752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6F34-CAD3-40C4-93D5-0B9C06EACDA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6F34-CAD3-40C4-93D5-0B9C06EACDA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800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6F34-CAD3-40C4-93D5-0B9C06EACDA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263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D3BB00-F9A2-407C-A38B-7EF9A6BE9D1A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133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D5CE6-08CA-482A-830A-57306E4D469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27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47044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sz="1000" dirty="0"/>
              <a:t>Alternate language: MPEM quantifies the complex interrelationships between liquid fuel, its conversion into electricity and the contributions of batteries and solar power on the battlefield </a:t>
            </a:r>
          </a:p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D5CE6-08CA-482A-830A-57306E4D469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81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Shaping</a:t>
            </a:r>
            <a:r>
              <a:rPr lang="en-US" baseline="0" dirty="0"/>
              <a:t> vs. Defining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69004-2B07-49E1-BAE2-A1D2E503984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84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6F34-CAD3-40C4-93D5-0B9C06EACDA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93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6F34-CAD3-40C4-93D5-0B9C06EACDA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87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6F34-CAD3-40C4-93D5-0B9C06EACDA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12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Shaping</a:t>
            </a:r>
            <a:r>
              <a:rPr lang="en-US" baseline="0" dirty="0"/>
              <a:t> vs. Defining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69004-2B07-49E1-BAE2-A1D2E503984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18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AACEC-EE33-472F-AA02-226475CC1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527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16"/>
          <p:cNvGrpSpPr>
            <a:grpSpLocks/>
          </p:cNvGrpSpPr>
          <p:nvPr userDrawn="1"/>
        </p:nvGrpSpPr>
        <p:grpSpPr bwMode="auto">
          <a:xfrm>
            <a:off x="3379788" y="1643063"/>
            <a:ext cx="2384425" cy="2386012"/>
            <a:chOff x="144" y="303"/>
            <a:chExt cx="610" cy="615"/>
          </a:xfrm>
        </p:grpSpPr>
        <p:sp>
          <p:nvSpPr>
            <p:cNvPr id="5" name="Oval 1117"/>
            <p:cNvSpPr>
              <a:spLocks noChangeArrowheads="1"/>
            </p:cNvSpPr>
            <p:nvPr userDrawn="1"/>
          </p:nvSpPr>
          <p:spPr bwMode="auto">
            <a:xfrm>
              <a:off x="144" y="303"/>
              <a:ext cx="610" cy="610"/>
            </a:xfrm>
            <a:prstGeom prst="ellipse">
              <a:avLst/>
            </a:prstGeom>
            <a:solidFill>
              <a:schemeClr val="bg1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6" name="Picture 1118"/>
            <p:cNvPicPr>
              <a:picLocks noChangeAspect="1" noChangeArrowheads="1"/>
            </p:cNvPicPr>
            <p:nvPr userDrawn="1"/>
          </p:nvPicPr>
          <p:blipFill>
            <a:blip r:embed="rId2" cstate="print">
              <a:clrChange>
                <a:clrFrom>
                  <a:srgbClr val="005A7B"/>
                </a:clrFrom>
                <a:clrTo>
                  <a:srgbClr val="005A7B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5" y="308"/>
              <a:ext cx="608" cy="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57175"/>
            <a:ext cx="7772400" cy="1143000"/>
          </a:xfrm>
        </p:spPr>
        <p:txBody>
          <a:bodyPr anchor="t" anchorCtr="1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6400800" cy="1338263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1157"/>
          <p:cNvSpPr>
            <a:spLocks noGrp="1" noChangeArrowheads="1"/>
          </p:cNvSpPr>
          <p:nvPr>
            <p:ph type="dt" sz="half" idx="10"/>
          </p:nvPr>
        </p:nvSpPr>
        <p:spPr>
          <a:xfrm>
            <a:off x="8415338" y="6396038"/>
            <a:ext cx="731837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EFC7552-8F96-483C-9727-195B1375A7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sz="100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0091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F240C-B2CC-466F-9A4E-7B6F93A84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04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36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31"/>
          <p:cNvGrpSpPr>
            <a:grpSpLocks/>
          </p:cNvGrpSpPr>
          <p:nvPr/>
        </p:nvGrpSpPr>
        <p:grpSpPr bwMode="auto">
          <a:xfrm>
            <a:off x="0" y="914400"/>
            <a:ext cx="8991600" cy="76200"/>
            <a:chOff x="471" y="690"/>
            <a:chExt cx="5016" cy="189"/>
          </a:xfrm>
        </p:grpSpPr>
        <p:grpSp>
          <p:nvGrpSpPr>
            <p:cNvPr id="3082" name="Group 32"/>
            <p:cNvGrpSpPr>
              <a:grpSpLocks/>
            </p:cNvGrpSpPr>
            <p:nvPr/>
          </p:nvGrpSpPr>
          <p:grpSpPr bwMode="auto">
            <a:xfrm>
              <a:off x="5369" y="690"/>
              <a:ext cx="118" cy="189"/>
              <a:chOff x="5369" y="690"/>
              <a:chExt cx="118" cy="189"/>
            </a:xfrm>
          </p:grpSpPr>
          <p:sp>
            <p:nvSpPr>
              <p:cNvPr id="1057" name="Rectangle 33"/>
              <p:cNvSpPr>
                <a:spLocks noChangeArrowheads="1"/>
              </p:cNvSpPr>
              <p:nvPr/>
            </p:nvSpPr>
            <p:spPr bwMode="auto">
              <a:xfrm>
                <a:off x="5459" y="690"/>
                <a:ext cx="28" cy="189"/>
              </a:xfrm>
              <a:prstGeom prst="rect">
                <a:avLst/>
              </a:prstGeom>
              <a:gradFill rotWithShape="0">
                <a:gsLst>
                  <a:gs pos="0">
                    <a:srgbClr val="3366FF"/>
                  </a:gs>
                  <a:gs pos="100000">
                    <a:srgbClr val="3366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058" name="Rectangle 34"/>
              <p:cNvSpPr>
                <a:spLocks noChangeArrowheads="1"/>
              </p:cNvSpPr>
              <p:nvPr/>
            </p:nvSpPr>
            <p:spPr bwMode="auto">
              <a:xfrm>
                <a:off x="5369" y="690"/>
                <a:ext cx="57" cy="189"/>
              </a:xfrm>
              <a:prstGeom prst="rect">
                <a:avLst/>
              </a:prstGeom>
              <a:gradFill rotWithShape="0">
                <a:gsLst>
                  <a:gs pos="0">
                    <a:srgbClr val="3366FF"/>
                  </a:gs>
                  <a:gs pos="100000">
                    <a:srgbClr val="3366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grpSp>
          <p:nvGrpSpPr>
            <p:cNvPr id="3083" name="Group 35"/>
            <p:cNvGrpSpPr>
              <a:grpSpLocks/>
            </p:cNvGrpSpPr>
            <p:nvPr/>
          </p:nvGrpSpPr>
          <p:grpSpPr bwMode="auto">
            <a:xfrm>
              <a:off x="5074" y="690"/>
              <a:ext cx="251" cy="189"/>
              <a:chOff x="5074" y="690"/>
              <a:chExt cx="251" cy="189"/>
            </a:xfrm>
          </p:grpSpPr>
          <p:sp>
            <p:nvSpPr>
              <p:cNvPr id="1060" name="Rectangle 36"/>
              <p:cNvSpPr>
                <a:spLocks noChangeArrowheads="1"/>
              </p:cNvSpPr>
              <p:nvPr/>
            </p:nvSpPr>
            <p:spPr bwMode="auto">
              <a:xfrm>
                <a:off x="5236" y="690"/>
                <a:ext cx="89" cy="189"/>
              </a:xfrm>
              <a:prstGeom prst="rect">
                <a:avLst/>
              </a:prstGeom>
              <a:gradFill rotWithShape="0">
                <a:gsLst>
                  <a:gs pos="0">
                    <a:srgbClr val="3366FF"/>
                  </a:gs>
                  <a:gs pos="100000">
                    <a:srgbClr val="3366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061" name="Rectangle 37"/>
              <p:cNvSpPr>
                <a:spLocks noChangeArrowheads="1"/>
              </p:cNvSpPr>
              <p:nvPr/>
            </p:nvSpPr>
            <p:spPr bwMode="auto">
              <a:xfrm>
                <a:off x="5074" y="690"/>
                <a:ext cx="120" cy="189"/>
              </a:xfrm>
              <a:prstGeom prst="rect">
                <a:avLst/>
              </a:prstGeom>
              <a:gradFill rotWithShape="0">
                <a:gsLst>
                  <a:gs pos="0">
                    <a:srgbClr val="3366FF"/>
                  </a:gs>
                  <a:gs pos="100000">
                    <a:srgbClr val="3366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grpSp>
          <p:nvGrpSpPr>
            <p:cNvPr id="3084" name="Group 38"/>
            <p:cNvGrpSpPr>
              <a:grpSpLocks/>
            </p:cNvGrpSpPr>
            <p:nvPr/>
          </p:nvGrpSpPr>
          <p:grpSpPr bwMode="auto">
            <a:xfrm>
              <a:off x="4667" y="690"/>
              <a:ext cx="367" cy="189"/>
              <a:chOff x="4667" y="690"/>
              <a:chExt cx="367" cy="189"/>
            </a:xfrm>
          </p:grpSpPr>
          <p:sp>
            <p:nvSpPr>
              <p:cNvPr id="1063" name="Rectangle 39"/>
              <p:cNvSpPr>
                <a:spLocks noChangeArrowheads="1"/>
              </p:cNvSpPr>
              <p:nvPr/>
            </p:nvSpPr>
            <p:spPr bwMode="auto">
              <a:xfrm>
                <a:off x="4887" y="690"/>
                <a:ext cx="147" cy="189"/>
              </a:xfrm>
              <a:prstGeom prst="rect">
                <a:avLst/>
              </a:prstGeom>
              <a:gradFill rotWithShape="0">
                <a:gsLst>
                  <a:gs pos="0">
                    <a:srgbClr val="3366FF"/>
                  </a:gs>
                  <a:gs pos="100000">
                    <a:srgbClr val="3366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064" name="Rectangle 40"/>
              <p:cNvSpPr>
                <a:spLocks noChangeArrowheads="1"/>
              </p:cNvSpPr>
              <p:nvPr/>
            </p:nvSpPr>
            <p:spPr bwMode="auto">
              <a:xfrm>
                <a:off x="4667" y="690"/>
                <a:ext cx="178" cy="189"/>
              </a:xfrm>
              <a:prstGeom prst="rect">
                <a:avLst/>
              </a:prstGeom>
              <a:gradFill rotWithShape="0">
                <a:gsLst>
                  <a:gs pos="0">
                    <a:srgbClr val="3366FF"/>
                  </a:gs>
                  <a:gs pos="100000">
                    <a:srgbClr val="3366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grpSp>
          <p:nvGrpSpPr>
            <p:cNvPr id="3085" name="Group 41"/>
            <p:cNvGrpSpPr>
              <a:grpSpLocks/>
            </p:cNvGrpSpPr>
            <p:nvPr/>
          </p:nvGrpSpPr>
          <p:grpSpPr bwMode="auto">
            <a:xfrm>
              <a:off x="3494" y="690"/>
              <a:ext cx="1131" cy="189"/>
              <a:chOff x="3494" y="690"/>
              <a:chExt cx="1131" cy="189"/>
            </a:xfrm>
          </p:grpSpPr>
          <p:sp>
            <p:nvSpPr>
              <p:cNvPr id="1066" name="Rectangle 42"/>
              <p:cNvSpPr>
                <a:spLocks noChangeArrowheads="1"/>
              </p:cNvSpPr>
              <p:nvPr/>
            </p:nvSpPr>
            <p:spPr bwMode="auto">
              <a:xfrm>
                <a:off x="3850" y="690"/>
                <a:ext cx="238" cy="189"/>
              </a:xfrm>
              <a:prstGeom prst="rect">
                <a:avLst/>
              </a:prstGeom>
              <a:gradFill rotWithShape="0">
                <a:gsLst>
                  <a:gs pos="0">
                    <a:srgbClr val="3366FF"/>
                  </a:gs>
                  <a:gs pos="100000">
                    <a:srgbClr val="3366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067" name="Rectangle 43"/>
              <p:cNvSpPr>
                <a:spLocks noChangeArrowheads="1"/>
              </p:cNvSpPr>
              <p:nvPr/>
            </p:nvSpPr>
            <p:spPr bwMode="auto">
              <a:xfrm>
                <a:off x="4418" y="690"/>
                <a:ext cx="208" cy="189"/>
              </a:xfrm>
              <a:prstGeom prst="rect">
                <a:avLst/>
              </a:prstGeom>
              <a:gradFill rotWithShape="0">
                <a:gsLst>
                  <a:gs pos="0">
                    <a:srgbClr val="3366FF"/>
                  </a:gs>
                  <a:gs pos="100000">
                    <a:srgbClr val="3366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068" name="Rectangle 44"/>
              <p:cNvSpPr>
                <a:spLocks noChangeArrowheads="1"/>
              </p:cNvSpPr>
              <p:nvPr/>
            </p:nvSpPr>
            <p:spPr bwMode="auto">
              <a:xfrm>
                <a:off x="4140" y="690"/>
                <a:ext cx="238" cy="189"/>
              </a:xfrm>
              <a:prstGeom prst="rect">
                <a:avLst/>
              </a:prstGeom>
              <a:gradFill rotWithShape="0">
                <a:gsLst>
                  <a:gs pos="0">
                    <a:srgbClr val="3366FF"/>
                  </a:gs>
                  <a:gs pos="100000">
                    <a:srgbClr val="3366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069" name="Rectangle 45"/>
              <p:cNvSpPr>
                <a:spLocks noChangeArrowheads="1"/>
              </p:cNvSpPr>
              <p:nvPr/>
            </p:nvSpPr>
            <p:spPr bwMode="auto">
              <a:xfrm>
                <a:off x="3494" y="690"/>
                <a:ext cx="299" cy="189"/>
              </a:xfrm>
              <a:prstGeom prst="rect">
                <a:avLst/>
              </a:prstGeom>
              <a:gradFill rotWithShape="0">
                <a:gsLst>
                  <a:gs pos="0">
                    <a:srgbClr val="3366FF"/>
                  </a:gs>
                  <a:gs pos="100000">
                    <a:srgbClr val="3366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grpSp>
          <p:nvGrpSpPr>
            <p:cNvPr id="3086" name="Group 46"/>
            <p:cNvGrpSpPr>
              <a:grpSpLocks/>
            </p:cNvGrpSpPr>
            <p:nvPr/>
          </p:nvGrpSpPr>
          <p:grpSpPr bwMode="auto">
            <a:xfrm>
              <a:off x="471" y="690"/>
              <a:ext cx="2985" cy="189"/>
              <a:chOff x="471" y="690"/>
              <a:chExt cx="2985" cy="189"/>
            </a:xfrm>
          </p:grpSpPr>
          <p:sp>
            <p:nvSpPr>
              <p:cNvPr id="1071" name="Rectangle 47"/>
              <p:cNvSpPr>
                <a:spLocks noChangeArrowheads="1"/>
              </p:cNvSpPr>
              <p:nvPr/>
            </p:nvSpPr>
            <p:spPr bwMode="auto">
              <a:xfrm>
                <a:off x="3130" y="690"/>
                <a:ext cx="328" cy="189"/>
              </a:xfrm>
              <a:prstGeom prst="rect">
                <a:avLst/>
              </a:prstGeom>
              <a:gradFill rotWithShape="0">
                <a:gsLst>
                  <a:gs pos="0">
                    <a:srgbClr val="3366FF"/>
                  </a:gs>
                  <a:gs pos="100000">
                    <a:srgbClr val="3366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072" name="Rectangle 48"/>
              <p:cNvSpPr>
                <a:spLocks noChangeArrowheads="1"/>
              </p:cNvSpPr>
              <p:nvPr/>
            </p:nvSpPr>
            <p:spPr bwMode="auto">
              <a:xfrm>
                <a:off x="471" y="690"/>
                <a:ext cx="2617" cy="189"/>
              </a:xfrm>
              <a:prstGeom prst="rect">
                <a:avLst/>
              </a:prstGeom>
              <a:gradFill rotWithShape="0">
                <a:gsLst>
                  <a:gs pos="0">
                    <a:srgbClr val="3366FF"/>
                  </a:gs>
                  <a:gs pos="100000">
                    <a:srgbClr val="3366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b="1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1082" name="Oval 58"/>
          <p:cNvSpPr>
            <a:spLocks noChangeArrowheads="1"/>
          </p:cNvSpPr>
          <p:nvPr/>
        </p:nvSpPr>
        <p:spPr bwMode="auto">
          <a:xfrm>
            <a:off x="15875" y="211138"/>
            <a:ext cx="822325" cy="8223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8675" y="228600"/>
            <a:ext cx="74866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1775" y="1111250"/>
            <a:ext cx="8680450" cy="529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73" name="Rectangle 4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613775" y="6351588"/>
            <a:ext cx="5381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6038" rIns="45720" bIns="46038" numCol="1" anchor="b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spcBef>
                <a:spcPct val="0"/>
              </a:spcBef>
              <a:buFontTx/>
              <a:buNone/>
              <a:defRPr sz="2800" b="1">
                <a:solidFill>
                  <a:srgbClr val="000000"/>
                </a:solidFill>
                <a:cs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B9C7507D-C386-474D-B6E7-DC136761629B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206876" name="Rectangle 28"/>
          <p:cNvSpPr>
            <a:spLocks noChangeArrowheads="1"/>
          </p:cNvSpPr>
          <p:nvPr/>
        </p:nvSpPr>
        <p:spPr bwMode="auto">
          <a:xfrm>
            <a:off x="3124200" y="12700"/>
            <a:ext cx="28956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B050"/>
                </a:solidFill>
              </a:rPr>
              <a:t>UNCLASSIFIED</a:t>
            </a:r>
            <a:endParaRPr lang="en-US" sz="1200" b="1" dirty="0">
              <a:solidFill>
                <a:srgbClr val="00B050"/>
              </a:solidFill>
              <a:cs typeface="Arial" charset="0"/>
            </a:endParaRPr>
          </a:p>
        </p:txBody>
      </p:sp>
      <p:pic>
        <p:nvPicPr>
          <p:cNvPr id="3080" name="Picture 5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5A7B"/>
              </a:clrFrom>
              <a:clrTo>
                <a:srgbClr val="005A7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28600"/>
            <a:ext cx="782638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8"/>
          <p:cNvSpPr>
            <a:spLocks noChangeArrowheads="1"/>
          </p:cNvSpPr>
          <p:nvPr/>
        </p:nvSpPr>
        <p:spPr bwMode="auto">
          <a:xfrm>
            <a:off x="3124200" y="6572250"/>
            <a:ext cx="28956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B050"/>
                </a:solidFill>
              </a:rPr>
              <a:t>UNCLASSIFIED</a:t>
            </a:r>
            <a:endParaRPr lang="en-US" sz="1200" b="1" dirty="0">
              <a:solidFill>
                <a:srgbClr val="00B05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52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6" r:id="rId3"/>
    <p:sldLayoutId id="2147483667" r:id="rId4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Arial" charset="0"/>
          <a:cs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Arial" charset="0"/>
          <a:cs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Arial" charset="0"/>
          <a:cs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Arial" charset="0"/>
          <a:cs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Arial" charset="0"/>
          <a:cs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Arial" charset="0"/>
          <a:cs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Arial" charset="0"/>
          <a:cs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Arial" charset="0"/>
          <a:cs typeface="Times New Roman" pitchFamily="18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google.com/url?sa=i&amp;rct=j&amp;q=&amp;esrc=s&amp;source=images&amp;cd=&amp;cad=rja&amp;uact=8&amp;ved=0ahUKEwj-pNah1arVAhWJqlQKHbbsCUkQjRwIBw&amp;url=https://www.yumpu.com/en/document/view/55294768/2016-operational-energy-strategy&amp;psig=AFQjCNFFwDXSgo4laoxVEd7DSl3Bi3JJjw&amp;ust=1501286253174807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6200"/>
            <a:ext cx="9143999" cy="1546225"/>
          </a:xfrm>
        </p:spPr>
        <p:txBody>
          <a:bodyPr anchor="ctr"/>
          <a:lstStyle/>
          <a:p>
            <a:pPr eaLnBrk="1" hangingPunct="1"/>
            <a:r>
              <a:rPr lang="de-DE" sz="2800" u="sng" dirty="0"/>
              <a:t>Informing the Fight: </a:t>
            </a:r>
            <a:br>
              <a:rPr lang="de-DE" sz="2800" u="sng" dirty="0"/>
            </a:br>
            <a:r>
              <a:rPr lang="de-DE" sz="2800" u="sng" dirty="0"/>
              <a:t>Methods, Challenges, Strategies</a:t>
            </a:r>
            <a:r>
              <a:rPr lang="de-DE" sz="2800" dirty="0"/>
              <a:t/>
            </a:r>
            <a:br>
              <a:rPr lang="de-DE" sz="2800" dirty="0"/>
            </a:br>
            <a:r>
              <a:rPr lang="de-DE" sz="2800" dirty="0"/>
              <a:t>A J-DEPLOI Case Study</a:t>
            </a:r>
            <a:endParaRPr lang="en-US" sz="2400" dirty="0"/>
          </a:p>
        </p:txBody>
      </p:sp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8450263" y="6505575"/>
            <a:ext cx="142875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2379663" y="5873236"/>
            <a:ext cx="4383087" cy="635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45720" rIns="45720" anchor="b"/>
          <a:lstStyle/>
          <a:p>
            <a:pPr algn="ctr" eaLnBrk="0" hangingPunct="0">
              <a:lnSpc>
                <a:spcPct val="95000"/>
              </a:lnSpc>
            </a:pPr>
            <a:r>
              <a:rPr lang="en-US" sz="1400" b="1" dirty="0">
                <a:solidFill>
                  <a:srgbClr val="000000"/>
                </a:solidFill>
              </a:rPr>
              <a:t>This brief is classified:</a:t>
            </a:r>
          </a:p>
          <a:p>
            <a:pPr algn="ctr" eaLnBrk="0" hangingPunct="0">
              <a:lnSpc>
                <a:spcPct val="95000"/>
              </a:lnSpc>
            </a:pPr>
            <a:r>
              <a:rPr lang="en-US" sz="2400" b="1" dirty="0">
                <a:solidFill>
                  <a:srgbClr val="00B050"/>
                </a:solidFill>
              </a:rPr>
              <a:t>UNCLASSIFIED</a:t>
            </a: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3733800" y="3945914"/>
            <a:ext cx="5773737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i="1" dirty="0">
                <a:solidFill>
                  <a:srgbClr val="000000"/>
                </a:solidFill>
              </a:rPr>
              <a:t>Mr. Joel Young</a:t>
            </a:r>
            <a:r>
              <a:rPr lang="en-US" sz="2800" b="1" i="1" dirty="0">
                <a:solidFill>
                  <a:srgbClr val="000000"/>
                </a:solidFill>
              </a:rPr>
              <a:t/>
            </a:r>
            <a:br>
              <a:rPr lang="en-US" sz="2800" b="1" i="1" dirty="0">
                <a:solidFill>
                  <a:srgbClr val="000000"/>
                </a:solidFill>
              </a:rPr>
            </a:br>
            <a:r>
              <a:rPr lang="en-US" b="1" i="1" dirty="0">
                <a:solidFill>
                  <a:srgbClr val="000000"/>
                </a:solidFill>
              </a:rPr>
              <a:t>HQ USINDOPACOM J46X</a:t>
            </a:r>
            <a:endParaRPr lang="en-US" b="1" i="1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24986E-EBDD-4262-9739-CF4B77B12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0" y="3970852"/>
            <a:ext cx="5773737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i="1" dirty="0">
                <a:solidFill>
                  <a:srgbClr val="000000"/>
                </a:solidFill>
              </a:rPr>
              <a:t>Mr. Kawakahi K. Amina</a:t>
            </a:r>
          </a:p>
          <a:p>
            <a:pPr algn="ctr"/>
            <a:r>
              <a:rPr lang="en-US" b="1" i="1" dirty="0">
                <a:solidFill>
                  <a:srgbClr val="000000"/>
                </a:solidFill>
              </a:rPr>
              <a:t>HQ USINDOPACOM J46X</a:t>
            </a:r>
            <a:endParaRPr lang="en-US" b="1" i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B26103-2431-45E1-ADFC-50A9D8584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337" y="4800600"/>
            <a:ext cx="5773737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i="1" dirty="0">
                <a:solidFill>
                  <a:srgbClr val="000000"/>
                </a:solidFill>
              </a:rPr>
              <a:t>Mr. Shawn Charchan</a:t>
            </a:r>
            <a:r>
              <a:rPr lang="en-US" sz="2800" b="1" i="1" dirty="0">
                <a:solidFill>
                  <a:srgbClr val="000000"/>
                </a:solidFill>
              </a:rPr>
              <a:t/>
            </a:r>
            <a:br>
              <a:rPr lang="en-US" sz="2800" b="1" i="1" dirty="0">
                <a:solidFill>
                  <a:srgbClr val="000000"/>
                </a:solidFill>
              </a:rPr>
            </a:br>
            <a:r>
              <a:rPr lang="en-US" b="1" i="1" dirty="0">
                <a:solidFill>
                  <a:srgbClr val="000000"/>
                </a:solidFill>
              </a:rPr>
              <a:t>Group W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260638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/>
              <a:t>Energy Supportability Analyses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077200" cy="5181600"/>
          </a:xfrm>
        </p:spPr>
        <p:txBody>
          <a:bodyPr>
            <a:normAutofit/>
          </a:bodyPr>
          <a:lstStyle/>
          <a:p>
            <a:r>
              <a:rPr lang="en-US" sz="2200" b="0" dirty="0"/>
              <a:t>Used OR-15 as an “analytical baseline”</a:t>
            </a:r>
          </a:p>
          <a:p>
            <a:r>
              <a:rPr lang="en-US" sz="2200" b="0" dirty="0"/>
              <a:t>To be completed prior to Energy KPP generation:</a:t>
            </a:r>
          </a:p>
          <a:p>
            <a:endParaRPr lang="en-US" sz="2200" b="0" dirty="0"/>
          </a:p>
          <a:p>
            <a:endParaRPr lang="en-US" sz="2200" b="0" dirty="0"/>
          </a:p>
          <a:p>
            <a:endParaRPr lang="en-US" sz="2200" b="0" dirty="0"/>
          </a:p>
          <a:p>
            <a:endParaRPr lang="en-US" sz="2200" b="0" dirty="0"/>
          </a:p>
          <a:p>
            <a:endParaRPr lang="en-US" sz="2200" b="0" dirty="0"/>
          </a:p>
          <a:p>
            <a:r>
              <a:rPr lang="en-US" sz="2200" b="0" dirty="0"/>
              <a:t>Systems examined to date:</a:t>
            </a:r>
          </a:p>
          <a:p>
            <a:pPr lvl="1"/>
            <a:r>
              <a:rPr lang="en-US" sz="1800" b="0" dirty="0"/>
              <a:t>JLTV, ACV 1.1, LHA-8, LXR, SSC, LCU 1700, CH-53K, F-35B</a:t>
            </a:r>
          </a:p>
          <a:p>
            <a:pPr marL="457200" lvl="1" indent="0">
              <a:buNone/>
            </a:pPr>
            <a:endParaRPr lang="en-US" sz="1800" b="0" dirty="0"/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F240C-B2CC-466F-9A4E-7B6F93A84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5" y="2209800"/>
            <a:ext cx="7011479" cy="1600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4A1D2F0-A256-4C0C-AB52-407475724D93}"/>
              </a:ext>
            </a:extLst>
          </p:cNvPr>
          <p:cNvSpPr txBox="1">
            <a:spLocks/>
          </p:cNvSpPr>
          <p:nvPr/>
        </p:nvSpPr>
        <p:spPr>
          <a:xfrm>
            <a:off x="6858000" y="6553200"/>
            <a:ext cx="21336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D117C-0A8E-41F3-9719-DB8B68F2A202}" type="slidenum">
              <a:rPr kumimoji="0" lang="en-US" sz="9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542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OPLAN Analysis Key 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33400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1800" b="0" dirty="0"/>
              <a:t>The greatest OE risk is found during the </a:t>
            </a:r>
            <a:r>
              <a:rPr lang="en-US" sz="1800" dirty="0"/>
              <a:t>initial creation of the </a:t>
            </a:r>
            <a:r>
              <a:rPr lang="en-US" sz="1800" dirty="0" err="1"/>
              <a:t>lodgement</a:t>
            </a:r>
            <a:endParaRPr lang="en-US" sz="1800" dirty="0"/>
          </a:p>
          <a:p>
            <a:pPr lvl="1">
              <a:spcAft>
                <a:spcPts val="600"/>
              </a:spcAft>
            </a:pPr>
            <a:r>
              <a:rPr lang="en-US" sz="1600" b="0" dirty="0"/>
              <a:t>We say, “no iron mountains,” but increasing </a:t>
            </a:r>
            <a:r>
              <a:rPr lang="en-US" sz="1600" dirty="0"/>
              <a:t>storage capacity and lift </a:t>
            </a:r>
            <a:r>
              <a:rPr lang="en-US" sz="1600" b="0" dirty="0"/>
              <a:t>ashore for fuel and other supplies may be required to mitigate resource shortfalls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Extending the buildup of combat power ashore </a:t>
            </a:r>
            <a:r>
              <a:rPr lang="en-US" sz="1800" b="0" dirty="0"/>
              <a:t>might be required</a:t>
            </a:r>
          </a:p>
          <a:p>
            <a:pPr lvl="1">
              <a:spcAft>
                <a:spcPts val="600"/>
              </a:spcAft>
            </a:pPr>
            <a:r>
              <a:rPr lang="en-US" sz="1600" b="0" dirty="0"/>
              <a:t>AE force and equipment composition will likely require rebalancing.</a:t>
            </a:r>
          </a:p>
          <a:p>
            <a:pPr>
              <a:spcAft>
                <a:spcPts val="600"/>
              </a:spcAft>
            </a:pPr>
            <a:r>
              <a:rPr lang="en-US" sz="1800" b="0" dirty="0"/>
              <a:t>Units don’t have the fuel or water storage capacity to land with </a:t>
            </a:r>
            <a:r>
              <a:rPr lang="en-US" sz="1800" dirty="0"/>
              <a:t>3 DOS</a:t>
            </a:r>
          </a:p>
          <a:p>
            <a:pPr lvl="1">
              <a:spcAft>
                <a:spcPts val="600"/>
              </a:spcAft>
            </a:pPr>
            <a:r>
              <a:rPr lang="en-US" sz="1600" b="0" dirty="0"/>
              <a:t>AAVs require fuel immediately upon landing (~120mi range) which may not be tactically feasible - possible mitigation: utilize ~70gal GERS-S to top off upon landing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BSA storage capacities and trafficability </a:t>
            </a:r>
            <a:r>
              <a:rPr lang="en-US" sz="1800" b="0" dirty="0"/>
              <a:t>from the BSA are critical</a:t>
            </a:r>
          </a:p>
          <a:p>
            <a:pPr lvl="1">
              <a:spcAft>
                <a:spcPts val="600"/>
              </a:spcAft>
            </a:pPr>
            <a:r>
              <a:rPr lang="en-US" sz="1600" b="0" dirty="0"/>
              <a:t>BSA fuel mobile storage capacity will need to be increased 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Connectors OE capability and capacity </a:t>
            </a:r>
            <a:r>
              <a:rPr lang="en-US" sz="1800" b="0" dirty="0"/>
              <a:t>isn’t sufficiently resilient.</a:t>
            </a:r>
          </a:p>
          <a:p>
            <a:pPr lvl="1">
              <a:spcAft>
                <a:spcPts val="600"/>
              </a:spcAft>
            </a:pPr>
            <a:r>
              <a:rPr lang="en-US" sz="1600" b="0" dirty="0"/>
              <a:t>It’s a training and equipment issue: fuel </a:t>
            </a:r>
            <a:r>
              <a:rPr lang="en-US" sz="1600" b="0" dirty="0" err="1"/>
              <a:t>blivets</a:t>
            </a:r>
            <a:r>
              <a:rPr lang="en-US" sz="1600" b="0" dirty="0"/>
              <a:t>, slings, yokes, pumps, and appropriately trained personnel are limiting factors</a:t>
            </a:r>
            <a:endParaRPr lang="en-US" sz="2400" b="0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6858000" y="6553200"/>
            <a:ext cx="21336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D117C-0A8E-41F3-9719-DB8B68F2A202}" type="slidenum">
              <a:rPr kumimoji="0" lang="en-US" sz="9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92058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675" y="228600"/>
            <a:ext cx="7486650" cy="685800"/>
          </a:xfrm>
        </p:spPr>
        <p:txBody>
          <a:bodyPr>
            <a:normAutofit/>
          </a:bodyPr>
          <a:lstStyle/>
          <a:p>
            <a:r>
              <a:rPr lang="en-US" sz="2400" dirty="0"/>
              <a:t>Meta-Observations About OE-Based Risk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b="0" dirty="0"/>
              <a:t>Translating OE-based risk into operational impacts is the means by which these issues garner attention</a:t>
            </a:r>
          </a:p>
          <a:p>
            <a:pPr>
              <a:spcAft>
                <a:spcPts val="600"/>
              </a:spcAft>
            </a:pPr>
            <a:r>
              <a:rPr lang="en-US" b="0" dirty="0"/>
              <a:t>Planning factors typically supply a point estimate, which will nearly always be wrong (forces are task organized)</a:t>
            </a:r>
          </a:p>
          <a:p>
            <a:pPr>
              <a:spcAft>
                <a:spcPts val="600"/>
              </a:spcAft>
            </a:pPr>
            <a:r>
              <a:rPr lang="en-US" b="0" dirty="0"/>
              <a:t>Our planned logistical networks often lack resiliency to account for disruptions due to weather, reliability issues, enemy actions, etc.</a:t>
            </a:r>
          </a:p>
          <a:p>
            <a:pPr>
              <a:spcAft>
                <a:spcPts val="600"/>
              </a:spcAft>
            </a:pPr>
            <a:r>
              <a:rPr lang="en-US" b="0" dirty="0"/>
              <a:t>Concepts (Distributed Ops, MOC, Agile Basing, etc.) point the force in a direction that exacerbates the risk</a:t>
            </a:r>
          </a:p>
          <a:p>
            <a:pPr>
              <a:spcAft>
                <a:spcPts val="600"/>
              </a:spcAft>
            </a:pPr>
            <a:r>
              <a:rPr lang="en-US" b="0" dirty="0"/>
              <a:t>The CCMDs and services are playing a sort of shell game in which they push their OE-based risk off on other services</a:t>
            </a:r>
          </a:p>
          <a:p>
            <a:pPr>
              <a:spcAft>
                <a:spcPts val="600"/>
              </a:spcAft>
            </a:pPr>
            <a:r>
              <a:rPr lang="en-US" b="0" dirty="0"/>
              <a:t>Planners lack the tools required to examine the logistical risk associated with their plans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F240C-B2CC-466F-9A4E-7B6F93A84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AEEC2DD-76B5-458A-A52D-3D24E49F55E7}"/>
              </a:ext>
            </a:extLst>
          </p:cNvPr>
          <p:cNvSpPr txBox="1">
            <a:spLocks/>
          </p:cNvSpPr>
          <p:nvPr/>
        </p:nvSpPr>
        <p:spPr>
          <a:xfrm>
            <a:off x="6858000" y="6553200"/>
            <a:ext cx="21336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D117C-0A8E-41F3-9719-DB8B68F2A202}" type="slidenum">
              <a:rPr kumimoji="0" lang="en-US" sz="9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995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675" y="0"/>
            <a:ext cx="7486650" cy="914400"/>
          </a:xfrm>
        </p:spPr>
        <p:txBody>
          <a:bodyPr>
            <a:normAutofit/>
          </a:bodyPr>
          <a:lstStyle/>
          <a:p>
            <a:r>
              <a:rPr lang="en-US" sz="2400" dirty="0"/>
              <a:t>Energy ORM Integration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b="0" dirty="0"/>
              <a:t>Goal: Get the fleet to own the problem</a:t>
            </a:r>
          </a:p>
          <a:p>
            <a:pPr>
              <a:spcAft>
                <a:spcPts val="600"/>
              </a:spcAft>
            </a:pPr>
            <a:r>
              <a:rPr lang="en-US" sz="2400" b="0" dirty="0"/>
              <a:t>Method: PME/POI, MPEM/LAWST training, exercise/MCPP support </a:t>
            </a:r>
          </a:p>
          <a:p>
            <a:pPr>
              <a:spcAft>
                <a:spcPts val="600"/>
              </a:spcAft>
            </a:pPr>
            <a:r>
              <a:rPr lang="en-US" sz="2400" b="0" dirty="0"/>
              <a:t>Engagements: Roadshow and MEF/MEB/MARFOR engagements via exercise planning, OPLAN revisions, schoolhouses, etc.</a:t>
            </a:r>
          </a:p>
          <a:p>
            <a:pPr>
              <a:spcAft>
                <a:spcPts val="600"/>
              </a:spcAft>
            </a:pPr>
            <a:r>
              <a:rPr lang="en-US" sz="2400" b="0" dirty="0"/>
              <a:t>User feedback was critical to shaping our understanding of the difference between a planning tool and an analytical tool</a:t>
            </a:r>
          </a:p>
          <a:p>
            <a:pPr>
              <a:spcAft>
                <a:spcPts val="600"/>
              </a:spcAft>
            </a:pPr>
            <a:endParaRPr lang="en-US" sz="2400" b="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685800" y="5181600"/>
            <a:ext cx="7620000" cy="838200"/>
          </a:xfrm>
          <a:prstGeom prst="roundRect">
            <a:avLst/>
          </a:prstGeom>
          <a:solidFill>
            <a:srgbClr val="FFFF00">
              <a:alpha val="5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4" rIns="91429" bIns="45714" numCol="1" spcCol="457200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600"/>
              </a:spcAft>
            </a:pPr>
            <a:r>
              <a:rPr lang="en-US" sz="2300" dirty="0">
                <a:solidFill>
                  <a:schemeClr val="tx1"/>
                </a:solidFill>
              </a:rPr>
              <a:t>Conclusion: There are 3 ways to field a software solution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F240C-B2CC-466F-9A4E-7B6F93A84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8ACCCC6-891D-4F04-B799-11034FFAF3B4}"/>
              </a:ext>
            </a:extLst>
          </p:cNvPr>
          <p:cNvSpPr txBox="1">
            <a:spLocks/>
          </p:cNvSpPr>
          <p:nvPr/>
        </p:nvSpPr>
        <p:spPr>
          <a:xfrm>
            <a:off x="6858000" y="6553200"/>
            <a:ext cx="21336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D117C-0A8E-41F3-9719-DB8B68F2A202}" type="slidenum">
              <a:rPr kumimoji="0" lang="en-US" sz="9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720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Wait… who?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7"/>
          <a:stretch/>
        </p:blipFill>
        <p:spPr>
          <a:xfrm>
            <a:off x="34119" y="1190625"/>
            <a:ext cx="7433481" cy="5324475"/>
          </a:xfrm>
          <a:prstGeom prst="rect">
            <a:avLst/>
          </a:prstGeom>
        </p:spPr>
      </p:pic>
      <p:sp>
        <p:nvSpPr>
          <p:cNvPr id="28" name="Cross 27"/>
          <p:cNvSpPr/>
          <p:nvPr/>
        </p:nvSpPr>
        <p:spPr bwMode="auto">
          <a:xfrm>
            <a:off x="6895524" y="3581400"/>
            <a:ext cx="1143000" cy="1143000"/>
          </a:xfrm>
          <a:prstGeom prst="plus">
            <a:avLst>
              <a:gd name="adj" fmla="val 35746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00424" y="3733800"/>
            <a:ext cx="11560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+mj-lt"/>
              </a:rPr>
              <a:t>“K”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39037" y="5456307"/>
            <a:ext cx="1923925" cy="707886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+mj-lt"/>
              </a:rPr>
              <a:t>“Kava”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2CA9024-2F26-4FEF-A55A-C7C8C0E86B71}"/>
              </a:ext>
            </a:extLst>
          </p:cNvPr>
          <p:cNvSpPr txBox="1">
            <a:spLocks/>
          </p:cNvSpPr>
          <p:nvPr/>
        </p:nvSpPr>
        <p:spPr>
          <a:xfrm>
            <a:off x="6858000" y="6553200"/>
            <a:ext cx="21336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D117C-0A8E-41F3-9719-DB8B68F2A202}" type="slidenum">
              <a:rPr kumimoji="0" lang="en-US" sz="9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140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83C410-6BFC-42CB-9A6E-54DC45D83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we are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8BBA24-4314-4794-98DE-008B9C0E6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507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13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FDA19C-9C10-4095-8D53-22BD10C33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5070D1-D98E-4E46-BBA9-89CC49FE3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1826"/>
            <a:ext cx="9144000" cy="556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93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8F3B14-A30B-4F6F-A6F4-E783CD73E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“I” Word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5110E-42C2-443C-B462-49E24E333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FC7552-8F96-483C-9727-195B1375A71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r>
              <a:rPr lang="en-US" sz="100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C99D9B-F37A-4CA9-9366-4C33A9EC4C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2" b="50"/>
          <a:stretch/>
        </p:blipFill>
        <p:spPr>
          <a:xfrm>
            <a:off x="0" y="1143001"/>
            <a:ext cx="9144000" cy="56616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32957F-E5B0-4BE1-9BC4-B8EEA6B1C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800601"/>
            <a:ext cx="3657600" cy="200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18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TL;DR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75692" y="1660029"/>
            <a:ext cx="7982508" cy="796789"/>
            <a:chOff x="475692" y="1660029"/>
            <a:chExt cx="7982508" cy="796789"/>
          </a:xfrm>
        </p:grpSpPr>
        <p:sp>
          <p:nvSpPr>
            <p:cNvPr id="3" name="Rectangle 2"/>
            <p:cNvSpPr/>
            <p:nvPr/>
          </p:nvSpPr>
          <p:spPr bwMode="auto">
            <a:xfrm>
              <a:off x="475692" y="1679079"/>
              <a:ext cx="7982508" cy="777739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14400" y="1660029"/>
              <a:ext cx="728436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7030A0"/>
                  </a:solidFill>
                  <a:latin typeface="+mj-lt"/>
                </a:rPr>
                <a:t>6      51%    3,000     7        5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75692" y="2514600"/>
            <a:ext cx="8439708" cy="932260"/>
            <a:chOff x="475692" y="2200870"/>
            <a:chExt cx="8439708" cy="932260"/>
          </a:xfrm>
        </p:grpSpPr>
        <p:sp>
          <p:nvSpPr>
            <p:cNvPr id="20" name="TextBox 19"/>
            <p:cNvSpPr txBox="1"/>
            <p:nvPr/>
          </p:nvSpPr>
          <p:spPr>
            <a:xfrm>
              <a:off x="475692" y="2200870"/>
              <a:ext cx="137730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Geographic</a:t>
              </a:r>
            </a:p>
            <a:p>
              <a:pPr algn="ctr"/>
              <a:r>
                <a:rPr lang="en-US" dirty="0">
                  <a:latin typeface="+mj-lt"/>
                </a:rPr>
                <a:t>Combatant </a:t>
              </a:r>
            </a:p>
            <a:p>
              <a:pPr algn="ctr"/>
              <a:r>
                <a:rPr lang="en-US" dirty="0">
                  <a:latin typeface="+mj-lt"/>
                </a:rPr>
                <a:t>Commands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09800" y="2218098"/>
              <a:ext cx="11551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of Earth’s</a:t>
              </a:r>
            </a:p>
            <a:p>
              <a:pPr algn="ctr"/>
              <a:r>
                <a:rPr lang="en-US" dirty="0">
                  <a:latin typeface="+mj-lt"/>
                </a:rPr>
                <a:t>Surface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84939" y="2209800"/>
              <a:ext cx="12490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languages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15000" y="2209800"/>
              <a:ext cx="10951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largest </a:t>
              </a:r>
            </a:p>
            <a:p>
              <a:pPr algn="ctr"/>
              <a:r>
                <a:rPr lang="en-US" dirty="0">
                  <a:latin typeface="+mj-lt"/>
                </a:rPr>
                <a:t>militaries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896899" y="2209800"/>
              <a:ext cx="201850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allied countries w/</a:t>
              </a:r>
            </a:p>
            <a:p>
              <a:pPr algn="ctr"/>
              <a:r>
                <a:rPr lang="en-US" dirty="0">
                  <a:latin typeface="+mj-lt"/>
                </a:rPr>
                <a:t>mutual defense</a:t>
              </a:r>
            </a:p>
            <a:p>
              <a:pPr algn="ctr"/>
              <a:r>
                <a:rPr lang="en-US" dirty="0">
                  <a:latin typeface="+mj-lt"/>
                </a:rPr>
                <a:t>treaties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271332" y="3657600"/>
            <a:ext cx="4739068" cy="2151494"/>
            <a:chOff x="2271332" y="3657600"/>
            <a:chExt cx="4739068" cy="2151494"/>
          </a:xfrm>
        </p:grpSpPr>
        <p:sp>
          <p:nvSpPr>
            <p:cNvPr id="12" name="Rectangle 11"/>
            <p:cNvSpPr/>
            <p:nvPr/>
          </p:nvSpPr>
          <p:spPr bwMode="auto">
            <a:xfrm>
              <a:off x="2271332" y="3657600"/>
              <a:ext cx="4739068" cy="2151494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87921" y="3657600"/>
              <a:ext cx="4043094" cy="2123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7030A0"/>
                  </a:solidFill>
                  <a:latin typeface="+mj-lt"/>
                </a:rPr>
                <a:t>Munitions </a:t>
              </a:r>
            </a:p>
            <a:p>
              <a:pPr algn="ctr"/>
              <a:r>
                <a:rPr lang="en-US" sz="4400" b="1" dirty="0">
                  <a:solidFill>
                    <a:srgbClr val="7030A0"/>
                  </a:solidFill>
                  <a:latin typeface="+mj-lt"/>
                </a:rPr>
                <a:t>Fuel </a:t>
              </a:r>
            </a:p>
            <a:p>
              <a:pPr algn="ctr"/>
              <a:r>
                <a:rPr lang="en-US" sz="4400" b="1" dirty="0">
                  <a:solidFill>
                    <a:srgbClr val="7030A0"/>
                  </a:solidFill>
                  <a:latin typeface="+mj-lt"/>
                </a:rPr>
                <a:t>Airfields/Ports</a:t>
              </a:r>
            </a:p>
          </p:txBody>
        </p:sp>
      </p:grp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B72A1AFE-0AF3-4956-AFC2-0264A00BA0A7}"/>
              </a:ext>
            </a:extLst>
          </p:cNvPr>
          <p:cNvSpPr txBox="1">
            <a:spLocks/>
          </p:cNvSpPr>
          <p:nvPr/>
        </p:nvSpPr>
        <p:spPr>
          <a:xfrm>
            <a:off x="6858000" y="6553200"/>
            <a:ext cx="21336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D117C-0A8E-41F3-9719-DB8B68F2A202}" type="slidenum">
              <a:rPr kumimoji="0" lang="en-US" sz="9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93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United States Indo-Pacific Command (USINDOPACOM)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9" y="1190625"/>
            <a:ext cx="4501605" cy="2314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3563888" y="1905000"/>
            <a:ext cx="5503912" cy="41910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52400" y="2971800"/>
            <a:ext cx="7315200" cy="3432410"/>
            <a:chOff x="152400" y="2971800"/>
            <a:chExt cx="7315200" cy="34324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4022960"/>
              <a:ext cx="4055657" cy="2381250"/>
            </a:xfrm>
            <a:prstGeom prst="rect">
              <a:avLst/>
            </a:prstGeom>
            <a:ln w="31750">
              <a:solidFill>
                <a:srgbClr val="FFC000"/>
              </a:solidFill>
            </a:ln>
          </p:spPr>
        </p:pic>
        <p:sp>
          <p:nvSpPr>
            <p:cNvPr id="6" name="Rectangle 5"/>
            <p:cNvSpPr/>
            <p:nvPr/>
          </p:nvSpPr>
          <p:spPr bwMode="auto">
            <a:xfrm>
              <a:off x="6934200" y="2971800"/>
              <a:ext cx="533400" cy="457200"/>
            </a:xfrm>
            <a:prstGeom prst="rect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 flipV="1">
              <a:off x="152400" y="2971800"/>
              <a:ext cx="6781800" cy="105116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 flipV="1">
              <a:off x="4208057" y="3429000"/>
              <a:ext cx="3259543" cy="296398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8D7D2D92-B3E9-42D4-9284-0B4B9FA07875}"/>
              </a:ext>
            </a:extLst>
          </p:cNvPr>
          <p:cNvSpPr txBox="1">
            <a:spLocks/>
          </p:cNvSpPr>
          <p:nvPr/>
        </p:nvSpPr>
        <p:spPr>
          <a:xfrm>
            <a:off x="6858000" y="6553200"/>
            <a:ext cx="21336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D117C-0A8E-41F3-9719-DB8B68F2A202}" type="slidenum">
              <a:rPr kumimoji="0" lang="en-US" sz="9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48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Purpose and Desired Takeaways 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84DD3C-87E8-48E4-9788-F686D5185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0" dirty="0"/>
              <a:t>Path that led to the J-DEPLOI solution</a:t>
            </a:r>
          </a:p>
          <a:p>
            <a:r>
              <a:rPr lang="en-US" sz="2400" b="0" dirty="0"/>
              <a:t>Current state of Operational Energy (OE) analysis </a:t>
            </a:r>
          </a:p>
          <a:p>
            <a:r>
              <a:rPr lang="en-US" sz="2400" b="0" dirty="0"/>
              <a:t>Brief J-DEPLOI demonstration</a:t>
            </a:r>
          </a:p>
          <a:p>
            <a:r>
              <a:rPr lang="en-US" sz="2400" b="0" dirty="0"/>
              <a:t>What we’ve learned about OE</a:t>
            </a:r>
          </a:p>
          <a:p>
            <a:r>
              <a:rPr lang="en-US" sz="2400" b="0" dirty="0"/>
              <a:t>Lessons learned about tool creation</a:t>
            </a:r>
          </a:p>
          <a:p>
            <a:r>
              <a:rPr lang="en-US" sz="2400" b="0" dirty="0"/>
              <a:t>Q&amp;A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EDB27-4C74-4C94-972C-3A45CF91041B}"/>
              </a:ext>
            </a:extLst>
          </p:cNvPr>
          <p:cNvSpPr txBox="1">
            <a:spLocks/>
          </p:cNvSpPr>
          <p:nvPr/>
        </p:nvSpPr>
        <p:spPr>
          <a:xfrm>
            <a:off x="6858000" y="6553200"/>
            <a:ext cx="21336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D117C-0A8E-41F3-9719-DB8B68F2A202}" type="slidenum">
              <a:rPr kumimoji="0" lang="en-US" sz="9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701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Challenges in the AOR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t="19519" r="2332" b="12096"/>
          <a:stretch/>
        </p:blipFill>
        <p:spPr bwMode="auto">
          <a:xfrm>
            <a:off x="76200" y="1634773"/>
            <a:ext cx="8991600" cy="487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92857" y="5833947"/>
            <a:ext cx="4783753" cy="60016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Complexity, Scope and </a:t>
            </a:r>
            <a:r>
              <a:rPr kumimoji="0" lang="en-US" sz="11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Volume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of PACOM Logistic Challenges Combined with Extended LOCs, Increase Risk and Negatively Impact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Theater Responsiveness and Resiliency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1174596"/>
            <a:ext cx="8991600" cy="707886"/>
          </a:xfrm>
          <a:prstGeom prst="rect">
            <a:avLst/>
          </a:prstGeom>
          <a:solidFill>
            <a:srgbClr val="FF0000"/>
          </a:solidFill>
          <a:ln w="3175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(Capable Enemy = Large US Req) X Tyranny of Distance X Reduced Capability/Capacity/Access =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Wicked Logistics Problem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3F22357-9965-4DB3-BB76-5A90FD1DD671}"/>
              </a:ext>
            </a:extLst>
          </p:cNvPr>
          <p:cNvSpPr txBox="1">
            <a:spLocks/>
          </p:cNvSpPr>
          <p:nvPr/>
        </p:nvSpPr>
        <p:spPr>
          <a:xfrm>
            <a:off x="6858000" y="6553200"/>
            <a:ext cx="21336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D117C-0A8E-41F3-9719-DB8B68F2A202}" type="slidenum">
              <a:rPr kumimoji="0" lang="en-US" sz="9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162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 bwMode="auto">
          <a:xfrm>
            <a:off x="0" y="1146562"/>
            <a:ext cx="9144000" cy="5406638"/>
          </a:xfrm>
          <a:prstGeom prst="rect">
            <a:avLst/>
          </a:prstGeom>
          <a:gradFill>
            <a:gsLst>
              <a:gs pos="29000">
                <a:schemeClr val="bg1"/>
              </a:gs>
              <a:gs pos="70000">
                <a:srgbClr val="00B0F0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0613" y="38100"/>
            <a:ext cx="7002462" cy="1028700"/>
          </a:xfrm>
        </p:spPr>
        <p:txBody>
          <a:bodyPr/>
          <a:lstStyle/>
          <a:p>
            <a:r>
              <a:rPr lang="en-US" b="1" dirty="0"/>
              <a:t>The Changing Landscape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219200"/>
            <a:ext cx="3429000" cy="803275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/>
                </a:solidFill>
              </a:rPr>
              <a:t>From three domains</a:t>
            </a:r>
            <a:r>
              <a:rPr lang="is-IS" sz="2400" dirty="0">
                <a:solidFill>
                  <a:schemeClr val="tx1"/>
                </a:solidFill>
              </a:rPr>
              <a:t>…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33132" y="4117914"/>
            <a:ext cx="1681867" cy="276999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" charset="-79"/>
                <a:ea typeface="Arial Hebrew" charset="-79"/>
                <a:cs typeface="Arial Hebrew" charset="-79"/>
              </a:rPr>
              <a:t>AIR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060186" y="5997678"/>
            <a:ext cx="1645413" cy="276999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" charset="-79"/>
                <a:ea typeface="Arial Hebrew" charset="-79"/>
                <a:cs typeface="Arial Hebrew" charset="-79"/>
              </a:rPr>
              <a:t>LAND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82241" y="5683046"/>
            <a:ext cx="1599759" cy="276999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" charset="-79"/>
                <a:ea typeface="Arial Hebrew" charset="-79"/>
                <a:cs typeface="Arial Hebrew" charset="-79"/>
              </a:rPr>
              <a:t>SEA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400264" y="3837801"/>
            <a:ext cx="1655245" cy="276999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" charset="-79"/>
                <a:ea typeface="Arial Hebrew" charset="-79"/>
                <a:cs typeface="Arial Hebrew" charset="-79"/>
              </a:rPr>
              <a:t>SPACE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74740" y="3427868"/>
            <a:ext cx="1580668" cy="276999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" charset="-79"/>
                <a:ea typeface="Arial Hebrew" charset="-79"/>
                <a:cs typeface="Arial Hebrew" charset="-79"/>
              </a:rPr>
              <a:t>CYBERSPACE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5943600" y="1371600"/>
            <a:ext cx="396240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0099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 New Roman" charset="0"/>
              <a:buChar char="−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…to five (or six)!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2050" name="Picture 2" descr="mage result for zumwal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138" y="4191000"/>
            <a:ext cx="1593862" cy="142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ge result for military satellit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265" y="2361532"/>
            <a:ext cx="1667535" cy="140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ge result for m1a2 abram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0" t="-732" r="7985" b="732"/>
          <a:stretch/>
        </p:blipFill>
        <p:spPr bwMode="auto">
          <a:xfrm>
            <a:off x="5050355" y="4495800"/>
            <a:ext cx="1655245" cy="145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8" descr="mage result for f22 raptor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2060" name="Picture 12" descr="mage result for f22 rapt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5" r="10005"/>
          <a:stretch/>
        </p:blipFill>
        <p:spPr bwMode="auto">
          <a:xfrm>
            <a:off x="4038278" y="2667000"/>
            <a:ext cx="1676722" cy="14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mage result for cyberspac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r="14806"/>
          <a:stretch/>
        </p:blipFill>
        <p:spPr bwMode="auto">
          <a:xfrm>
            <a:off x="5774740" y="1981200"/>
            <a:ext cx="1580668" cy="14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437720" y="6172200"/>
            <a:ext cx="2000680" cy="276999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" charset="-79"/>
                <a:ea typeface="Arial Hebrew" charset="-79"/>
                <a:cs typeface="Arial Hebrew" charset="-79"/>
              </a:rPr>
              <a:t>SEA</a:t>
            </a:r>
          </a:p>
        </p:txBody>
      </p:sp>
      <p:pic>
        <p:nvPicPr>
          <p:cNvPr id="2064" name="Picture 16" descr="mage result for battleship missouri world war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" t="11733" r="11420" b="21121"/>
          <a:stretch/>
        </p:blipFill>
        <p:spPr bwMode="auto">
          <a:xfrm>
            <a:off x="437720" y="5007351"/>
            <a:ext cx="2000680" cy="11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439491" y="4495800"/>
            <a:ext cx="1998908" cy="276999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" charset="-79"/>
                <a:ea typeface="Arial Hebrew" charset="-79"/>
                <a:cs typeface="Arial Hebrew" charset="-79"/>
              </a:rPr>
              <a:t>LAND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9994" y="2791599"/>
            <a:ext cx="1991935" cy="276999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" charset="-79"/>
                <a:ea typeface="Arial Hebrew" charset="-79"/>
                <a:cs typeface="Arial Hebrew" charset="-79"/>
              </a:rPr>
              <a:t>AIR</a:t>
            </a:r>
          </a:p>
        </p:txBody>
      </p:sp>
      <p:pic>
        <p:nvPicPr>
          <p:cNvPr id="2068" name="Picture 20" descr="mage result for world war 2 jee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7720" y="3200400"/>
            <a:ext cx="2000679" cy="124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mage result for world war 2 musta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19" y="1371600"/>
            <a:ext cx="1984210" cy="135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A529CF6C-44DE-43D1-ABA9-E2FACB2A8CEF}"/>
              </a:ext>
            </a:extLst>
          </p:cNvPr>
          <p:cNvSpPr txBox="1">
            <a:spLocks/>
          </p:cNvSpPr>
          <p:nvPr/>
        </p:nvSpPr>
        <p:spPr>
          <a:xfrm>
            <a:off x="6858000" y="6553200"/>
            <a:ext cx="21336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D117C-0A8E-41F3-9719-DB8B68F2A202}" type="slidenum">
              <a:rPr kumimoji="0" lang="en-US" sz="9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996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Disclaimer: A tool in the toolbox…</a:t>
            </a:r>
          </a:p>
        </p:txBody>
      </p:sp>
      <p:pic>
        <p:nvPicPr>
          <p:cNvPr id="1026" name="Picture 2" descr="https://dms-discourse-static.s3.amazonaws.com/original/2X/1/1840c70cfbe6c2989e7c9d3af8eec8f3a90da95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" t="1123" r="13967" b="12781"/>
          <a:stretch/>
        </p:blipFill>
        <p:spPr bwMode="auto">
          <a:xfrm>
            <a:off x="89847" y="1186227"/>
            <a:ext cx="9004291" cy="524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594F3-6641-4420-9006-0AD1202353EB}"/>
              </a:ext>
            </a:extLst>
          </p:cNvPr>
          <p:cNvSpPr txBox="1">
            <a:spLocks/>
          </p:cNvSpPr>
          <p:nvPr/>
        </p:nvSpPr>
        <p:spPr>
          <a:xfrm>
            <a:off x="6858000" y="6553200"/>
            <a:ext cx="21336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D117C-0A8E-41F3-9719-DB8B68F2A202}" type="slidenum">
              <a:rPr kumimoji="0" lang="en-US" sz="9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809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J-DEPLOI Program Summary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04793" y="1143000"/>
            <a:ext cx="861060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en-US" sz="1800" b="0" kern="0" dirty="0"/>
              <a:t>4yr OECIF-funded analytic tool and associated policy/process improvements to facilitate energy analyses </a:t>
            </a:r>
            <a:r>
              <a:rPr lang="en-US" sz="1800" b="0" u="sng" kern="0" dirty="0"/>
              <a:t>earlier</a:t>
            </a:r>
            <a:r>
              <a:rPr lang="en-US" sz="1800" b="0" kern="0" dirty="0"/>
              <a:t> in the Joint Planning Process (JPP).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1800" b="0" kern="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1800" b="0" kern="0" dirty="0"/>
              <a:t>It would allow operational planner to </a:t>
            </a:r>
            <a:r>
              <a:rPr lang="en-US" sz="1800" u="sng" kern="0" dirty="0">
                <a:solidFill>
                  <a:srgbClr val="0000FF"/>
                </a:solidFill>
              </a:rPr>
              <a:t>visualize</a:t>
            </a:r>
            <a:r>
              <a:rPr lang="en-US" sz="1800" b="0" kern="0" dirty="0"/>
              <a:t>, </a:t>
            </a:r>
            <a:r>
              <a:rPr lang="en-US" sz="1800" u="sng" kern="0" dirty="0">
                <a:solidFill>
                  <a:srgbClr val="0000FF"/>
                </a:solidFill>
              </a:rPr>
              <a:t>quantify</a:t>
            </a:r>
            <a:r>
              <a:rPr lang="en-US" sz="1800" b="0" kern="0" dirty="0"/>
              <a:t>, and </a:t>
            </a:r>
            <a:r>
              <a:rPr lang="en-US" sz="1800" u="sng" kern="0" dirty="0">
                <a:solidFill>
                  <a:srgbClr val="0000FF"/>
                </a:solidFill>
              </a:rPr>
              <a:t>collaboratively evaluate</a:t>
            </a:r>
            <a:r>
              <a:rPr lang="en-US" sz="1800" kern="0" dirty="0"/>
              <a:t> </a:t>
            </a:r>
            <a:r>
              <a:rPr lang="en-US" sz="1800" b="0" kern="0" dirty="0"/>
              <a:t>fuel logistical vulnerability of various COAs during the COA Development, COA Analysis and </a:t>
            </a:r>
            <a:r>
              <a:rPr lang="en-US" sz="1800" b="0" kern="0" dirty="0" err="1"/>
              <a:t>Wargaming</a:t>
            </a:r>
            <a:r>
              <a:rPr lang="en-US" sz="1800" b="0" kern="0" dirty="0"/>
              <a:t>, and COA Comparison steps of the JPP.</a:t>
            </a:r>
            <a:endParaRPr lang="en-US" sz="1800" i="1" kern="0" dirty="0"/>
          </a:p>
        </p:txBody>
      </p:sp>
      <p:pic>
        <p:nvPicPr>
          <p:cNvPr id="11" name="Picture 4" descr="Image result for 2016 operational energy strategy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72840"/>
            <a:ext cx="1346787" cy="1737360"/>
          </a:xfrm>
          <a:prstGeom prst="rect">
            <a:avLst/>
          </a:prstGeom>
          <a:ln w="6350">
            <a:noFill/>
          </a:ln>
          <a:effectLst>
            <a:outerShdw blurRad="127000" dist="508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387" y="4663440"/>
            <a:ext cx="1342399" cy="1737360"/>
          </a:xfrm>
          <a:prstGeom prst="rect">
            <a:avLst/>
          </a:prstGeom>
          <a:ln w="6350">
            <a:noFill/>
          </a:ln>
          <a:effectLst>
            <a:outerShdw blurRad="127000" dist="508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880187" y="3712309"/>
            <a:ext cx="6705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5338" indent="-795338"/>
            <a:r>
              <a:rPr lang="en-US" sz="1700" b="1" i="1" dirty="0"/>
              <a:t>GOAL:</a:t>
            </a:r>
            <a:r>
              <a:rPr lang="en-US" sz="1700" i="1" dirty="0"/>
              <a:t> “Identify and Mitigate Energy Related Risks in Deliberate Planning” (DoD OES, 2016)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15204" y="4852928"/>
            <a:ext cx="59325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5338" indent="-795338"/>
            <a:r>
              <a:rPr lang="en-US" sz="1700" b="1" i="1" dirty="0"/>
              <a:t>GOAL:</a:t>
            </a:r>
            <a:r>
              <a:rPr lang="en-US" sz="1700" i="1" dirty="0"/>
              <a:t> “Reduce Energy System Risks through Analyzing and Adapting Plans” (2017, USPACOM SSES)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F811F97-D527-475F-B44F-2E12ABEE213B}"/>
              </a:ext>
            </a:extLst>
          </p:cNvPr>
          <p:cNvSpPr txBox="1">
            <a:spLocks/>
          </p:cNvSpPr>
          <p:nvPr/>
        </p:nvSpPr>
        <p:spPr>
          <a:xfrm>
            <a:off x="6858000" y="6553200"/>
            <a:ext cx="21336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D117C-0A8E-41F3-9719-DB8B68F2A202}" type="slidenum">
              <a:rPr kumimoji="0" lang="en-US" sz="9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5064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J-DEPLOI Team Structure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E4783CE-E49F-4FF8-8B26-0A53FB677E40}"/>
              </a:ext>
            </a:extLst>
          </p:cNvPr>
          <p:cNvSpPr txBox="1">
            <a:spLocks/>
          </p:cNvSpPr>
          <p:nvPr/>
        </p:nvSpPr>
        <p:spPr>
          <a:xfrm>
            <a:off x="6858000" y="6553200"/>
            <a:ext cx="21336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D117C-0A8E-41F3-9719-DB8B68F2A202}" type="slidenum">
              <a:rPr kumimoji="0" lang="en-US" sz="9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80C7D3-0239-4F77-BB22-8509645E8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50943"/>
            <a:ext cx="8686800" cy="532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88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82"/>
          <a:stretch/>
        </p:blipFill>
        <p:spPr>
          <a:xfrm>
            <a:off x="6990929" y="990600"/>
            <a:ext cx="2153071" cy="175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Key Takeaways from Phase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50" y="1143000"/>
            <a:ext cx="8680450" cy="529272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800" dirty="0"/>
              <a:t>It’s worse than we thought!</a:t>
            </a:r>
          </a:p>
          <a:p>
            <a:pPr marL="798513" indent="-334963">
              <a:buFont typeface="Wingdings" panose="05000000000000000000" pitchFamily="2" charset="2"/>
              <a:buChar char="q"/>
            </a:pPr>
            <a:r>
              <a:rPr lang="en-US" b="0" dirty="0"/>
              <a:t>Most joint planning steps are performed in </a:t>
            </a:r>
          </a:p>
          <a:p>
            <a:pPr marL="800100" indent="-336550">
              <a:buNone/>
            </a:pPr>
            <a:r>
              <a:rPr lang="en-US" b="0" dirty="0">
                <a:solidFill>
                  <a:srgbClr val="FF0000"/>
                </a:solidFill>
              </a:rPr>
              <a:t>	</a:t>
            </a:r>
            <a:r>
              <a:rPr lang="en-US" dirty="0">
                <a:solidFill>
                  <a:srgbClr val="FF0000"/>
                </a:solidFill>
              </a:rPr>
              <a:t>basic Microsoft Office</a:t>
            </a:r>
            <a:r>
              <a:rPr lang="en-US" b="0" dirty="0"/>
              <a:t>: PowerPoint, Word, &amp; Excel</a:t>
            </a:r>
          </a:p>
          <a:p>
            <a:pPr marL="798513" indent="-334963">
              <a:buFont typeface="Wingdings" panose="05000000000000000000" pitchFamily="2" charset="2"/>
              <a:buChar char="q"/>
            </a:pPr>
            <a:r>
              <a:rPr lang="en-US" b="0" dirty="0"/>
              <a:t>TPFDD development </a:t>
            </a:r>
            <a:r>
              <a:rPr lang="en-US" dirty="0">
                <a:solidFill>
                  <a:srgbClr val="FF0000"/>
                </a:solidFill>
              </a:rPr>
              <a:t>consumes &gt;75% of planning capacity</a:t>
            </a:r>
            <a:r>
              <a:rPr lang="en-US" b="0" dirty="0"/>
              <a:t>, leaving little for other phases of operational &amp; logistics plans</a:t>
            </a:r>
          </a:p>
          <a:p>
            <a:pPr marL="798513" indent="-334963">
              <a:buFont typeface="Wingdings" panose="05000000000000000000" pitchFamily="2" charset="2"/>
              <a:buChar char="q"/>
            </a:pPr>
            <a:r>
              <a:rPr lang="en-US" b="0" dirty="0"/>
              <a:t>TPFDD creation involves </a:t>
            </a:r>
            <a:r>
              <a:rPr lang="en-US" dirty="0">
                <a:solidFill>
                  <a:srgbClr val="FF0000"/>
                </a:solidFill>
              </a:rPr>
              <a:t>manual retrieval </a:t>
            </a:r>
            <a:r>
              <a:rPr lang="en-US" b="0" dirty="0"/>
              <a:t>and “hand-jamming” of data from one system to another, consuming 20-70% of planning time, leaving little capacity for </a:t>
            </a:r>
            <a:r>
              <a:rPr lang="en-US" b="0" u="sng" dirty="0"/>
              <a:t>analysis</a:t>
            </a:r>
          </a:p>
          <a:p>
            <a:pPr marL="0" indent="0">
              <a:buNone/>
            </a:pPr>
            <a:endParaRPr lang="en-US" sz="1600" b="0" dirty="0"/>
          </a:p>
          <a:p>
            <a:pPr marL="457200" indent="-457200">
              <a:buFont typeface="+mj-lt"/>
              <a:buAutoNum type="arabicPeriod" startAt="2"/>
            </a:pPr>
            <a:r>
              <a:rPr lang="en-US" sz="2800" dirty="0"/>
              <a:t>Positive difference may be within reach!</a:t>
            </a:r>
          </a:p>
          <a:p>
            <a:pPr marL="798513" indent="-334963">
              <a:buFont typeface="Wingdings" panose="05000000000000000000" pitchFamily="2" charset="2"/>
              <a:buChar char="Ø"/>
            </a:pPr>
            <a:r>
              <a:rPr lang="en-US" b="0" dirty="0"/>
              <a:t>Map fuel supply chain across CCMD AOR</a:t>
            </a:r>
          </a:p>
          <a:p>
            <a:pPr marL="798513" indent="-334963">
              <a:buFont typeface="Wingdings" panose="05000000000000000000" pitchFamily="2" charset="2"/>
              <a:buChar char="Ø"/>
            </a:pPr>
            <a:r>
              <a:rPr lang="en-US" b="0" dirty="0"/>
              <a:t>Machine-readable fuel status updates</a:t>
            </a:r>
          </a:p>
          <a:p>
            <a:pPr marL="798513" indent="-334963">
              <a:buFont typeface="Wingdings" panose="05000000000000000000" pitchFamily="2" charset="2"/>
              <a:buChar char="Ø"/>
            </a:pPr>
            <a:r>
              <a:rPr lang="en-US" b="0" dirty="0"/>
              <a:t>Sketch force laydown in </a:t>
            </a:r>
            <a:r>
              <a:rPr lang="en-US" b="0" u="sng" dirty="0"/>
              <a:t>time and space</a:t>
            </a:r>
            <a:r>
              <a:rPr lang="en-US" b="0" dirty="0"/>
              <a:t> with just enough data structure and collaboration to be an improvement over PowerPoint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26BF4E9-DF67-41C8-9727-C224E2F5A653}"/>
              </a:ext>
            </a:extLst>
          </p:cNvPr>
          <p:cNvSpPr txBox="1">
            <a:spLocks/>
          </p:cNvSpPr>
          <p:nvPr/>
        </p:nvSpPr>
        <p:spPr>
          <a:xfrm>
            <a:off x="6858000" y="6553200"/>
            <a:ext cx="21336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D117C-0A8E-41F3-9719-DB8B68F2A202}" type="slidenum">
              <a:rPr kumimoji="0" lang="en-US" sz="9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8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the Scope of J-DEPLOI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0993" y="1066800"/>
            <a:ext cx="65632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b="1" dirty="0">
                <a:solidFill>
                  <a:srgbClr val="7030A0"/>
                </a:solidFill>
              </a:rPr>
              <a:t>Supply Chain Level </a:t>
            </a:r>
            <a:r>
              <a:rPr lang="en-US" sz="2000" b="1" dirty="0"/>
              <a:t>(Tactical/Operational/Theater)</a:t>
            </a:r>
          </a:p>
          <a:p>
            <a:pPr marL="342900" indent="-342900">
              <a:buAutoNum type="arabicPeriod"/>
            </a:pPr>
            <a:r>
              <a:rPr lang="en-US" sz="2000" b="1" dirty="0">
                <a:solidFill>
                  <a:srgbClr val="7030A0"/>
                </a:solidFill>
              </a:rPr>
              <a:t>Planning Process Levels</a:t>
            </a:r>
          </a:p>
          <a:p>
            <a:pPr marL="342900" indent="-342900">
              <a:buAutoNum type="arabicPeriod"/>
            </a:pPr>
            <a:r>
              <a:rPr lang="en-US" sz="2000" b="1" dirty="0">
                <a:solidFill>
                  <a:srgbClr val="7030A0"/>
                </a:solidFill>
              </a:rPr>
              <a:t>Data &amp; Analysis Requirements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837034" y="1200465"/>
            <a:ext cx="6335542" cy="5657535"/>
            <a:chOff x="2837034" y="1200465"/>
            <a:chExt cx="6335542" cy="5657535"/>
          </a:xfrm>
        </p:grpSpPr>
        <p:grpSp>
          <p:nvGrpSpPr>
            <p:cNvPr id="6" name="Group 5"/>
            <p:cNvGrpSpPr/>
            <p:nvPr/>
          </p:nvGrpSpPr>
          <p:grpSpPr>
            <a:xfrm>
              <a:off x="2837034" y="2133600"/>
              <a:ext cx="6335542" cy="4724400"/>
              <a:chOff x="2378076" y="1295400"/>
              <a:chExt cx="6642100" cy="49530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378076" y="1295400"/>
                <a:ext cx="6642100" cy="4800600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2514600" y="5943600"/>
                <a:ext cx="19812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0082" y="1200465"/>
              <a:ext cx="1723918" cy="10030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CED10CD-FC7A-497A-A516-3019982BCC29}"/>
              </a:ext>
            </a:extLst>
          </p:cNvPr>
          <p:cNvSpPr txBox="1">
            <a:spLocks/>
          </p:cNvSpPr>
          <p:nvPr/>
        </p:nvSpPr>
        <p:spPr>
          <a:xfrm>
            <a:off x="6858000" y="6553200"/>
            <a:ext cx="21336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D117C-0A8E-41F3-9719-DB8B68F2A202}" type="slidenum">
              <a:rPr kumimoji="0" lang="en-US" sz="9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37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Inventory of Available Solutions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1066800"/>
            <a:ext cx="4800600" cy="2418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4564" b="6233"/>
          <a:stretch/>
        </p:blipFill>
        <p:spPr>
          <a:xfrm>
            <a:off x="4932073" y="1085850"/>
            <a:ext cx="3983327" cy="236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2" y="3542621"/>
            <a:ext cx="4800600" cy="27819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73" y="3541941"/>
            <a:ext cx="3983327" cy="2740951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98AAFE9-623F-42CE-A02C-D4DC27BCF852}"/>
              </a:ext>
            </a:extLst>
          </p:cNvPr>
          <p:cNvSpPr txBox="1">
            <a:spLocks/>
          </p:cNvSpPr>
          <p:nvPr/>
        </p:nvSpPr>
        <p:spPr>
          <a:xfrm>
            <a:off x="6858000" y="6553200"/>
            <a:ext cx="21336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D117C-0A8E-41F3-9719-DB8B68F2A202}" type="slidenum">
              <a:rPr kumimoji="0" lang="en-US" sz="9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5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0088880" cy="6934200"/>
            <a:chOff x="0" y="0"/>
            <a:chExt cx="10088880" cy="6934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91939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8199120" y="6643468"/>
              <a:ext cx="1889760" cy="290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F6D4FD1-6319-4678-91C2-CF85743C9825}"/>
              </a:ext>
            </a:extLst>
          </p:cNvPr>
          <p:cNvSpPr txBox="1">
            <a:spLocks/>
          </p:cNvSpPr>
          <p:nvPr/>
        </p:nvSpPr>
        <p:spPr>
          <a:xfrm>
            <a:off x="6858000" y="6553200"/>
            <a:ext cx="21336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D117C-0A8E-41F3-9719-DB8B68F2A202}" type="slidenum">
              <a:rPr kumimoji="0" lang="en-US" sz="9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6041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0088880" cy="6897352"/>
            <a:chOff x="0" y="0"/>
            <a:chExt cx="10088880" cy="689735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9735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8199120" y="6606620"/>
              <a:ext cx="1889760" cy="290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Oval 5"/>
          <p:cNvSpPr/>
          <p:nvPr/>
        </p:nvSpPr>
        <p:spPr bwMode="auto">
          <a:xfrm>
            <a:off x="5486400" y="4495800"/>
            <a:ext cx="3429000" cy="2401552"/>
          </a:xfrm>
          <a:prstGeom prst="ellipse">
            <a:avLst/>
          </a:prstGeom>
          <a:noFill/>
          <a:ln w="730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ACF1A2E-1598-4D04-BEFC-2D2BAC371AE0}"/>
              </a:ext>
            </a:extLst>
          </p:cNvPr>
          <p:cNvSpPr txBox="1">
            <a:spLocks/>
          </p:cNvSpPr>
          <p:nvPr/>
        </p:nvSpPr>
        <p:spPr>
          <a:xfrm>
            <a:off x="6858000" y="6553200"/>
            <a:ext cx="21336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D117C-0A8E-41F3-9719-DB8B68F2A202}" type="slidenum">
              <a:rPr kumimoji="0" lang="en-US" sz="9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565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886200"/>
            <a:ext cx="722752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Initial OAD Study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066800"/>
            <a:ext cx="8594745" cy="5407296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en-US" sz="2400" b="0" dirty="0"/>
              <a:t>F</a:t>
            </a:r>
            <a:r>
              <a:rPr lang="en-US" b="0" dirty="0"/>
              <a:t>ocused on Environmental Control Units (ECUs) </a:t>
            </a:r>
          </a:p>
          <a:p>
            <a:pPr lvl="1"/>
            <a:r>
              <a:rPr lang="en-US" sz="1800" b="0" dirty="0"/>
              <a:t>Via USMC Operations Analysis Directorate (OAD) </a:t>
            </a:r>
          </a:p>
          <a:p>
            <a:pPr lvl="1"/>
            <a:r>
              <a:rPr lang="en-US" sz="1800" b="0" dirty="0"/>
              <a:t>Goal: </a:t>
            </a:r>
            <a:r>
              <a:rPr lang="en-US" sz="1800" b="0" u="sng" dirty="0"/>
              <a:t>creation of a transparent, repeatable process </a:t>
            </a:r>
            <a:endParaRPr lang="en-US" sz="1800" b="0" dirty="0"/>
          </a:p>
          <a:p>
            <a:r>
              <a:rPr lang="en-US" b="0" dirty="0"/>
              <a:t>Research shed light on how to best conduct energy analysis</a:t>
            </a:r>
          </a:p>
          <a:p>
            <a:pPr lvl="1"/>
            <a:r>
              <a:rPr lang="en-US" sz="1800" b="0" dirty="0"/>
              <a:t>High-fidelity data and more robust calculations </a:t>
            </a:r>
          </a:p>
          <a:p>
            <a:pPr lvl="1"/>
            <a:r>
              <a:rPr lang="en-US" sz="1800" b="0" dirty="0"/>
              <a:t>Demand-side perspective</a:t>
            </a:r>
          </a:p>
          <a:p>
            <a:r>
              <a:rPr lang="en-US" b="0" dirty="0"/>
              <a:t>Led to development of Military Power and Energy Model (MPEM)</a:t>
            </a:r>
          </a:p>
          <a:p>
            <a:pPr>
              <a:lnSpc>
                <a:spcPct val="90000"/>
              </a:lnSpc>
            </a:pPr>
            <a:endParaRPr lang="en-US" sz="1800" b="0" dirty="0"/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849731" y="5032123"/>
            <a:ext cx="4361950" cy="611188"/>
          </a:xfrm>
          <a:prstGeom prst="rect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lIns="108000" tIns="78876" rIns="108000" bIns="63000"/>
          <a:lstStyle/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en-US" sz="1300" i="0" dirty="0">
                <a:solidFill>
                  <a:srgbClr val="000000"/>
                </a:solidFill>
              </a:rPr>
              <a:t>Most energy data and analysis was viewed from the perspective of the movement of bulk fuel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5345531" y="5648324"/>
            <a:ext cx="3200400" cy="785813"/>
          </a:xfrm>
          <a:prstGeom prst="rect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lIns="108000" tIns="78876" rIns="108000" bIns="63000"/>
          <a:lstStyle/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en-US" sz="1300" i="0" dirty="0">
                <a:solidFill>
                  <a:srgbClr val="000000"/>
                </a:solidFill>
              </a:rPr>
              <a:t>The fidelity of current energy analysis requires a focus on the energy demands of individual equipment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F240C-B2CC-466F-9A4E-7B6F93A84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EDC1F341-191B-420A-A906-8AD1A76FBD36}"/>
              </a:ext>
            </a:extLst>
          </p:cNvPr>
          <p:cNvSpPr txBox="1">
            <a:spLocks/>
          </p:cNvSpPr>
          <p:nvPr/>
        </p:nvSpPr>
        <p:spPr>
          <a:xfrm>
            <a:off x="6858000" y="6553200"/>
            <a:ext cx="21336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D117C-0A8E-41F3-9719-DB8B68F2A202}" type="slidenum">
              <a:rPr kumimoji="0" lang="en-US" sz="9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504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J-DEPLOI Demo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F240C-B2CC-466F-9A4E-7B6F93A84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ED58CE-EE1D-4E81-B34E-F1E6DC649B6C}"/>
              </a:ext>
            </a:extLst>
          </p:cNvPr>
          <p:cNvSpPr/>
          <p:nvPr/>
        </p:nvSpPr>
        <p:spPr>
          <a:xfrm>
            <a:off x="533400" y="2590800"/>
            <a:ext cx="8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Joint Deployment Energy Planning and </a:t>
            </a:r>
          </a:p>
          <a:p>
            <a:pPr algn="ctr"/>
            <a:r>
              <a:rPr lang="en-US" sz="2400" b="1" dirty="0"/>
              <a:t>Logistics Optimization Initiative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74E4951-E3A7-4FB3-8784-97074A0E6F75}"/>
              </a:ext>
            </a:extLst>
          </p:cNvPr>
          <p:cNvSpPr txBox="1">
            <a:spLocks/>
          </p:cNvSpPr>
          <p:nvPr/>
        </p:nvSpPr>
        <p:spPr>
          <a:xfrm>
            <a:off x="6858000" y="6553200"/>
            <a:ext cx="21336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D117C-0A8E-41F3-9719-DB8B68F2A202}" type="slidenum">
              <a:rPr kumimoji="0" lang="en-US" sz="9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717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Lessons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b="0" dirty="0"/>
              <a:t>Accounting for every logistical capability on the battlefield requires a lot of time and data (model to the fidelity required to get at the questions)</a:t>
            </a:r>
          </a:p>
          <a:p>
            <a:pPr>
              <a:spcAft>
                <a:spcPts val="600"/>
              </a:spcAft>
            </a:pPr>
            <a:r>
              <a:rPr lang="en-US" b="0" dirty="0"/>
              <a:t>Embracing design thinking principles will lead to a stronger user base and decrease training time</a:t>
            </a:r>
          </a:p>
          <a:p>
            <a:pPr>
              <a:spcAft>
                <a:spcPts val="600"/>
              </a:spcAft>
            </a:pPr>
            <a:r>
              <a:rPr lang="en-US" b="0" dirty="0"/>
              <a:t>Integrate the tools and the insights they provide into the process you are trying to influence</a:t>
            </a:r>
          </a:p>
          <a:p>
            <a:pPr>
              <a:spcAft>
                <a:spcPts val="600"/>
              </a:spcAft>
            </a:pPr>
            <a:r>
              <a:rPr lang="en-US" b="0" dirty="0"/>
              <a:t>Listen to the experts – some things brief really well but are wholly impractical and/or infeasible in practice</a:t>
            </a:r>
          </a:p>
          <a:p>
            <a:pPr>
              <a:spcAft>
                <a:spcPts val="600"/>
              </a:spcAft>
            </a:pPr>
            <a:r>
              <a:rPr lang="en-US" b="0" dirty="0"/>
              <a:t>Having the greatest number of people using the same tools and data for wargames, planning, etc. might be the best way</a:t>
            </a:r>
          </a:p>
          <a:p>
            <a:pPr>
              <a:spcAft>
                <a:spcPts val="600"/>
              </a:spcAft>
            </a:pPr>
            <a:r>
              <a:rPr lang="en-US" b="0" dirty="0"/>
              <a:t>A sound “business model” for the ongoing creation, rollout, and upkeep of a software solution is critical 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F240C-B2CC-466F-9A4E-7B6F93A84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D82C92C-32A2-4B3A-B491-4DE8853E9D0A}"/>
              </a:ext>
            </a:extLst>
          </p:cNvPr>
          <p:cNvSpPr txBox="1">
            <a:spLocks/>
          </p:cNvSpPr>
          <p:nvPr/>
        </p:nvSpPr>
        <p:spPr>
          <a:xfrm>
            <a:off x="6858000" y="6553200"/>
            <a:ext cx="21336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D117C-0A8E-41F3-9719-DB8B68F2A202}" type="slidenum">
              <a:rPr kumimoji="0" lang="en-US" sz="9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0685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Discussion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F240C-B2CC-466F-9A4E-7B6F93A84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22725E-EB46-4C13-8806-3F708BD1B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371600"/>
            <a:ext cx="6377054" cy="4889681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E1FFA50-D17D-4779-9354-F74399DF28C7}"/>
              </a:ext>
            </a:extLst>
          </p:cNvPr>
          <p:cNvSpPr txBox="1">
            <a:spLocks/>
          </p:cNvSpPr>
          <p:nvPr/>
        </p:nvSpPr>
        <p:spPr>
          <a:xfrm>
            <a:off x="6858000" y="6553200"/>
            <a:ext cx="21336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D117C-0A8E-41F3-9719-DB8B68F2A202}" type="slidenum">
              <a:rPr kumimoji="0" lang="en-US" sz="9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64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143000"/>
            <a:ext cx="8125822" cy="990600"/>
          </a:xfrm>
        </p:spPr>
        <p:txBody>
          <a:bodyPr anchor="t">
            <a:normAutofit fontScale="92500"/>
          </a:bodyPr>
          <a:lstStyle/>
          <a:p>
            <a:pPr marL="0" indent="0">
              <a:buNone/>
            </a:pPr>
            <a:r>
              <a:rPr lang="en-US" sz="2000" dirty="0"/>
              <a:t>MPEM is an enumerative simulation that calculates a task-organized force’s energy consumption from a Principal End Item perspective while accounting for operational and environmental factors. </a:t>
            </a:r>
          </a:p>
          <a:p>
            <a:endParaRPr lang="en-US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2">
              <a:buNone/>
            </a:pPr>
            <a:endParaRPr lang="en-US" sz="1600" dirty="0"/>
          </a:p>
          <a:p>
            <a:pPr>
              <a:lnSpc>
                <a:spcPct val="90000"/>
              </a:lnSpc>
            </a:pPr>
            <a:endParaRPr lang="en-US" sz="1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Military Power and Energy Model</a:t>
            </a: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352877"/>
            <a:ext cx="4714875" cy="366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248400" y="2209800"/>
            <a:ext cx="2514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0" u="sng" dirty="0">
                <a:solidFill>
                  <a:schemeClr val="tx1"/>
                </a:solidFill>
              </a:rPr>
              <a:t>Characteristics:</a:t>
            </a:r>
            <a:endParaRPr lang="en-US" sz="4000" b="0" i="0" u="sng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b="0" i="0" dirty="0">
                <a:solidFill>
                  <a:schemeClr val="tx1"/>
                </a:solidFill>
              </a:rPr>
              <a:t> VBA model</a:t>
            </a:r>
          </a:p>
          <a:p>
            <a:pPr>
              <a:buFont typeface="Arial" pitchFamily="34" charset="0"/>
              <a:buChar char="•"/>
            </a:pPr>
            <a:r>
              <a:rPr lang="en-US" sz="1800" b="0" i="0" dirty="0">
                <a:solidFill>
                  <a:schemeClr val="tx1"/>
                </a:solidFill>
              </a:rPr>
              <a:t> Excel “wrapper”</a:t>
            </a:r>
          </a:p>
          <a:p>
            <a:pPr>
              <a:buFont typeface="Arial" pitchFamily="34" charset="0"/>
              <a:buChar char="•"/>
            </a:pPr>
            <a:r>
              <a:rPr lang="en-US" sz="1800" b="0" i="0" dirty="0">
                <a:solidFill>
                  <a:schemeClr val="tx1"/>
                </a:solidFill>
              </a:rPr>
              <a:t> Non-proprietary</a:t>
            </a:r>
          </a:p>
          <a:p>
            <a:pPr>
              <a:buFont typeface="Arial" pitchFamily="34" charset="0"/>
              <a:buChar char="•"/>
            </a:pPr>
            <a:r>
              <a:rPr lang="en-US" sz="1800" b="0" i="0" dirty="0">
                <a:solidFill>
                  <a:schemeClr val="tx1"/>
                </a:solidFill>
              </a:rPr>
              <a:t> USMC-owned </a:t>
            </a:r>
          </a:p>
          <a:p>
            <a:pPr>
              <a:buFont typeface="Arial" pitchFamily="34" charset="0"/>
              <a:buChar char="•"/>
            </a:pPr>
            <a:r>
              <a:rPr lang="en-US" sz="1800" b="0" i="0" dirty="0">
                <a:solidFill>
                  <a:schemeClr val="tx1"/>
                </a:solidFill>
              </a:rPr>
              <a:t> Graphical interface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6096000" y="4191000"/>
            <a:ext cx="2514600" cy="1981200"/>
          </a:xfrm>
          <a:prstGeom prst="roundRect">
            <a:avLst/>
          </a:prstGeom>
          <a:solidFill>
            <a:srgbClr val="FFFF00">
              <a:alpha val="5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4" rIns="91429" bIns="45714" numCol="1" rtlCol="0" anchor="t" anchorCtr="0" compatLnSpc="1">
            <a:prstTxWarp prst="textNoShape">
              <a:avLst/>
            </a:prstTxWarp>
          </a:bodyPr>
          <a:lstStyle/>
          <a:p>
            <a:pPr>
              <a:tabLst>
                <a:tab pos="61913" algn="l"/>
              </a:tabLst>
            </a:pPr>
            <a:r>
              <a:rPr lang="en-US" sz="1600" i="0" u="sng" dirty="0">
                <a:solidFill>
                  <a:schemeClr val="tx1"/>
                </a:solidFill>
              </a:rPr>
              <a:t>Quantifies:</a:t>
            </a:r>
          </a:p>
          <a:p>
            <a:pPr>
              <a:buFont typeface="Arial" pitchFamily="34" charset="0"/>
              <a:buChar char="•"/>
              <a:tabLst>
                <a:tab pos="61913" algn="l"/>
              </a:tabLst>
            </a:pPr>
            <a:r>
              <a:rPr kumimoji="0" 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pitchFamily="1" charset="-128"/>
                <a:cs typeface="Times New Roman" pitchFamily="1" charset="0"/>
              </a:rPr>
              <a:t>Fuel</a:t>
            </a:r>
            <a:r>
              <a:rPr kumimoji="0" lang="en-US" sz="16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pitchFamily="1" charset="-128"/>
                <a:cs typeface="Times New Roman" pitchFamily="1" charset="0"/>
              </a:rPr>
              <a:t> Use</a:t>
            </a:r>
          </a:p>
          <a:p>
            <a:pPr>
              <a:buFont typeface="Arial" pitchFamily="34" charset="0"/>
              <a:buChar char="•"/>
              <a:tabLst>
                <a:tab pos="61913" algn="l"/>
              </a:tabLst>
            </a:pPr>
            <a:r>
              <a:rPr lang="en-US" sz="1600" i="0" dirty="0">
                <a:solidFill>
                  <a:schemeClr val="tx1"/>
                </a:solidFill>
                <a:latin typeface="+mn-lt"/>
                <a:ea typeface="ＭＳ Ｐゴシック" pitchFamily="1" charset="-128"/>
                <a:cs typeface="Times New Roman" pitchFamily="1" charset="0"/>
              </a:rPr>
              <a:t>Electricity Use</a:t>
            </a:r>
          </a:p>
          <a:p>
            <a:pPr>
              <a:buFont typeface="Arial" pitchFamily="34" charset="0"/>
              <a:buChar char="•"/>
              <a:tabLst>
                <a:tab pos="61913" algn="l"/>
              </a:tabLst>
            </a:pPr>
            <a:r>
              <a:rPr lang="en-US" sz="1600" i="0" dirty="0">
                <a:solidFill>
                  <a:schemeClr val="tx1"/>
                </a:solidFill>
                <a:latin typeface="+mn-lt"/>
                <a:ea typeface="ＭＳ Ｐゴシック" pitchFamily="1" charset="-128"/>
                <a:cs typeface="Times New Roman" pitchFamily="1" charset="0"/>
              </a:rPr>
              <a:t>Electricity Generated</a:t>
            </a:r>
          </a:p>
          <a:p>
            <a:pPr>
              <a:buFont typeface="Arial" pitchFamily="34" charset="0"/>
              <a:buChar char="•"/>
              <a:tabLst>
                <a:tab pos="61913" algn="l"/>
              </a:tabLst>
            </a:pPr>
            <a:r>
              <a:rPr lang="en-US" sz="1600" i="0" baseline="0" dirty="0">
                <a:solidFill>
                  <a:schemeClr val="tx1"/>
                </a:solidFill>
                <a:latin typeface="+mn-lt"/>
                <a:ea typeface="ＭＳ Ｐゴシック" pitchFamily="1" charset="-128"/>
                <a:cs typeface="Times New Roman" pitchFamily="1" charset="0"/>
              </a:rPr>
              <a:t>Battery</a:t>
            </a:r>
            <a:r>
              <a:rPr lang="en-US" sz="1600" i="0" dirty="0">
                <a:solidFill>
                  <a:schemeClr val="tx1"/>
                </a:solidFill>
                <a:latin typeface="+mn-lt"/>
                <a:ea typeface="ＭＳ Ｐゴシック" pitchFamily="1" charset="-128"/>
                <a:cs typeface="Times New Roman" pitchFamily="1" charset="0"/>
              </a:rPr>
              <a:t> Use</a:t>
            </a:r>
          </a:p>
          <a:p>
            <a:pPr>
              <a:buFont typeface="Arial" pitchFamily="34" charset="0"/>
              <a:buChar char="•"/>
              <a:tabLst>
                <a:tab pos="61913" algn="l"/>
              </a:tabLst>
            </a:pPr>
            <a:r>
              <a:rPr lang="en-US" sz="1600" i="0" dirty="0">
                <a:solidFill>
                  <a:schemeClr val="tx1"/>
                </a:solidFill>
                <a:ea typeface="ＭＳ Ｐゴシック" pitchFamily="1" charset="-128"/>
                <a:cs typeface="Times New Roman" pitchFamily="1" charset="0"/>
              </a:rPr>
              <a:t>Generator Loading</a:t>
            </a:r>
          </a:p>
          <a:p>
            <a:pPr>
              <a:buFont typeface="Arial" pitchFamily="34" charset="0"/>
              <a:buChar char="•"/>
              <a:tabLst>
                <a:tab pos="61913" algn="l"/>
              </a:tabLst>
            </a:pPr>
            <a:r>
              <a:rPr lang="en-US" sz="1600" i="0" baseline="0" dirty="0">
                <a:solidFill>
                  <a:schemeClr val="tx1"/>
                </a:solidFill>
                <a:latin typeface="+mn-lt"/>
                <a:ea typeface="ＭＳ Ｐゴシック" pitchFamily="1" charset="-128"/>
                <a:cs typeface="Times New Roman" pitchFamily="1" charset="0"/>
              </a:rPr>
              <a:t>Heating/Cooling BTU</a:t>
            </a:r>
            <a:endParaRPr kumimoji="0" lang="en-US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pitchFamily="1" charset="-128"/>
              <a:cs typeface="Times New Roman" pitchFamily="1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F240C-B2CC-466F-9A4E-7B6F93A84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E2A8CC4-B895-4196-8397-A0157CF44E0B}"/>
              </a:ext>
            </a:extLst>
          </p:cNvPr>
          <p:cNvSpPr txBox="1">
            <a:spLocks/>
          </p:cNvSpPr>
          <p:nvPr/>
        </p:nvSpPr>
        <p:spPr>
          <a:xfrm>
            <a:off x="6858000" y="6553200"/>
            <a:ext cx="21336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D117C-0A8E-41F3-9719-DB8B68F2A202}" type="slidenum">
              <a:rPr kumimoji="0" lang="en-US" sz="9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837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/>
              <a:t>Subsequent MPEM-Supported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686800" cy="5181600"/>
          </a:xfrm>
        </p:spPr>
        <p:txBody>
          <a:bodyPr/>
          <a:lstStyle/>
          <a:p>
            <a:pPr marL="0" indent="0">
              <a:buNone/>
            </a:pPr>
            <a:r>
              <a:rPr lang="en-US" sz="2200" b="0" dirty="0"/>
              <a:t>                     MPEM-Supported Studies 2011-2012:</a:t>
            </a:r>
          </a:p>
          <a:p>
            <a:pPr lvl="1">
              <a:spcAft>
                <a:spcPts val="300"/>
              </a:spcAft>
            </a:pPr>
            <a:r>
              <a:rPr lang="en-US" sz="1800" b="0" dirty="0"/>
              <a:t>How long can a MEB conduct full combat operations using only assault echelon shipping fuel?</a:t>
            </a:r>
          </a:p>
          <a:p>
            <a:pPr lvl="1">
              <a:spcAft>
                <a:spcPts val="300"/>
              </a:spcAft>
            </a:pPr>
            <a:r>
              <a:rPr lang="en-US" sz="1800" b="0" dirty="0"/>
              <a:t>What are the impacts of the POM-14 Operational Energy (OE) investment on the future MEB?</a:t>
            </a:r>
          </a:p>
          <a:p>
            <a:pPr lvl="1">
              <a:spcAft>
                <a:spcPts val="300"/>
              </a:spcAft>
            </a:pPr>
            <a:r>
              <a:rPr lang="en-US" sz="1800" b="0" dirty="0"/>
              <a:t>Due to the limits of amphibious shipping what actions could be taken to meet the doctrinal advertised capabilities of self-sustainment MEB?</a:t>
            </a:r>
          </a:p>
          <a:p>
            <a:pPr lvl="1">
              <a:spcAft>
                <a:spcPts val="300"/>
              </a:spcAft>
            </a:pPr>
            <a:endParaRPr lang="en-US" sz="1800" dirty="0"/>
          </a:p>
          <a:p>
            <a:endParaRPr lang="en-US" sz="1800" dirty="0"/>
          </a:p>
          <a:p>
            <a:pPr lvl="1"/>
            <a:endParaRPr lang="en-US" sz="1600" dirty="0"/>
          </a:p>
          <a:p>
            <a:endParaRPr lang="en-US" sz="1800" dirty="0"/>
          </a:p>
          <a:p>
            <a:pPr lvl="1"/>
            <a:endParaRPr lang="en-US" sz="1600" dirty="0"/>
          </a:p>
          <a:p>
            <a:pPr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F240C-B2CC-466F-9A4E-7B6F93A84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412617"/>
            <a:ext cx="6827178" cy="3521584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4AF4B8D-FEE0-4F7E-A595-FBBB9F064338}"/>
              </a:ext>
            </a:extLst>
          </p:cNvPr>
          <p:cNvSpPr txBox="1">
            <a:spLocks/>
          </p:cNvSpPr>
          <p:nvPr/>
        </p:nvSpPr>
        <p:spPr>
          <a:xfrm>
            <a:off x="6858000" y="6553200"/>
            <a:ext cx="21336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D117C-0A8E-41F3-9719-DB8B68F2A202}" type="slidenum">
              <a:rPr kumimoji="0" lang="en-US" sz="9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747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Meeting the Demand </a:t>
            </a: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61802"/>
            <a:ext cx="8001000" cy="519454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F240C-B2CC-466F-9A4E-7B6F93A84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E3AA7D7-C9F8-4C07-8329-3A04A1AB35D4}"/>
              </a:ext>
            </a:extLst>
          </p:cNvPr>
          <p:cNvSpPr txBox="1">
            <a:spLocks/>
          </p:cNvSpPr>
          <p:nvPr/>
        </p:nvSpPr>
        <p:spPr>
          <a:xfrm>
            <a:off x="6858000" y="6553200"/>
            <a:ext cx="21336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D117C-0A8E-41F3-9719-DB8B68F2A202}" type="slidenum">
              <a:rPr kumimoji="0" lang="en-US" sz="9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185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2900" y="1035444"/>
            <a:ext cx="861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 data-driven virtual network simulation that enables the quantification of supply-side logistical capacity and throughput, in the context of overall operations, from a temporal and spatial perspective.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2600" y="2034974"/>
            <a:ext cx="5654302" cy="33752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57199" y="2590799"/>
            <a:ext cx="2286000" cy="2031325"/>
          </a:xfrm>
          <a:prstGeom prst="rect">
            <a:avLst/>
          </a:prstGeom>
          <a:solidFill>
            <a:srgbClr val="FFC000"/>
          </a:solidFill>
          <a:ln w="34925"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 w="120650" h="120650"/>
          </a:sp3d>
        </p:spPr>
        <p:txBody>
          <a:bodyPr wrap="square" rtlCol="0">
            <a:spAutoFit/>
          </a:bodyPr>
          <a:lstStyle/>
          <a:p>
            <a:r>
              <a:rPr lang="en-US" sz="1800" u="sng" kern="1000" dirty="0">
                <a:solidFill>
                  <a:srgbClr val="000000"/>
                </a:solidFill>
                <a:latin typeface="Arial" charset="0"/>
              </a:rPr>
              <a:t>Supplies:</a:t>
            </a:r>
          </a:p>
          <a:p>
            <a:r>
              <a:rPr lang="en-US" sz="1800" kern="1000" dirty="0">
                <a:solidFill>
                  <a:srgbClr val="000000"/>
                </a:solidFill>
                <a:latin typeface="Arial" charset="0"/>
              </a:rPr>
              <a:t>-</a:t>
            </a:r>
            <a:r>
              <a:rPr lang="en-US" kern="1000" dirty="0">
                <a:solidFill>
                  <a:srgbClr val="000000"/>
                </a:solidFill>
              </a:rPr>
              <a:t>Unit supply status</a:t>
            </a:r>
          </a:p>
          <a:p>
            <a:r>
              <a:rPr lang="en-US" kern="1000" dirty="0">
                <a:solidFill>
                  <a:srgbClr val="000000"/>
                </a:solidFill>
              </a:rPr>
              <a:t>-Supply shortfalls</a:t>
            </a:r>
          </a:p>
          <a:p>
            <a:r>
              <a:rPr lang="en-US" kern="1000" dirty="0">
                <a:solidFill>
                  <a:srgbClr val="000000"/>
                </a:solidFill>
              </a:rPr>
              <a:t>-O/H supplies</a:t>
            </a:r>
          </a:p>
          <a:p>
            <a:r>
              <a:rPr lang="en-US" kern="1000" dirty="0">
                <a:solidFill>
                  <a:srgbClr val="000000"/>
                </a:solidFill>
              </a:rPr>
              <a:t>-Lift utilization</a:t>
            </a:r>
          </a:p>
          <a:p>
            <a:r>
              <a:rPr lang="en-US" kern="1000" dirty="0">
                <a:solidFill>
                  <a:srgbClr val="000000"/>
                </a:solidFill>
              </a:rPr>
              <a:t>-Storage utilization</a:t>
            </a:r>
          </a:p>
          <a:p>
            <a:r>
              <a:rPr lang="en-US" kern="1000" dirty="0">
                <a:solidFill>
                  <a:srgbClr val="000000"/>
                </a:solidFill>
              </a:rPr>
              <a:t>-Log LIMFACs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533400" y="5562600"/>
            <a:ext cx="8229600" cy="914400"/>
          </a:xfrm>
          <a:prstGeom prst="roundRect">
            <a:avLst/>
          </a:prstGeom>
          <a:solidFill>
            <a:srgbClr val="FFFF00">
              <a:alpha val="5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4" rIns="91429" bIns="45714" numCol="1" spcCol="457200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kern="1000" dirty="0">
                <a:solidFill>
                  <a:srgbClr val="000000"/>
                </a:solidFill>
              </a:rPr>
              <a:t>LAWST aids understanding of the logistical feasibility of a scenario and quantifies the impacts that kinetic and non-kinetic actions on combat units, support assets, and infrastructure have on logistical network capabilities.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9400" y="2590799"/>
            <a:ext cx="2133600" cy="2031325"/>
          </a:xfrm>
          <a:prstGeom prst="rect">
            <a:avLst/>
          </a:prstGeom>
          <a:solidFill>
            <a:srgbClr val="FFC000"/>
          </a:solidFill>
          <a:ln w="34925"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 w="120650" h="12065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800" u="sng" kern="10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Characteristics: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none" dirty="0"/>
              <a:t> </a:t>
            </a:r>
            <a:r>
              <a:rPr lang="en-US" u="none" dirty="0" err="1"/>
              <a:t>.Net</a:t>
            </a:r>
            <a:r>
              <a:rPr lang="en-US" u="none" dirty="0"/>
              <a:t> based tool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none" dirty="0"/>
              <a:t> Non-proprietary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none" dirty="0"/>
              <a:t> USMC-owned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none" dirty="0"/>
              <a:t> 24-hr </a:t>
            </a:r>
            <a:r>
              <a:rPr lang="en-US" u="none" dirty="0" err="1"/>
              <a:t>timestep</a:t>
            </a:r>
            <a:endParaRPr lang="en-US" u="non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none" dirty="0"/>
              <a:t> Map based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none" dirty="0"/>
              <a:t> Drag &amp; drop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203"/>
            <a:ext cx="8458199" cy="952041"/>
          </a:xfrm>
        </p:spPr>
        <p:txBody>
          <a:bodyPr>
            <a:normAutofit/>
          </a:bodyPr>
          <a:lstStyle/>
          <a:p>
            <a:r>
              <a:rPr lang="en-US" sz="2400" dirty="0"/>
              <a:t>Logistical Analysis &amp; Wargame Support Tool (LAWST)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8A563B8-5E43-4A08-9F5E-FDD46417469D}"/>
              </a:ext>
            </a:extLst>
          </p:cNvPr>
          <p:cNvSpPr txBox="1">
            <a:spLocks/>
          </p:cNvSpPr>
          <p:nvPr/>
        </p:nvSpPr>
        <p:spPr>
          <a:xfrm>
            <a:off x="6858000" y="6553200"/>
            <a:ext cx="21336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D117C-0A8E-41F3-9719-DB8B68F2A202}" type="slidenum">
              <a:rPr kumimoji="0" lang="en-US" sz="9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837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990600"/>
          </a:xfrm>
        </p:spPr>
        <p:txBody>
          <a:bodyPr>
            <a:normAutofit/>
          </a:bodyPr>
          <a:lstStyle/>
          <a:p>
            <a:r>
              <a:rPr lang="en-US" sz="2400" dirty="0"/>
              <a:t>OR-15 Wargame and Study Goals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43000"/>
            <a:ext cx="8534400" cy="1676400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0" dirty="0"/>
              <a:t>Estimate the amphibious force’s demand for OE and investigate the naval expeditionary logistics force’s ability to satisfy the demand for OE at critical points in  the operation</a:t>
            </a:r>
            <a:endParaRPr lang="en-US" b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F240C-B2CC-466F-9A4E-7B6F93A84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F23B97-1E78-4BD6-B14D-949D28A1C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590800"/>
            <a:ext cx="7071973" cy="3785944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E7E6243-ECD4-4587-8876-AF1348B20039}"/>
              </a:ext>
            </a:extLst>
          </p:cNvPr>
          <p:cNvSpPr txBox="1">
            <a:spLocks/>
          </p:cNvSpPr>
          <p:nvPr/>
        </p:nvSpPr>
        <p:spPr>
          <a:xfrm>
            <a:off x="6858000" y="6553200"/>
            <a:ext cx="21336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D117C-0A8E-41F3-9719-DB8B68F2A202}" type="slidenum">
              <a:rPr kumimoji="0" lang="en-US" sz="9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23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/>
              <a:t>OR-15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51816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200" b="0" dirty="0"/>
              <a:t>The 2025 naval energy </a:t>
            </a:r>
            <a:r>
              <a:rPr lang="en-US" sz="2200" dirty="0"/>
              <a:t>distribution system is linear and brittle </a:t>
            </a:r>
            <a:r>
              <a:rPr lang="en-US" sz="2200" b="0" dirty="0"/>
              <a:t>with </a:t>
            </a:r>
            <a:r>
              <a:rPr lang="en-US" sz="2200" dirty="0"/>
              <a:t>multiple single points of failure </a:t>
            </a:r>
            <a:r>
              <a:rPr lang="en-US" sz="2200" b="0" dirty="0"/>
              <a:t>and </a:t>
            </a:r>
            <a:r>
              <a:rPr lang="en-US" sz="2200" dirty="0"/>
              <a:t>insufficient redundancy </a:t>
            </a:r>
            <a:r>
              <a:rPr lang="en-US" sz="2200" b="0" dirty="0"/>
              <a:t>which presents a critical vulnerability to littoral operations</a:t>
            </a:r>
          </a:p>
          <a:p>
            <a:pPr>
              <a:spcAft>
                <a:spcPts val="600"/>
              </a:spcAft>
            </a:pPr>
            <a:r>
              <a:rPr lang="en-US" sz="2200" b="0" dirty="0"/>
              <a:t>Programmed logistics and theater enabler force structures and equipment do not support EF-21 and </a:t>
            </a:r>
            <a:r>
              <a:rPr lang="en-US" sz="2200" dirty="0"/>
              <a:t>limit the ESG/MEB’s ability to condition the joint operating environment during Phase II </a:t>
            </a:r>
            <a:r>
              <a:rPr lang="en-US" sz="2200" b="0" dirty="0"/>
              <a:t>for follow-on operations.</a:t>
            </a:r>
          </a:p>
          <a:p>
            <a:pPr>
              <a:spcAft>
                <a:spcPts val="600"/>
              </a:spcAft>
            </a:pPr>
            <a:r>
              <a:rPr lang="en-US" sz="2200" b="0" dirty="0"/>
              <a:t>Dated planning factors, information management systems, and support concepts </a:t>
            </a:r>
            <a:r>
              <a:rPr lang="en-US" sz="2200" dirty="0"/>
              <a:t>could force commanders to unwittingly accept risk </a:t>
            </a:r>
            <a:r>
              <a:rPr lang="en-US" sz="2200" b="0" dirty="0"/>
              <a:t>where they might otherwise mitigate it.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Rebalancing</a:t>
            </a:r>
            <a:r>
              <a:rPr lang="en-US" sz="2200" b="0" dirty="0"/>
              <a:t> forces and </a:t>
            </a:r>
            <a:r>
              <a:rPr lang="en-US" sz="2200" dirty="0"/>
              <a:t>transforming</a:t>
            </a:r>
            <a:r>
              <a:rPr lang="en-US" sz="2200" b="0" dirty="0"/>
              <a:t> the logistics force are critical to enabling operational reach.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F240C-B2CC-466F-9A4E-7B6F93A840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4F42B66-241F-4166-9842-FA4D563616C1}"/>
              </a:ext>
            </a:extLst>
          </p:cNvPr>
          <p:cNvSpPr txBox="1">
            <a:spLocks/>
          </p:cNvSpPr>
          <p:nvPr/>
        </p:nvSpPr>
        <p:spPr>
          <a:xfrm>
            <a:off x="6858000" y="6553200"/>
            <a:ext cx="21336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D117C-0A8E-41F3-9719-DB8B68F2A202}" type="slidenum">
              <a:rPr kumimoji="0" lang="en-US" sz="9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16685"/>
      </p:ext>
    </p:extLst>
  </p:cSld>
  <p:clrMapOvr>
    <a:masterClrMapping/>
  </p:clrMapOvr>
</p:sld>
</file>

<file path=ppt/theme/theme1.xml><?xml version="1.0" encoding="utf-8"?>
<a:theme xmlns:a="http://schemas.openxmlformats.org/drawingml/2006/main" name="2_JPG 21Mar06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33CC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ADE2"/>
      </a:accent5>
      <a:accent6>
        <a:srgbClr val="2D2DB9"/>
      </a:accent6>
      <a:hlink>
        <a:srgbClr val="CCCCFF"/>
      </a:hlink>
      <a:folHlink>
        <a:srgbClr val="B2B2B2"/>
      </a:folHlink>
    </a:clrScheme>
    <a:fontScheme name="2_JPG 21Mar06">
      <a:majorFont>
        <a:latin typeface="Arial"/>
        <a:ea typeface=""/>
        <a:cs typeface="Times New Roman"/>
      </a:majorFont>
      <a:minorFont>
        <a:latin typeface="Arial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JPG 21Mar06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JPG 21Mar06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JPG 21Mar06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JPG 21Mar06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JPG 21Mar06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JPG 21Mar06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JPG 21Mar06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1503</TotalTime>
  <Words>1428</Words>
  <Application>Microsoft Office PowerPoint</Application>
  <PresentationFormat>On-screen Show (4:3)</PresentationFormat>
  <Paragraphs>257</Paragraphs>
  <Slides>32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ＭＳ Ｐゴシック</vt:lpstr>
      <vt:lpstr>Arial</vt:lpstr>
      <vt:lpstr>Arial Hebrew</vt:lpstr>
      <vt:lpstr>Calibri</vt:lpstr>
      <vt:lpstr>Times New Roman</vt:lpstr>
      <vt:lpstr>Wingdings</vt:lpstr>
      <vt:lpstr>2_JPG 21Mar06</vt:lpstr>
      <vt:lpstr>Informing the Fight:  Methods, Challenges, Strategies A J-DEPLOI Case Study</vt:lpstr>
      <vt:lpstr>Purpose and Desired Takeaways  </vt:lpstr>
      <vt:lpstr>Initial OAD Study</vt:lpstr>
      <vt:lpstr>Military Power and Energy Model</vt:lpstr>
      <vt:lpstr>Subsequent MPEM-Supported Studies</vt:lpstr>
      <vt:lpstr>Meeting the Demand </vt:lpstr>
      <vt:lpstr>Logistical Analysis &amp; Wargame Support Tool (LAWST)</vt:lpstr>
      <vt:lpstr>OR-15 Wargame and Study Goals</vt:lpstr>
      <vt:lpstr>OR-15 Findings</vt:lpstr>
      <vt:lpstr>Energy Supportability Analyses</vt:lpstr>
      <vt:lpstr>OPLAN Analysis Key Takeaways</vt:lpstr>
      <vt:lpstr>Meta-Observations About OE-Based Risk</vt:lpstr>
      <vt:lpstr>Energy ORM Integration</vt:lpstr>
      <vt:lpstr>Wait… who?</vt:lpstr>
      <vt:lpstr>Who we are</vt:lpstr>
      <vt:lpstr>What we do</vt:lpstr>
      <vt:lpstr>The “I” Word</vt:lpstr>
      <vt:lpstr>TL;DR</vt:lpstr>
      <vt:lpstr>United States Indo-Pacific Command (USINDOPACOM)</vt:lpstr>
      <vt:lpstr>Challenges in the AOR</vt:lpstr>
      <vt:lpstr>The Changing Landscape</vt:lpstr>
      <vt:lpstr>Disclaimer: A tool in the toolbox…</vt:lpstr>
      <vt:lpstr>J-DEPLOI Program Summary</vt:lpstr>
      <vt:lpstr>J-DEPLOI Team Structure</vt:lpstr>
      <vt:lpstr>Key Takeaways from Phase I</vt:lpstr>
      <vt:lpstr>Defining the Scope of J-DEPLOI</vt:lpstr>
      <vt:lpstr>Inventory of Available Solutions</vt:lpstr>
      <vt:lpstr>PowerPoint Presentation</vt:lpstr>
      <vt:lpstr>PowerPoint Presentation</vt:lpstr>
      <vt:lpstr>J-DEPLOI Demo</vt:lpstr>
      <vt:lpstr>Lessons Learned</vt:lpstr>
      <vt:lpstr>Discussion</vt:lpstr>
    </vt:vector>
  </TitlesOfParts>
  <Company>NMCI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(Classification) – Title, Arial, 24</dc:title>
  <dc:creator>Aguon, Romaine M. MAJ PACOM J4</dc:creator>
  <cp:lastModifiedBy>Maher, Kevin (CIV)</cp:lastModifiedBy>
  <cp:revision>27</cp:revision>
  <dcterms:created xsi:type="dcterms:W3CDTF">2018-06-13T18:56:12Z</dcterms:created>
  <dcterms:modified xsi:type="dcterms:W3CDTF">2018-08-03T18:56:25Z</dcterms:modified>
</cp:coreProperties>
</file>