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0" r:id="rId2"/>
    <p:sldId id="335" r:id="rId3"/>
    <p:sldId id="366" r:id="rId4"/>
    <p:sldId id="396" r:id="rId5"/>
    <p:sldId id="257" r:id="rId6"/>
    <p:sldId id="428" r:id="rId7"/>
    <p:sldId id="386" r:id="rId8"/>
    <p:sldId id="392" r:id="rId9"/>
    <p:sldId id="393" r:id="rId10"/>
    <p:sldId id="394" r:id="rId11"/>
    <p:sldId id="430" r:id="rId12"/>
    <p:sldId id="395" r:id="rId13"/>
    <p:sldId id="397" r:id="rId14"/>
    <p:sldId id="431" r:id="rId15"/>
    <p:sldId id="398" r:id="rId16"/>
    <p:sldId id="426" r:id="rId17"/>
    <p:sldId id="388" r:id="rId18"/>
    <p:sldId id="391" r:id="rId19"/>
    <p:sldId id="387" r:id="rId20"/>
    <p:sldId id="420" r:id="rId21"/>
    <p:sldId id="432" r:id="rId22"/>
    <p:sldId id="406" r:id="rId23"/>
    <p:sldId id="435" r:id="rId24"/>
    <p:sldId id="427" r:id="rId25"/>
    <p:sldId id="407" r:id="rId26"/>
    <p:sldId id="408" r:id="rId27"/>
    <p:sldId id="365" r:id="rId28"/>
    <p:sldId id="399" r:id="rId29"/>
    <p:sldId id="400" r:id="rId30"/>
    <p:sldId id="401" r:id="rId31"/>
    <p:sldId id="413" r:id="rId32"/>
    <p:sldId id="415" r:id="rId33"/>
    <p:sldId id="425" r:id="rId34"/>
    <p:sldId id="403" r:id="rId35"/>
    <p:sldId id="410" r:id="rId36"/>
    <p:sldId id="411" r:id="rId37"/>
    <p:sldId id="409" r:id="rId38"/>
    <p:sldId id="429" r:id="rId39"/>
    <p:sldId id="433" r:id="rId40"/>
    <p:sldId id="434" r:id="rId41"/>
    <p:sldId id="416" r:id="rId42"/>
    <p:sldId id="370" r:id="rId43"/>
    <p:sldId id="417" r:id="rId44"/>
    <p:sldId id="414" r:id="rId45"/>
    <p:sldId id="424" r:id="rId46"/>
    <p:sldId id="419" r:id="rId47"/>
    <p:sldId id="422" r:id="rId48"/>
    <p:sldId id="423" r:id="rId49"/>
    <p:sldId id="421" r:id="rId50"/>
    <p:sldId id="418" r:id="rId51"/>
    <p:sldId id="38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55"/>
    <a:srgbClr val="303030"/>
    <a:srgbClr val="3B3B3B"/>
    <a:srgbClr val="C9E8F5"/>
    <a:srgbClr val="0D95D1"/>
    <a:srgbClr val="174378"/>
    <a:srgbClr val="027AFE"/>
    <a:srgbClr val="0184BF"/>
    <a:srgbClr val="00335B"/>
    <a:srgbClr val="232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61759-9AE9-450D-9F3D-E0E292DC3270}" v="8253" dt="2018-07-13T15:34:39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5987" autoAdjust="0"/>
  </p:normalViewPr>
  <p:slideViewPr>
    <p:cSldViewPr snapToGrid="0">
      <p:cViewPr varScale="1">
        <p:scale>
          <a:sx n="68" d="100"/>
          <a:sy n="68" d="100"/>
        </p:scale>
        <p:origin x="8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49438-31F9-499F-A9C1-8DA377B66841}" type="datetimeFigureOut">
              <a:rPr lang="en-US" smtClean="0"/>
              <a:t>7/13/2018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AA584-617E-4660-B1C9-6532A45DDD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Please</a:t>
            </a:r>
            <a:r>
              <a:rPr lang="fr-CA" baseline="0" dirty="0"/>
              <a:t> </a:t>
            </a:r>
            <a:r>
              <a:rPr lang="fr-CA" baseline="0" dirty="0" err="1"/>
              <a:t>unhide</a:t>
            </a:r>
            <a:r>
              <a:rPr lang="fr-CA" baseline="0" dirty="0"/>
              <a:t> the slide </a:t>
            </a:r>
            <a:r>
              <a:rPr lang="fr-CA" baseline="0" dirty="0" err="1"/>
              <a:t>corresponding</a:t>
            </a:r>
            <a:r>
              <a:rPr lang="fr-CA" baseline="0" dirty="0"/>
              <a:t> to the </a:t>
            </a:r>
            <a:r>
              <a:rPr lang="fr-CA" baseline="0" dirty="0" err="1"/>
              <a:t>targeted</a:t>
            </a:r>
            <a:r>
              <a:rPr lang="fr-CA" baseline="0" dirty="0"/>
              <a:t> </a:t>
            </a:r>
            <a:r>
              <a:rPr lang="fr-CA" baseline="0" dirty="0" err="1"/>
              <a:t>market</a:t>
            </a:r>
            <a:r>
              <a:rPr lang="en-US" baseline="0" dirty="0"/>
              <a:t>.</a:t>
            </a:r>
          </a:p>
          <a:p>
            <a:r>
              <a:rPr lang="fr-CA" baseline="0" dirty="0"/>
              <a:t>THIS SLIDE IS TARGETING THE </a:t>
            </a:r>
            <a:r>
              <a:rPr lang="fr-CA" b="1" baseline="0" dirty="0"/>
              <a:t>AUTOMOTIVE </a:t>
            </a:r>
            <a:r>
              <a:rPr lang="fr-CA" baseline="0" dirty="0"/>
              <a:t>INDUSTRY</a:t>
            </a:r>
          </a:p>
          <a:p>
            <a:endParaRPr lang="fr-CA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tx2"/>
                </a:solidFill>
              </a:rPr>
              <a:t>OPAL-RT has a growing presence in US, European and Asia national research laboratories:</a:t>
            </a:r>
            <a:r>
              <a:rPr lang="en-CA" baseline="0" dirty="0">
                <a:solidFill>
                  <a:schemeClr val="tx2"/>
                </a:solidFill>
              </a:rPr>
              <a:t> Pacific Northwest, NREL, </a:t>
            </a:r>
            <a:r>
              <a:rPr lang="en-CA" baseline="0" dirty="0" err="1">
                <a:solidFill>
                  <a:schemeClr val="tx2"/>
                </a:solidFill>
              </a:rPr>
              <a:t>Fraunhofer</a:t>
            </a:r>
            <a:r>
              <a:rPr lang="en-CA" baseline="0" dirty="0">
                <a:solidFill>
                  <a:schemeClr val="tx2"/>
                </a:solidFill>
              </a:rPr>
              <a:t>, Agency for Science, Technology and Research, and Sandi National Laboratories</a:t>
            </a:r>
            <a:endParaRPr lang="en-CA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tx2"/>
                </a:solidFill>
              </a:rPr>
              <a:t>In the last 3 years, a growing presence in R&amp;D utilities:</a:t>
            </a:r>
            <a:r>
              <a:rPr lang="en-CA" baseline="0" dirty="0">
                <a:solidFill>
                  <a:schemeClr val="tx2"/>
                </a:solidFill>
              </a:rPr>
              <a:t> Southern California EDISON, ENTERGY, New York Power Authority, Tenaga </a:t>
            </a:r>
            <a:r>
              <a:rPr lang="en-CA" baseline="0" dirty="0" err="1">
                <a:solidFill>
                  <a:schemeClr val="tx2"/>
                </a:solidFill>
              </a:rPr>
              <a:t>Nasional</a:t>
            </a:r>
            <a:r>
              <a:rPr lang="en-CA" baseline="0" dirty="0">
                <a:solidFill>
                  <a:schemeClr val="tx2"/>
                </a:solidFill>
              </a:rPr>
              <a:t>, </a:t>
            </a:r>
            <a:r>
              <a:rPr lang="en-CA" baseline="0" dirty="0" err="1">
                <a:solidFill>
                  <a:schemeClr val="tx2"/>
                </a:solidFill>
              </a:rPr>
              <a:t>Tubitak</a:t>
            </a:r>
            <a:r>
              <a:rPr lang="en-CA" baseline="0" dirty="0">
                <a:solidFill>
                  <a:schemeClr val="tx2"/>
                </a:solidFill>
              </a:rPr>
              <a:t>, and Hydro Quebec</a:t>
            </a:r>
            <a:endParaRPr lang="en-CA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tx2"/>
                </a:solidFill>
              </a:rPr>
              <a:t>Important system presence at power systems manufacturers:</a:t>
            </a:r>
            <a:r>
              <a:rPr lang="en-CA" baseline="0" dirty="0">
                <a:solidFill>
                  <a:schemeClr val="tx2"/>
                </a:solidFill>
              </a:rPr>
              <a:t> ABB, GE, and Siemens</a:t>
            </a:r>
            <a:endParaRPr lang="en-CA" dirty="0">
              <a:solidFill>
                <a:schemeClr val="tx2"/>
              </a:solidFill>
            </a:endParaRPr>
          </a:p>
          <a:p>
            <a:endParaRPr lang="fr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A584-617E-4660-B1C9-6532A45DDD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DB9A0A-941D-4CE8-930F-97ED97F3C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735" r="24750"/>
          <a:stretch/>
        </p:blipFill>
        <p:spPr>
          <a:xfrm>
            <a:off x="0" y="-43774"/>
            <a:ext cx="12192000" cy="6901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2573"/>
            <a:ext cx="9144000" cy="1041103"/>
          </a:xfrm>
          <a:prstGeom prst="rect">
            <a:avLst/>
          </a:prstGeo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CA" dirty="0"/>
              <a:t>PRESENTATION TITLE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0F01-C20F-4446-BD44-628505C78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12" y="104309"/>
            <a:ext cx="27717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2139" y="246728"/>
            <a:ext cx="10515600" cy="9836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CA" dirty="0"/>
              <a:t>TITLE SHOULD BE IN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29539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Font typeface="Symbol" panose="05050102010706020507" pitchFamily="18" charset="2"/>
              <a:buChar char="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036913"/>
            <a:ext cx="129636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704FF88-3403-497E-B416-9966E83195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3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52139" y="246728"/>
            <a:ext cx="10515600" cy="9836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CA" dirty="0"/>
              <a:t>TITLE SHOULD BE IN CAPS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704FF88-3403-497E-B416-9966E831953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036913"/>
            <a:ext cx="129636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18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807190" y="861075"/>
            <a:ext cx="3848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04FF88-3403-497E-B416-9966E831953B}" type="slidenum">
              <a:rPr lang="en-US" sz="1200" smtClean="0">
                <a:latin typeface="Myriad Pro" panose="020B0503030403020204" pitchFamily="34" charset="0"/>
              </a:rPr>
              <a:pPr/>
              <a:t>‹#›</a:t>
            </a:fld>
            <a:endParaRPr lang="en-US" sz="1200" dirty="0">
              <a:latin typeface="Myriad Pro" panose="020B0503030403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2139" y="246728"/>
            <a:ext cx="10515600" cy="9836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CA" dirty="0"/>
              <a:t>TITLE SHOULD BE IN CAPS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29539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Font typeface="Symbol" panose="05050102010706020507" pitchFamily="18" charset="2"/>
              <a:buChar char="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1036913"/>
            <a:ext cx="129636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807190" y="762001"/>
            <a:ext cx="384810" cy="464200"/>
          </a:xfrm>
          <a:prstGeom prst="rect">
            <a:avLst/>
          </a:prstGeom>
          <a:solidFill>
            <a:srgbClr val="052F55"/>
          </a:solidFill>
          <a:ln>
            <a:solidFill>
              <a:srgbClr val="052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515" y="6268788"/>
            <a:ext cx="1564675" cy="32274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07190" y="861075"/>
            <a:ext cx="38481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704FF88-3403-497E-B416-9966E83195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7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://www.google.ca/url?sa=i&amp;rct=j&amp;q=&amp;esrc=s&amp;source=images&amp;cd=&amp;cad=rja&amp;uact=8&amp;ved=0ahUKEwiJt_Lap4_QAhUH7IMKHWA7CLUQjRwIBw&amp;url=http://4vector.com/free-vector/electric-power-plug-icon-clip-art-117333&amp;bvm=bv.137901846,d.amc&amp;psig=AFQjCNFjerXPTFT398ls2Zk8cL25gKQOMg&amp;ust=1478355999704491" TargetMode="External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22.jpeg"/><Relationship Id="rId21" Type="http://schemas.openxmlformats.org/officeDocument/2006/relationships/image" Target="../media/image32.png"/><Relationship Id="rId7" Type="http://schemas.openxmlformats.org/officeDocument/2006/relationships/hyperlink" Target="http://www.google.ca/url?sa=i&amp;rct=j&amp;q=&amp;esrc=s&amp;source=images&amp;cd=&amp;cad=rja&amp;uact=8&amp;ved=0ahUKEwjAsJCQpY_QAhUMw4MKHWkLAR0QjRwIBw&amp;url=http://renewableenergy.ie/&amp;bvm=bv.137901846,d.amc&amp;psig=AFQjCNEH05srIV0XCtIfEPmcAikKI7R9kg&amp;ust=1478355371634789" TargetMode="External"/><Relationship Id="rId12" Type="http://schemas.openxmlformats.org/officeDocument/2006/relationships/image" Target="../media/image26.png"/><Relationship Id="rId17" Type="http://schemas.openxmlformats.org/officeDocument/2006/relationships/hyperlink" Target="http://www.google.ca/url?sa=i&amp;rct=j&amp;q=&amp;esrc=s&amp;source=images&amp;cd=&amp;cad=rja&amp;uact=8&amp;ved=0ahUKEwjqgYbkqY_QAhWk7YMKHbBXBXkQjRwIBw&amp;url=http://www.tongapower.to/&amp;bvm=bv.137901846,d.amc&amp;psig=AFQjCNElIYM-63xUMhPy_HA5eWJiev1hZw&amp;ust=1478356594379880" TargetMode="External"/><Relationship Id="rId25" Type="http://schemas.openxmlformats.org/officeDocument/2006/relationships/hyperlink" Target="https://www.google.ca/url?sa=i&amp;rct=j&amp;q=&amp;esrc=s&amp;source=images&amp;cd=&amp;cad=rja&amp;uact=8&amp;ved=0ahUKEwi29-iKsI_QAhVJwYMKHYGICW0QjRwIBw&amp;url=https://www.iconfinder.com/icons/1472975/current_current_source_digital_electric_electronic_source_icon&amp;bvm=bv.137901846,d.amc&amp;psig=AFQjCNGNg_LLcKI1PrkE0Yr5zIYPT9YXYQ&amp;ust=1478358299124348" TargetMode="External"/><Relationship Id="rId2" Type="http://schemas.openxmlformats.org/officeDocument/2006/relationships/hyperlink" Target="http://www.google.ca/url?sa=i&amp;rct=j&amp;q=&amp;esrc=s&amp;source=images&amp;cd=&amp;cad=rja&amp;uact=8&amp;ved=0ahUKEwjcq8veo4_QAhUf0IMKHdgpAMwQjRwIBw&amp;url=http://sprng.eu/tag/icons/&amp;psig=AFQjCNGSSuqfcF_M5YhLIECQ18IBP1HGVA&amp;ust=1478354996645034" TargetMode="External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hyperlink" Target="http://www.google.ca/url?sa=i&amp;rct=j&amp;q=&amp;esrc=s&amp;source=images&amp;cd=&amp;cad=rja&amp;uact=8&amp;ved=0ahUKEwjMkenHpo_QAhUH2IMKHeGdCEgQjRwIBw&amp;url=http://www.solarstik.com/products/energy-storage/&amp;bvm=bv.137901846,d.amc&amp;psig=AFQjCNEs4668i1OdD_M-NvZV80sQdNdvuQ&amp;ust=1478355747418096" TargetMode="External"/><Relationship Id="rId24" Type="http://schemas.openxmlformats.org/officeDocument/2006/relationships/image" Target="../media/image34.png"/><Relationship Id="rId5" Type="http://schemas.openxmlformats.org/officeDocument/2006/relationships/image" Target="../media/image23.png"/><Relationship Id="rId15" Type="http://schemas.openxmlformats.org/officeDocument/2006/relationships/hyperlink" Target="http://www.google.ca/url?sa=i&amp;rct=j&amp;q=&amp;esrc=s&amp;source=images&amp;cd=&amp;cad=rja&amp;uact=8&amp;ved=0ahUKEwi4lJSHqY_QAhXh64MKHW83CgcQjRwIBw&amp;url=http://cliparts101.com/free_clipart/70470/Green_Energy_Icon&amp;bvm=bv.137901846,d.amc&amp;psig=AFQjCNEKgbMhD2MW878YFgSP6YYYGztsZQ&amp;ust=1478356431116473" TargetMode="External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31" Type="http://schemas.openxmlformats.org/officeDocument/2006/relationships/image" Target="../media/image39.jpeg"/><Relationship Id="rId4" Type="http://schemas.openxmlformats.org/officeDocument/2006/relationships/hyperlink" Target="https://www.google.ca/url?sa=i&amp;rct=j&amp;q=&amp;esrc=s&amp;source=images&amp;cd=&amp;cad=rja&amp;uact=8&amp;ved=0ahUKEwjurfLQpI_QAhUO24MKHVGABJ0QjRwIBw&amp;url=https://www.iconfinder.com/icons/822123/car_electric_transportation_icon&amp;bvm=bv.137901846,d.amc&amp;psig=AFQjCNHZPI6AGGGndYO8Qrn0hCtVf5WdZA&amp;ust=1478355250358132" TargetMode="External"/><Relationship Id="rId9" Type="http://schemas.openxmlformats.org/officeDocument/2006/relationships/hyperlink" Target="http://www.google.ca/url?sa=i&amp;rct=j&amp;q=&amp;esrc=s&amp;source=images&amp;cd=&amp;cad=rja&amp;uact=8&amp;ved=0ahUKEwiLopj6pY_QAhXm7oMKHWPiCL0QjRwIBw&amp;url=http://yourgdp.com/&amp;bvm=bv.137901846,d.amc&amp;psig=AFQjCNFfn7Ta0LTAAjAnKxzMDtSXJpXpKA&amp;ust=1478355521560663" TargetMode="External"/><Relationship Id="rId14" Type="http://schemas.openxmlformats.org/officeDocument/2006/relationships/image" Target="../media/image27.png"/><Relationship Id="rId22" Type="http://schemas.openxmlformats.org/officeDocument/2006/relationships/hyperlink" Target="https://www.google.ca/url?sa=i&amp;rct=j&amp;q=&amp;esrc=s&amp;source=images&amp;cd=&amp;cad=rja&amp;uact=8&amp;ved=0ahUKEwinjaeNr4_QAhUDzoMKHQNiA2AQjRwIBw&amp;url=https://www.iconfinder.com/icons/387258/connect_electric_electrical_electricity_energy_network_power_supply_icon&amp;bvm=bv.137901846,d.amc&amp;psig=AFQjCNESJJVf0KSwIfHl-8ynSo2BwgYPKg&amp;ust=1478358056162256" TargetMode="External"/><Relationship Id="rId27" Type="http://schemas.microsoft.com/office/2007/relationships/hdphoto" Target="../media/hdphoto2.wdp"/><Relationship Id="rId3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19" Type="http://schemas.openxmlformats.org/officeDocument/2006/relationships/image" Target="../media/image84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tw10356.utweb.utexas.edu/sites/default/files/Strank_ADM%20Microgrid%20Testing.pdf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70.png"/><Relationship Id="rId4" Type="http://schemas.openxmlformats.org/officeDocument/2006/relationships/image" Target="../media/image116.emf"/><Relationship Id="rId9" Type="http://schemas.openxmlformats.org/officeDocument/2006/relationships/image" Target="../media/image121.jpeg"/><Relationship Id="rId1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24.png"/><Relationship Id="rId3" Type="http://schemas.openxmlformats.org/officeDocument/2006/relationships/image" Target="../media/image118.emf"/><Relationship Id="rId7" Type="http://schemas.openxmlformats.org/officeDocument/2006/relationships/image" Target="../media/image127.jpeg"/><Relationship Id="rId12" Type="http://schemas.openxmlformats.org/officeDocument/2006/relationships/image" Target="../media/image12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122.png"/><Relationship Id="rId5" Type="http://schemas.openxmlformats.org/officeDocument/2006/relationships/image" Target="../media/image126.png"/><Relationship Id="rId10" Type="http://schemas.openxmlformats.org/officeDocument/2006/relationships/image" Target="../media/image70.png"/><Relationship Id="rId4" Type="http://schemas.openxmlformats.org/officeDocument/2006/relationships/image" Target="../media/image116.emf"/><Relationship Id="rId9" Type="http://schemas.openxmlformats.org/officeDocument/2006/relationships/image" Target="../media/image121.jpeg"/><Relationship Id="rId1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5.png"/><Relationship Id="rId3" Type="http://schemas.openxmlformats.org/officeDocument/2006/relationships/image" Target="../media/image116.emf"/><Relationship Id="rId7" Type="http://schemas.openxmlformats.org/officeDocument/2006/relationships/image" Target="../media/image117.png"/><Relationship Id="rId12" Type="http://schemas.openxmlformats.org/officeDocument/2006/relationships/image" Target="../media/image134.png"/><Relationship Id="rId17" Type="http://schemas.openxmlformats.org/officeDocument/2006/relationships/image" Target="../media/image139.jpeg"/><Relationship Id="rId2" Type="http://schemas.openxmlformats.org/officeDocument/2006/relationships/image" Target="../media/image118.emf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3.png"/><Relationship Id="rId5" Type="http://schemas.openxmlformats.org/officeDocument/2006/relationships/image" Target="../media/image129.jpe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thomas.kirk@opal-rt.com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8084" y="400158"/>
            <a:ext cx="6096000" cy="1335820"/>
          </a:xfrm>
        </p:spPr>
        <p:txBody>
          <a:bodyPr anchor="ctr"/>
          <a:lstStyle/>
          <a:p>
            <a:r>
              <a:rPr lang="en-US" sz="4000" dirty="0"/>
              <a:t>An introduction to </a:t>
            </a:r>
            <a:br>
              <a:rPr lang="en-US" sz="4000" dirty="0"/>
            </a:br>
            <a:r>
              <a:rPr lang="en-US" sz="4000" dirty="0"/>
              <a:t>Digital Real-Time Simulation (DRTS) for advanced energy system testing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178084" y="4945799"/>
            <a:ext cx="6426558" cy="18409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fr-CA" sz="2800" dirty="0"/>
              <a:t>July 13</a:t>
            </a:r>
            <a:r>
              <a:rPr lang="fr-CA" sz="2800" baseline="30000" dirty="0"/>
              <a:t>th</a:t>
            </a:r>
            <a:r>
              <a:rPr lang="fr-CA" sz="2800" dirty="0"/>
              <a:t>, 2018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9305925" y="704679"/>
            <a:ext cx="2886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Thomas Kirk, </a:t>
            </a:r>
            <a:r>
              <a:rPr lang="en-US" b="1" dirty="0" err="1">
                <a:solidFill>
                  <a:schemeClr val="bg1"/>
                </a:solidFill>
              </a:rPr>
              <a:t>M.A.Sc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Solutions Engineer</a:t>
            </a:r>
          </a:p>
          <a:p>
            <a:r>
              <a:rPr lang="en-US" b="1" dirty="0">
                <a:solidFill>
                  <a:schemeClr val="bg1"/>
                </a:solidFill>
              </a:rPr>
              <a:t>OPAL-RT </a:t>
            </a:r>
            <a:r>
              <a:rPr lang="en-US" b="1" dirty="0" smtClean="0">
                <a:solidFill>
                  <a:schemeClr val="bg1"/>
                </a:solidFill>
              </a:rPr>
              <a:t>Technologies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thomas.kirk@opal-rt.com</a:t>
            </a:r>
          </a:p>
        </p:txBody>
      </p:sp>
    </p:spTree>
    <p:extLst>
      <p:ext uri="{BB962C8B-B14F-4D97-AF65-F5344CB8AC3E}">
        <p14:creationId xmlns:p14="http://schemas.microsoft.com/office/powerpoint/2010/main" val="2260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Power Hardware-in-the-Loop (PHIL)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D0D1F6-6507-485C-960D-622DECCF4E6F}"/>
              </a:ext>
            </a:extLst>
          </p:cNvPr>
          <p:cNvGrpSpPr/>
          <p:nvPr/>
        </p:nvGrpSpPr>
        <p:grpSpPr>
          <a:xfrm>
            <a:off x="821693" y="1406014"/>
            <a:ext cx="10758471" cy="4716993"/>
            <a:chOff x="1365704" y="1602784"/>
            <a:chExt cx="9699010" cy="42524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1FA26B-044F-4A10-8082-FA0B5968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704" y="1602784"/>
              <a:ext cx="6333401" cy="2757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67F9E1-67C5-4A70-A9D5-D8CCC9B5E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475" y="3493163"/>
              <a:ext cx="3353239" cy="2362099"/>
            </a:xfrm>
            <a:prstGeom prst="rect">
              <a:avLst/>
            </a:prstGeom>
          </p:spPr>
        </p:pic>
        <p:pic>
          <p:nvPicPr>
            <p:cNvPr id="10" name="Picture 2" descr="https://upload.wikimedia.org/wikipedia/en/thumb/4/41/Kth_logo.svg/908px-Kth_logo.svg.png">
              <a:extLst>
                <a:ext uri="{FF2B5EF4-FFF2-40B4-BE49-F238E27FC236}">
                  <a16:creationId xmlns:a16="http://schemas.microsoft.com/office/drawing/2014/main" id="{C3F52644-2AF5-4CAA-855D-49AAE6677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288" y="4007023"/>
              <a:ext cx="1316184" cy="148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00BB4A-A870-4A65-A59C-46DA9CC59DEF}"/>
                </a:ext>
              </a:extLst>
            </p:cNvPr>
            <p:cNvSpPr/>
            <p:nvPr/>
          </p:nvSpPr>
          <p:spPr>
            <a:xfrm>
              <a:off x="7699105" y="4049413"/>
              <a:ext cx="907530" cy="1341549"/>
            </a:xfrm>
            <a:prstGeom prst="rect">
              <a:avLst/>
            </a:prstGeom>
            <a:solidFill>
              <a:srgbClr val="92D05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B077B4-4AE7-4DCD-A9DB-DA6425006D33}"/>
                </a:ext>
              </a:extLst>
            </p:cNvPr>
            <p:cNvSpPr/>
            <p:nvPr/>
          </p:nvSpPr>
          <p:spPr>
            <a:xfrm>
              <a:off x="2631396" y="1602784"/>
              <a:ext cx="1303931" cy="1279729"/>
            </a:xfrm>
            <a:prstGeom prst="rect">
              <a:avLst/>
            </a:prstGeom>
            <a:solidFill>
              <a:srgbClr val="92D05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916BDE-4527-472D-A612-6A17FDFD4617}"/>
                </a:ext>
              </a:extLst>
            </p:cNvPr>
            <p:cNvSpPr/>
            <p:nvPr/>
          </p:nvSpPr>
          <p:spPr>
            <a:xfrm>
              <a:off x="8598176" y="3588154"/>
              <a:ext cx="759220" cy="1710858"/>
            </a:xfrm>
            <a:prstGeom prst="rect">
              <a:avLst/>
            </a:prstGeom>
            <a:solidFill>
              <a:srgbClr val="FFC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1AB7F1-9716-4FFA-B612-CA9A564AE0F4}"/>
                </a:ext>
              </a:extLst>
            </p:cNvPr>
            <p:cNvSpPr/>
            <p:nvPr/>
          </p:nvSpPr>
          <p:spPr>
            <a:xfrm>
              <a:off x="4236756" y="1602784"/>
              <a:ext cx="1338954" cy="1279729"/>
            </a:xfrm>
            <a:prstGeom prst="rect">
              <a:avLst/>
            </a:prstGeom>
            <a:solidFill>
              <a:srgbClr val="FFC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2D3DAA-DC0E-4BF8-AFFC-8C3F54D7F0FE}"/>
                </a:ext>
              </a:extLst>
            </p:cNvPr>
            <p:cNvSpPr/>
            <p:nvPr/>
          </p:nvSpPr>
          <p:spPr>
            <a:xfrm>
              <a:off x="9764718" y="3588153"/>
              <a:ext cx="1299996" cy="2267109"/>
            </a:xfrm>
            <a:prstGeom prst="rect">
              <a:avLst/>
            </a:prstGeom>
            <a:solidFill>
              <a:srgbClr val="FF0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0DED7A-5C67-469C-B728-75FE16FA0075}"/>
                </a:ext>
              </a:extLst>
            </p:cNvPr>
            <p:cNvSpPr/>
            <p:nvPr/>
          </p:nvSpPr>
          <p:spPr>
            <a:xfrm>
              <a:off x="5995288" y="1602784"/>
              <a:ext cx="1641373" cy="1972485"/>
            </a:xfrm>
            <a:prstGeom prst="rect">
              <a:avLst/>
            </a:prstGeom>
            <a:solidFill>
              <a:srgbClr val="FF0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24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Power Hardware-in-the-Loop (PHIL)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339046" y="1346281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9" name="Picture 4" descr="Image result for MX30-3Pi">
            <a:extLst>
              <a:ext uri="{FF2B5EF4-FFF2-40B4-BE49-F238E27FC236}">
                <a16:creationId xmlns:a16="http://schemas.microsoft.com/office/drawing/2014/main" id="{52DEFA7E-A32A-4800-B851-121EA4A5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77" y="3863943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OP4510">
            <a:extLst>
              <a:ext uri="{FF2B5EF4-FFF2-40B4-BE49-F238E27FC236}">
                <a16:creationId xmlns:a16="http://schemas.microsoft.com/office/drawing/2014/main" id="{9DC9FCFC-F752-44C5-AE23-19489AA1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9" y="4976289"/>
            <a:ext cx="2984499" cy="8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C751B9-17F2-4625-9EEA-F82E5D90E45E}"/>
              </a:ext>
            </a:extLst>
          </p:cNvPr>
          <p:cNvSpPr txBox="1"/>
          <p:nvPr/>
        </p:nvSpPr>
        <p:spPr>
          <a:xfrm>
            <a:off x="1514983" y="5931553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Real-Time Simulator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9FD99C-9427-43E3-A5B3-F42F0FDA81F2}"/>
              </a:ext>
            </a:extLst>
          </p:cNvPr>
          <p:cNvSpPr txBox="1"/>
          <p:nvPr/>
        </p:nvSpPr>
        <p:spPr>
          <a:xfrm>
            <a:off x="6331482" y="6230952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Power amplifier 4-quadrant</a:t>
            </a:r>
            <a:endParaRPr lang="en-US" dirty="0"/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F42BA8C6-90B1-4535-9EF0-477871C1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34" y="2117941"/>
            <a:ext cx="2486025" cy="1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ounded Rectangular Callout 9">
            <a:extLst>
              <a:ext uri="{FF2B5EF4-FFF2-40B4-BE49-F238E27FC236}">
                <a16:creationId xmlns:a16="http://schemas.microsoft.com/office/drawing/2014/main" id="{3B817CBD-C2E1-44C1-959F-1D12529D51A1}"/>
              </a:ext>
            </a:extLst>
          </p:cNvPr>
          <p:cNvSpPr/>
          <p:nvPr/>
        </p:nvSpPr>
        <p:spPr>
          <a:xfrm>
            <a:off x="1117818" y="2003363"/>
            <a:ext cx="2752077" cy="2162407"/>
          </a:xfrm>
          <a:prstGeom prst="wedgeRoundRectCallout">
            <a:avLst>
              <a:gd name="adj1" fmla="val 29929"/>
              <a:gd name="adj2" fmla="val 83261"/>
              <a:gd name="adj3" fmla="val 16667"/>
            </a:avLst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059BF5-2D1D-404D-91E1-CE8F42F6CB37}"/>
              </a:ext>
            </a:extLst>
          </p:cNvPr>
          <p:cNvGrpSpPr/>
          <p:nvPr/>
        </p:nvGrpSpPr>
        <p:grpSpPr>
          <a:xfrm>
            <a:off x="9700953" y="3933732"/>
            <a:ext cx="1772091" cy="1997822"/>
            <a:chOff x="7419677" y="952500"/>
            <a:chExt cx="2013596" cy="3070946"/>
          </a:xfrm>
        </p:grpSpPr>
        <p:pic>
          <p:nvPicPr>
            <p:cNvPr id="26" name="Picture 8" descr="Image result for grid tied pv inverter">
              <a:extLst>
                <a:ext uri="{FF2B5EF4-FFF2-40B4-BE49-F238E27FC236}">
                  <a16:creationId xmlns:a16="http://schemas.microsoft.com/office/drawing/2014/main" id="{2B06B110-258B-4F52-8234-52C845905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" t="2264" r="45666" b="17883"/>
            <a:stretch/>
          </p:blipFill>
          <p:spPr bwMode="auto">
            <a:xfrm>
              <a:off x="7419677" y="952500"/>
              <a:ext cx="1952386" cy="2975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2F9025-E46A-4949-A129-272CD8BF55BC}"/>
                </a:ext>
              </a:extLst>
            </p:cNvPr>
            <p:cNvSpPr/>
            <p:nvPr/>
          </p:nvSpPr>
          <p:spPr>
            <a:xfrm>
              <a:off x="8734426" y="2555065"/>
              <a:ext cx="698847" cy="1468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Elbow Connector 14">
            <a:extLst>
              <a:ext uri="{FF2B5EF4-FFF2-40B4-BE49-F238E27FC236}">
                <a16:creationId xmlns:a16="http://schemas.microsoft.com/office/drawing/2014/main" id="{AFF5D161-BF81-4A72-904E-42DF943A5D3E}"/>
              </a:ext>
            </a:extLst>
          </p:cNvPr>
          <p:cNvCxnSpPr/>
          <p:nvPr/>
        </p:nvCxnSpPr>
        <p:spPr>
          <a:xfrm flipV="1">
            <a:off x="8029783" y="5228060"/>
            <a:ext cx="1530082" cy="805"/>
          </a:xfrm>
          <a:prstGeom prst="bentConnector3">
            <a:avLst>
              <a:gd name="adj1" fmla="val 50000"/>
            </a:avLst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31">
            <a:extLst>
              <a:ext uri="{FF2B5EF4-FFF2-40B4-BE49-F238E27FC236}">
                <a16:creationId xmlns:a16="http://schemas.microsoft.com/office/drawing/2014/main" id="{0C6BC86B-6A3E-4165-AFC6-81942C9931A0}"/>
              </a:ext>
            </a:extLst>
          </p:cNvPr>
          <p:cNvCxnSpPr/>
          <p:nvPr/>
        </p:nvCxnSpPr>
        <p:spPr>
          <a:xfrm rot="10800000">
            <a:off x="7992161" y="4592112"/>
            <a:ext cx="1567705" cy="1"/>
          </a:xfrm>
          <a:prstGeom prst="bentConnector3">
            <a:avLst>
              <a:gd name="adj1" fmla="val 50000"/>
            </a:avLst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FA4DD3C-F6BA-482A-8E6C-AF46BB156793}"/>
              </a:ext>
            </a:extLst>
          </p:cNvPr>
          <p:cNvSpPr txBox="1"/>
          <p:nvPr/>
        </p:nvSpPr>
        <p:spPr>
          <a:xfrm>
            <a:off x="9455592" y="3578425"/>
            <a:ext cx="250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Unit Under Test (UUT)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B7208-FFDE-480D-B494-B02D4A00ACEC}"/>
              </a:ext>
            </a:extLst>
          </p:cNvPr>
          <p:cNvSpPr txBox="1"/>
          <p:nvPr/>
        </p:nvSpPr>
        <p:spPr>
          <a:xfrm>
            <a:off x="779397" y="4275172"/>
            <a:ext cx="2107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/>
              <a:t>Microgrid</a:t>
            </a:r>
            <a:r>
              <a:rPr lang="fr-CA" sz="1400" dirty="0"/>
              <a:t>/</a:t>
            </a:r>
            <a:r>
              <a:rPr lang="fr-CA" sz="1400" dirty="0" err="1"/>
              <a:t>Grid</a:t>
            </a:r>
            <a:r>
              <a:rPr lang="fr-CA" sz="1400" dirty="0"/>
              <a:t> </a:t>
            </a:r>
            <a:r>
              <a:rPr lang="fr-CA" sz="1400" dirty="0" err="1"/>
              <a:t>Emulation</a:t>
            </a:r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D97EFE-5971-4182-889D-CA742E8E7118}"/>
              </a:ext>
            </a:extLst>
          </p:cNvPr>
          <p:cNvSpPr/>
          <p:nvPr/>
        </p:nvSpPr>
        <p:spPr>
          <a:xfrm>
            <a:off x="2308283" y="2148372"/>
            <a:ext cx="647700" cy="7856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EE8B06-F335-4C7B-8515-0E12344DC761}"/>
              </a:ext>
            </a:extLst>
          </p:cNvPr>
          <p:cNvSpPr/>
          <p:nvPr/>
        </p:nvSpPr>
        <p:spPr>
          <a:xfrm>
            <a:off x="9613734" y="3968174"/>
            <a:ext cx="1954376" cy="20256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A58162-4E43-4AD8-895B-809A00CBF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677" y="1139010"/>
            <a:ext cx="3595056" cy="16038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721805-D03C-4A28-85BA-2D6FE0094E41}"/>
              </a:ext>
            </a:extLst>
          </p:cNvPr>
          <p:cNvSpPr txBox="1"/>
          <p:nvPr/>
        </p:nvSpPr>
        <p:spPr>
          <a:xfrm>
            <a:off x="7242007" y="879591"/>
            <a:ext cx="257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Mapping</a:t>
            </a:r>
            <a:r>
              <a:rPr lang="fr-CA" dirty="0"/>
              <a:t> Box &amp; </a:t>
            </a:r>
            <a:r>
              <a:rPr lang="fr-CA" dirty="0" err="1"/>
              <a:t>Sensing</a:t>
            </a:r>
            <a:endParaRPr lang="en-US" dirty="0"/>
          </a:p>
        </p:txBody>
      </p:sp>
      <p:cxnSp>
        <p:nvCxnSpPr>
          <p:cNvPr id="36" name="Elbow Connector 32">
            <a:extLst>
              <a:ext uri="{FF2B5EF4-FFF2-40B4-BE49-F238E27FC236}">
                <a16:creationId xmlns:a16="http://schemas.microsoft.com/office/drawing/2014/main" id="{6D335990-53F0-4B00-81AC-26D7C0B0F5FA}"/>
              </a:ext>
            </a:extLst>
          </p:cNvPr>
          <p:cNvCxnSpPr/>
          <p:nvPr/>
        </p:nvCxnSpPr>
        <p:spPr>
          <a:xfrm flipV="1">
            <a:off x="8029783" y="4908879"/>
            <a:ext cx="1530082" cy="805"/>
          </a:xfrm>
          <a:prstGeom prst="bentConnector3">
            <a:avLst>
              <a:gd name="adj1" fmla="val 50000"/>
            </a:avLst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0B77E566-C809-4126-9D47-10CA16EA4C44}"/>
              </a:ext>
            </a:extLst>
          </p:cNvPr>
          <p:cNvSpPr/>
          <p:nvPr/>
        </p:nvSpPr>
        <p:spPr>
          <a:xfrm>
            <a:off x="8362293" y="4444891"/>
            <a:ext cx="218150" cy="304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1F3576-7582-420C-9399-EED5A498A081}"/>
              </a:ext>
            </a:extLst>
          </p:cNvPr>
          <p:cNvSpPr/>
          <p:nvPr/>
        </p:nvSpPr>
        <p:spPr>
          <a:xfrm>
            <a:off x="8678128" y="4754530"/>
            <a:ext cx="218150" cy="304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21B3D38-CC53-49E4-939D-7B6DF65CED58}"/>
              </a:ext>
            </a:extLst>
          </p:cNvPr>
          <p:cNvSpPr/>
          <p:nvPr/>
        </p:nvSpPr>
        <p:spPr>
          <a:xfrm>
            <a:off x="9002142" y="5074050"/>
            <a:ext cx="218150" cy="304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77B04B-74E8-491E-A4B7-8AFF52F7050D}"/>
              </a:ext>
            </a:extLst>
          </p:cNvPr>
          <p:cNvCxnSpPr/>
          <p:nvPr/>
        </p:nvCxnSpPr>
        <p:spPr>
          <a:xfrm flipV="1">
            <a:off x="8455902" y="2681673"/>
            <a:ext cx="0" cy="1766921"/>
          </a:xfrm>
          <a:prstGeom prst="straightConnector1">
            <a:avLst/>
          </a:prstGeom>
          <a:ln w="53975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DDD107-4669-4AD2-9887-CEF7AEFD427A}"/>
              </a:ext>
            </a:extLst>
          </p:cNvPr>
          <p:cNvCxnSpPr/>
          <p:nvPr/>
        </p:nvCxnSpPr>
        <p:spPr>
          <a:xfrm flipV="1">
            <a:off x="8783494" y="2681673"/>
            <a:ext cx="0" cy="2083184"/>
          </a:xfrm>
          <a:prstGeom prst="straightConnector1">
            <a:avLst/>
          </a:prstGeom>
          <a:ln w="53975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10E4005-F235-4AA1-87BD-26F776E17A58}"/>
              </a:ext>
            </a:extLst>
          </p:cNvPr>
          <p:cNvCxnSpPr/>
          <p:nvPr/>
        </p:nvCxnSpPr>
        <p:spPr>
          <a:xfrm flipV="1">
            <a:off x="9119543" y="2681673"/>
            <a:ext cx="0" cy="2399447"/>
          </a:xfrm>
          <a:prstGeom prst="straightConnector1">
            <a:avLst/>
          </a:prstGeom>
          <a:ln w="53975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2057">
            <a:extLst>
              <a:ext uri="{FF2B5EF4-FFF2-40B4-BE49-F238E27FC236}">
                <a16:creationId xmlns:a16="http://schemas.microsoft.com/office/drawing/2014/main" id="{1E61BE2E-9031-4272-8863-FA9A7ADC44EB}"/>
              </a:ext>
            </a:extLst>
          </p:cNvPr>
          <p:cNvCxnSpPr>
            <a:stCxn id="34" idx="1"/>
            <a:endCxn id="20" idx="3"/>
          </p:cNvCxnSpPr>
          <p:nvPr/>
        </p:nvCxnSpPr>
        <p:spPr>
          <a:xfrm rot="10800000" flipV="1">
            <a:off x="4007359" y="1940934"/>
            <a:ext cx="2011319" cy="348208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7915A2-7A08-4BCA-8A4E-2DB0483B0201}"/>
              </a:ext>
            </a:extLst>
          </p:cNvPr>
          <p:cNvCxnSpPr/>
          <p:nvPr/>
        </p:nvCxnSpPr>
        <p:spPr>
          <a:xfrm>
            <a:off x="6555253" y="2677791"/>
            <a:ext cx="0" cy="11822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5F79955-BC38-43E6-B29A-17B903DB3A0C}"/>
              </a:ext>
            </a:extLst>
          </p:cNvPr>
          <p:cNvSpPr txBox="1"/>
          <p:nvPr/>
        </p:nvSpPr>
        <p:spPr>
          <a:xfrm>
            <a:off x="6659287" y="2680117"/>
            <a:ext cx="38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8C35EF-78F6-43C2-96FC-0DFEED690328}"/>
              </a:ext>
            </a:extLst>
          </p:cNvPr>
          <p:cNvSpPr txBox="1"/>
          <p:nvPr/>
        </p:nvSpPr>
        <p:spPr>
          <a:xfrm>
            <a:off x="8432415" y="2934069"/>
            <a:ext cx="38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Ib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FEB2CF-4E0C-4604-8179-A197027F48A0}"/>
              </a:ext>
            </a:extLst>
          </p:cNvPr>
          <p:cNvSpPr txBox="1"/>
          <p:nvPr/>
        </p:nvSpPr>
        <p:spPr>
          <a:xfrm>
            <a:off x="8796621" y="2927627"/>
            <a:ext cx="38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Ic</a:t>
            </a:r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E81642-BEEF-49CD-9940-04FCB1C561DD}"/>
              </a:ext>
            </a:extLst>
          </p:cNvPr>
          <p:cNvCxnSpPr/>
          <p:nvPr/>
        </p:nvCxnSpPr>
        <p:spPr>
          <a:xfrm flipV="1">
            <a:off x="7022561" y="2679082"/>
            <a:ext cx="0" cy="1184861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0D5574E-73FC-45F9-B320-C7F17E4B5CF2}"/>
              </a:ext>
            </a:extLst>
          </p:cNvPr>
          <p:cNvCxnSpPr/>
          <p:nvPr/>
        </p:nvCxnSpPr>
        <p:spPr>
          <a:xfrm flipV="1">
            <a:off x="7215130" y="2696535"/>
            <a:ext cx="0" cy="1184861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4336EA-DA4C-4765-8D91-ECFFEC7CB528}"/>
              </a:ext>
            </a:extLst>
          </p:cNvPr>
          <p:cNvCxnSpPr/>
          <p:nvPr/>
        </p:nvCxnSpPr>
        <p:spPr>
          <a:xfrm flipV="1">
            <a:off x="7386784" y="2677791"/>
            <a:ext cx="0" cy="1184861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8B90E8B-3C1E-4269-9E66-870B71B4BFE8}"/>
              </a:ext>
            </a:extLst>
          </p:cNvPr>
          <p:cNvCxnSpPr/>
          <p:nvPr/>
        </p:nvCxnSpPr>
        <p:spPr>
          <a:xfrm flipV="1">
            <a:off x="7556498" y="2677791"/>
            <a:ext cx="0" cy="1184861"/>
          </a:xfrm>
          <a:prstGeom prst="straightConnector1">
            <a:avLst/>
          </a:prstGeom>
          <a:ln w="53975">
            <a:solidFill>
              <a:schemeClr val="tx2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683BC46-5555-465E-BB52-62C7C00D98A5}"/>
              </a:ext>
            </a:extLst>
          </p:cNvPr>
          <p:cNvSpPr txBox="1"/>
          <p:nvPr/>
        </p:nvSpPr>
        <p:spPr>
          <a:xfrm>
            <a:off x="6784744" y="2790340"/>
            <a:ext cx="38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a</a:t>
            </a:r>
            <a:endParaRPr lang="en-US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6F9788-D954-4E32-89EF-B08E1B89C65C}"/>
              </a:ext>
            </a:extLst>
          </p:cNvPr>
          <p:cNvSpPr txBox="1"/>
          <p:nvPr/>
        </p:nvSpPr>
        <p:spPr>
          <a:xfrm>
            <a:off x="6987928" y="2790340"/>
            <a:ext cx="38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b</a:t>
            </a:r>
            <a:endParaRPr lang="en-US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91DB4C-D775-4A41-83CF-E7AD1A95CB8D}"/>
              </a:ext>
            </a:extLst>
          </p:cNvPr>
          <p:cNvSpPr txBox="1"/>
          <p:nvPr/>
        </p:nvSpPr>
        <p:spPr>
          <a:xfrm>
            <a:off x="7170621" y="2790340"/>
            <a:ext cx="38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</a:t>
            </a:r>
            <a:endParaRPr lang="en-US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75D5F1-DDCA-4256-BE67-C2CF185309C5}"/>
              </a:ext>
            </a:extLst>
          </p:cNvPr>
          <p:cNvSpPr txBox="1"/>
          <p:nvPr/>
        </p:nvSpPr>
        <p:spPr>
          <a:xfrm>
            <a:off x="7349742" y="2790340"/>
            <a:ext cx="38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n</a:t>
            </a:r>
            <a:endParaRPr lang="en-US" sz="1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41E894-1304-47ED-AFAD-A79F732DA365}"/>
              </a:ext>
            </a:extLst>
          </p:cNvPr>
          <p:cNvSpPr txBox="1"/>
          <p:nvPr/>
        </p:nvSpPr>
        <p:spPr>
          <a:xfrm>
            <a:off x="8066191" y="2927627"/>
            <a:ext cx="38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Ia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696366-3A34-47C3-9B70-44F5F6BE468C}"/>
              </a:ext>
            </a:extLst>
          </p:cNvPr>
          <p:cNvSpPr txBox="1"/>
          <p:nvPr/>
        </p:nvSpPr>
        <p:spPr>
          <a:xfrm>
            <a:off x="8323443" y="5288170"/>
            <a:ext cx="137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Current</a:t>
            </a:r>
            <a:r>
              <a:rPr lang="fr-CA" dirty="0"/>
              <a:t> Probes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20C53E-F00D-4E88-84F4-996655CB7070}"/>
              </a:ext>
            </a:extLst>
          </p:cNvPr>
          <p:cNvSpPr txBox="1"/>
          <p:nvPr/>
        </p:nvSpPr>
        <p:spPr>
          <a:xfrm>
            <a:off x="5816287" y="2877411"/>
            <a:ext cx="79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Control </a:t>
            </a:r>
            <a:r>
              <a:rPr lang="fr-CA" sz="1400" dirty="0" err="1"/>
              <a:t>Signals</a:t>
            </a:r>
            <a:endParaRPr lang="fr-CA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76A4F4-28A8-4BAC-9947-3E6D3E90B26C}"/>
              </a:ext>
            </a:extLst>
          </p:cNvPr>
          <p:cNvSpPr txBox="1"/>
          <p:nvPr/>
        </p:nvSpPr>
        <p:spPr>
          <a:xfrm>
            <a:off x="5009421" y="3770480"/>
            <a:ext cx="1111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Control </a:t>
            </a:r>
            <a:r>
              <a:rPr lang="fr-CA" sz="1400" dirty="0" err="1"/>
              <a:t>Signals</a:t>
            </a:r>
            <a:r>
              <a:rPr lang="fr-CA" sz="1400" dirty="0"/>
              <a:t> (Aout) &amp; Feedback (Ain)</a:t>
            </a:r>
          </a:p>
        </p:txBody>
      </p:sp>
    </p:spTree>
    <p:extLst>
      <p:ext uri="{BB962C8B-B14F-4D97-AF65-F5344CB8AC3E}">
        <p14:creationId xmlns:p14="http://schemas.microsoft.com/office/powerpoint/2010/main" val="24614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Power Hardware-in-the-Loop (PHIL)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9" name="Picture 2" descr="Résultats de recherche d'images pour « free wind power icon »">
            <a:hlinkClick r:id="rId2"/>
            <a:extLst>
              <a:ext uri="{FF2B5EF4-FFF2-40B4-BE49-F238E27FC236}">
                <a16:creationId xmlns:a16="http://schemas.microsoft.com/office/drawing/2014/main" id="{E0295DCA-B6E9-4CB3-A748-96ABE7B01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480" y="1625671"/>
            <a:ext cx="382353" cy="3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à coins arrondis 1">
            <a:extLst>
              <a:ext uri="{FF2B5EF4-FFF2-40B4-BE49-F238E27FC236}">
                <a16:creationId xmlns:a16="http://schemas.microsoft.com/office/drawing/2014/main" id="{5720821E-C494-428A-802B-694F5BCF7FA8}"/>
              </a:ext>
            </a:extLst>
          </p:cNvPr>
          <p:cNvSpPr/>
          <p:nvPr/>
        </p:nvSpPr>
        <p:spPr bwMode="auto">
          <a:xfrm>
            <a:off x="6543288" y="1582097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9927A9E-B70D-40AF-BABA-760FD3423ECC}"/>
              </a:ext>
            </a:extLst>
          </p:cNvPr>
          <p:cNvSpPr txBox="1">
            <a:spLocks/>
          </p:cNvSpPr>
          <p:nvPr/>
        </p:nvSpPr>
        <p:spPr bwMode="auto">
          <a:xfrm>
            <a:off x="6543288" y="2056141"/>
            <a:ext cx="560117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Wind</a:t>
            </a:r>
          </a:p>
        </p:txBody>
      </p:sp>
      <p:pic>
        <p:nvPicPr>
          <p:cNvPr id="22" name="Picture 4" descr="Résultats de recherche d'images pour « electric transportation icon »">
            <a:hlinkClick r:id="rId4"/>
            <a:extLst>
              <a:ext uri="{FF2B5EF4-FFF2-40B4-BE49-F238E27FC236}">
                <a16:creationId xmlns:a16="http://schemas.microsoft.com/office/drawing/2014/main" id="{28CA20C4-5A5D-4001-B17D-A992F254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597" y="2354884"/>
            <a:ext cx="448184" cy="4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à coins arrondis 26">
            <a:extLst>
              <a:ext uri="{FF2B5EF4-FFF2-40B4-BE49-F238E27FC236}">
                <a16:creationId xmlns:a16="http://schemas.microsoft.com/office/drawing/2014/main" id="{681563AA-2A50-4847-B987-7D21446D8D65}"/>
              </a:ext>
            </a:extLst>
          </p:cNvPr>
          <p:cNvSpPr/>
          <p:nvPr/>
        </p:nvSpPr>
        <p:spPr bwMode="auto">
          <a:xfrm>
            <a:off x="6529597" y="2354884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355BD5F-F55B-47C8-A197-77FC69AEF333}"/>
              </a:ext>
            </a:extLst>
          </p:cNvPr>
          <p:cNvSpPr txBox="1">
            <a:spLocks/>
          </p:cNvSpPr>
          <p:nvPr/>
        </p:nvSpPr>
        <p:spPr bwMode="auto">
          <a:xfrm>
            <a:off x="6318630" y="2834470"/>
            <a:ext cx="841508" cy="3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Electric Vehicles</a:t>
            </a:r>
          </a:p>
        </p:txBody>
      </p:sp>
      <p:pic>
        <p:nvPicPr>
          <p:cNvPr id="25" name="Picture 6" descr="Résultats de recherche d'images pour « free solar power icon »">
            <a:hlinkClick r:id="rId7"/>
            <a:extLst>
              <a:ext uri="{FF2B5EF4-FFF2-40B4-BE49-F238E27FC236}">
                <a16:creationId xmlns:a16="http://schemas.microsoft.com/office/drawing/2014/main" id="{C967247C-BEA9-436B-9AB0-F07E9967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598" y="3187805"/>
            <a:ext cx="559912" cy="5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à coins arrondis 32">
            <a:extLst>
              <a:ext uri="{FF2B5EF4-FFF2-40B4-BE49-F238E27FC236}">
                <a16:creationId xmlns:a16="http://schemas.microsoft.com/office/drawing/2014/main" id="{1A987DCC-F657-400E-A00F-5B91B5017BA5}"/>
              </a:ext>
            </a:extLst>
          </p:cNvPr>
          <p:cNvSpPr/>
          <p:nvPr/>
        </p:nvSpPr>
        <p:spPr bwMode="auto">
          <a:xfrm>
            <a:off x="6531775" y="3233010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7957C26-93A8-41E8-A673-9BBEF49F3C17}"/>
              </a:ext>
            </a:extLst>
          </p:cNvPr>
          <p:cNvSpPr txBox="1">
            <a:spLocks/>
          </p:cNvSpPr>
          <p:nvPr/>
        </p:nvSpPr>
        <p:spPr bwMode="auto">
          <a:xfrm>
            <a:off x="6446809" y="3702513"/>
            <a:ext cx="738674" cy="3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Solar</a:t>
            </a:r>
          </a:p>
        </p:txBody>
      </p:sp>
      <p:pic>
        <p:nvPicPr>
          <p:cNvPr id="28" name="Picture 8" descr="Résultats de recherche d'images pour « free biomass power icon »">
            <a:hlinkClick r:id="rId9"/>
            <a:extLst>
              <a:ext uri="{FF2B5EF4-FFF2-40B4-BE49-F238E27FC236}">
                <a16:creationId xmlns:a16="http://schemas.microsoft.com/office/drawing/2014/main" id="{79BED765-F5F1-430D-9341-46FD50B3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085" y="3927691"/>
            <a:ext cx="435748" cy="4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à coins arrondis 37">
            <a:extLst>
              <a:ext uri="{FF2B5EF4-FFF2-40B4-BE49-F238E27FC236}">
                <a16:creationId xmlns:a16="http://schemas.microsoft.com/office/drawing/2014/main" id="{7FE160D0-2C02-4925-BEB7-B378747983F5}"/>
              </a:ext>
            </a:extLst>
          </p:cNvPr>
          <p:cNvSpPr/>
          <p:nvPr/>
        </p:nvSpPr>
        <p:spPr bwMode="auto">
          <a:xfrm>
            <a:off x="6529391" y="3908646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25F92CA-1F75-4F31-AF82-63A302EF8C8C}"/>
              </a:ext>
            </a:extLst>
          </p:cNvPr>
          <p:cNvSpPr txBox="1">
            <a:spLocks/>
          </p:cNvSpPr>
          <p:nvPr/>
        </p:nvSpPr>
        <p:spPr bwMode="auto">
          <a:xfrm>
            <a:off x="6431622" y="4397819"/>
            <a:ext cx="738673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Biomass</a:t>
            </a:r>
          </a:p>
        </p:txBody>
      </p:sp>
      <p:pic>
        <p:nvPicPr>
          <p:cNvPr id="31" name="Picture 10" descr="Résultats de recherche d'images pour « energy storage icon »">
            <a:hlinkClick r:id="rId11"/>
            <a:extLst>
              <a:ext uri="{FF2B5EF4-FFF2-40B4-BE49-F238E27FC236}">
                <a16:creationId xmlns:a16="http://schemas.microsoft.com/office/drawing/2014/main" id="{B988930E-E957-4E81-9C18-CB74D735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597" y="4715905"/>
            <a:ext cx="420484" cy="4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à coins arrondis 39">
            <a:extLst>
              <a:ext uri="{FF2B5EF4-FFF2-40B4-BE49-F238E27FC236}">
                <a16:creationId xmlns:a16="http://schemas.microsoft.com/office/drawing/2014/main" id="{9965430C-3AC1-469C-BC79-009CF2DAB3CA}"/>
              </a:ext>
            </a:extLst>
          </p:cNvPr>
          <p:cNvSpPr/>
          <p:nvPr/>
        </p:nvSpPr>
        <p:spPr bwMode="auto">
          <a:xfrm>
            <a:off x="6520899" y="4694877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3" name="Picture 12" descr="Résultats de recherche d'images pour « electric charge icon »">
            <a:hlinkClick r:id="rId13"/>
            <a:extLst>
              <a:ext uri="{FF2B5EF4-FFF2-40B4-BE49-F238E27FC236}">
                <a16:creationId xmlns:a16="http://schemas.microsoft.com/office/drawing/2014/main" id="{B96706D6-6E3E-47A0-A1B6-55D5A9DA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178" y="5519279"/>
            <a:ext cx="446956" cy="44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à coins arrondis 41">
            <a:extLst>
              <a:ext uri="{FF2B5EF4-FFF2-40B4-BE49-F238E27FC236}">
                <a16:creationId xmlns:a16="http://schemas.microsoft.com/office/drawing/2014/main" id="{034DB802-8A01-43A5-88D4-73D6F11FFD72}"/>
              </a:ext>
            </a:extLst>
          </p:cNvPr>
          <p:cNvSpPr/>
          <p:nvPr/>
        </p:nvSpPr>
        <p:spPr bwMode="auto">
          <a:xfrm>
            <a:off x="6545543" y="5508006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ED80766-8C61-4FBB-A42A-B349E19D3910}"/>
              </a:ext>
            </a:extLst>
          </p:cNvPr>
          <p:cNvSpPr txBox="1">
            <a:spLocks/>
          </p:cNvSpPr>
          <p:nvPr/>
        </p:nvSpPr>
        <p:spPr bwMode="auto">
          <a:xfrm>
            <a:off x="6545543" y="5982050"/>
            <a:ext cx="560117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Load</a:t>
            </a:r>
          </a:p>
        </p:txBody>
      </p:sp>
      <p:cxnSp>
        <p:nvCxnSpPr>
          <p:cNvPr id="36" name="Connecteur droit 6">
            <a:extLst>
              <a:ext uri="{FF2B5EF4-FFF2-40B4-BE49-F238E27FC236}">
                <a16:creationId xmlns:a16="http://schemas.microsoft.com/office/drawing/2014/main" id="{B28EE291-6B79-4242-89FE-A0125BE98C7A}"/>
              </a:ext>
            </a:extLst>
          </p:cNvPr>
          <p:cNvCxnSpPr/>
          <p:nvPr/>
        </p:nvCxnSpPr>
        <p:spPr bwMode="auto">
          <a:xfrm>
            <a:off x="7609717" y="1582097"/>
            <a:ext cx="0" cy="45784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10">
            <a:extLst>
              <a:ext uri="{FF2B5EF4-FFF2-40B4-BE49-F238E27FC236}">
                <a16:creationId xmlns:a16="http://schemas.microsoft.com/office/drawing/2014/main" id="{A2C93AE0-E1D6-4A7C-BE96-116275B36E02}"/>
              </a:ext>
            </a:extLst>
          </p:cNvPr>
          <p:cNvCxnSpPr>
            <a:stCxn id="20" idx="3"/>
          </p:cNvCxnSpPr>
          <p:nvPr/>
        </p:nvCxnSpPr>
        <p:spPr bwMode="auto">
          <a:xfrm>
            <a:off x="7103406" y="1816849"/>
            <a:ext cx="506311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51">
            <a:extLst>
              <a:ext uri="{FF2B5EF4-FFF2-40B4-BE49-F238E27FC236}">
                <a16:creationId xmlns:a16="http://schemas.microsoft.com/office/drawing/2014/main" id="{39C479FA-96F1-4DD7-88B2-7EC13C8D96B7}"/>
              </a:ext>
            </a:extLst>
          </p:cNvPr>
          <p:cNvCxnSpPr>
            <a:stCxn id="23" idx="3"/>
          </p:cNvCxnSpPr>
          <p:nvPr/>
        </p:nvCxnSpPr>
        <p:spPr bwMode="auto">
          <a:xfrm>
            <a:off x="7089715" y="2589636"/>
            <a:ext cx="52000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56">
            <a:extLst>
              <a:ext uri="{FF2B5EF4-FFF2-40B4-BE49-F238E27FC236}">
                <a16:creationId xmlns:a16="http://schemas.microsoft.com/office/drawing/2014/main" id="{484576A9-3891-4BA2-81DA-B843862F2D86}"/>
              </a:ext>
            </a:extLst>
          </p:cNvPr>
          <p:cNvCxnSpPr>
            <a:stCxn id="26" idx="3"/>
          </p:cNvCxnSpPr>
          <p:nvPr/>
        </p:nvCxnSpPr>
        <p:spPr bwMode="auto">
          <a:xfrm>
            <a:off x="7091893" y="3467762"/>
            <a:ext cx="51782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Connecteur droit 59">
            <a:extLst>
              <a:ext uri="{FF2B5EF4-FFF2-40B4-BE49-F238E27FC236}">
                <a16:creationId xmlns:a16="http://schemas.microsoft.com/office/drawing/2014/main" id="{66D7F135-DFBB-41E4-B3CD-1CC5825D1A85}"/>
              </a:ext>
            </a:extLst>
          </p:cNvPr>
          <p:cNvCxnSpPr>
            <a:stCxn id="29" idx="3"/>
          </p:cNvCxnSpPr>
          <p:nvPr/>
        </p:nvCxnSpPr>
        <p:spPr bwMode="auto">
          <a:xfrm flipV="1">
            <a:off x="7089509" y="4143397"/>
            <a:ext cx="520208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cteur droit 62">
            <a:extLst>
              <a:ext uri="{FF2B5EF4-FFF2-40B4-BE49-F238E27FC236}">
                <a16:creationId xmlns:a16="http://schemas.microsoft.com/office/drawing/2014/main" id="{D0A29C38-1971-4F32-B1C3-B9809C8AD58D}"/>
              </a:ext>
            </a:extLst>
          </p:cNvPr>
          <p:cNvCxnSpPr>
            <a:stCxn id="32" idx="3"/>
          </p:cNvCxnSpPr>
          <p:nvPr/>
        </p:nvCxnSpPr>
        <p:spPr bwMode="auto">
          <a:xfrm>
            <a:off x="7081017" y="4929629"/>
            <a:ext cx="5287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droit 65">
            <a:extLst>
              <a:ext uri="{FF2B5EF4-FFF2-40B4-BE49-F238E27FC236}">
                <a16:creationId xmlns:a16="http://schemas.microsoft.com/office/drawing/2014/main" id="{331E97FC-AF46-444D-AB76-10FC006BF87C}"/>
              </a:ext>
            </a:extLst>
          </p:cNvPr>
          <p:cNvCxnSpPr>
            <a:stCxn id="34" idx="3"/>
          </p:cNvCxnSpPr>
          <p:nvPr/>
        </p:nvCxnSpPr>
        <p:spPr bwMode="auto">
          <a:xfrm flipV="1">
            <a:off x="7105661" y="5742757"/>
            <a:ext cx="504056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14" descr="Résultats de recherche d'images pour « green energy icon »">
            <a:hlinkClick r:id="rId15"/>
            <a:extLst>
              <a:ext uri="{FF2B5EF4-FFF2-40B4-BE49-F238E27FC236}">
                <a16:creationId xmlns:a16="http://schemas.microsoft.com/office/drawing/2014/main" id="{B9201901-0B21-48FE-A117-08B6DCF3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909" y="5337505"/>
            <a:ext cx="425197" cy="4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à coins arrondis 72">
            <a:extLst>
              <a:ext uri="{FF2B5EF4-FFF2-40B4-BE49-F238E27FC236}">
                <a16:creationId xmlns:a16="http://schemas.microsoft.com/office/drawing/2014/main" id="{48A644E5-1270-4D53-B85F-3FF541F89752}"/>
              </a:ext>
            </a:extLst>
          </p:cNvPr>
          <p:cNvSpPr/>
          <p:nvPr/>
        </p:nvSpPr>
        <p:spPr bwMode="auto">
          <a:xfrm>
            <a:off x="8090450" y="5319012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16A8A99-6A72-49D3-9111-78D6A5DC82CD}"/>
              </a:ext>
            </a:extLst>
          </p:cNvPr>
          <p:cNvSpPr txBox="1">
            <a:spLocks/>
          </p:cNvSpPr>
          <p:nvPr/>
        </p:nvSpPr>
        <p:spPr bwMode="auto">
          <a:xfrm>
            <a:off x="7897749" y="5803575"/>
            <a:ext cx="945519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New technology</a:t>
            </a:r>
          </a:p>
        </p:txBody>
      </p:sp>
      <p:cxnSp>
        <p:nvCxnSpPr>
          <p:cNvPr id="46" name="Connecteur droit 74">
            <a:extLst>
              <a:ext uri="{FF2B5EF4-FFF2-40B4-BE49-F238E27FC236}">
                <a16:creationId xmlns:a16="http://schemas.microsoft.com/office/drawing/2014/main" id="{F6D6DF0B-38A1-4F05-8E86-B5E97A497EC5}"/>
              </a:ext>
            </a:extLst>
          </p:cNvPr>
          <p:cNvCxnSpPr>
            <a:endCxn id="44" idx="1"/>
          </p:cNvCxnSpPr>
          <p:nvPr/>
        </p:nvCxnSpPr>
        <p:spPr bwMode="auto">
          <a:xfrm flipV="1">
            <a:off x="7596806" y="5553764"/>
            <a:ext cx="4936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7" name="Groupe 61">
            <a:extLst>
              <a:ext uri="{FF2B5EF4-FFF2-40B4-BE49-F238E27FC236}">
                <a16:creationId xmlns:a16="http://schemas.microsoft.com/office/drawing/2014/main" id="{CE61C76D-0FCC-44D9-A6CC-1D053F0A06D2}"/>
              </a:ext>
            </a:extLst>
          </p:cNvPr>
          <p:cNvGrpSpPr/>
          <p:nvPr/>
        </p:nvGrpSpPr>
        <p:grpSpPr>
          <a:xfrm>
            <a:off x="8175735" y="4415367"/>
            <a:ext cx="389547" cy="397073"/>
            <a:chOff x="2435332" y="4076168"/>
            <a:chExt cx="840524" cy="782750"/>
          </a:xfrm>
        </p:grpSpPr>
        <p:pic>
          <p:nvPicPr>
            <p:cNvPr id="48" name="Picture 16" descr="Résultats de recherche d'images pour « green electric network icon »">
              <a:hlinkClick r:id="rId17"/>
              <a:extLst>
                <a:ext uri="{FF2B5EF4-FFF2-40B4-BE49-F238E27FC236}">
                  <a16:creationId xmlns:a16="http://schemas.microsoft.com/office/drawing/2014/main" id="{D146621E-0A33-4150-9EF5-F9DB17B2E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33" y="4151071"/>
              <a:ext cx="598922" cy="566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Ellipse 60">
              <a:extLst>
                <a:ext uri="{FF2B5EF4-FFF2-40B4-BE49-F238E27FC236}">
                  <a16:creationId xmlns:a16="http://schemas.microsoft.com/office/drawing/2014/main" id="{59067E3B-BCAF-414A-ABCB-F9DB2A81A2F7}"/>
                </a:ext>
              </a:extLst>
            </p:cNvPr>
            <p:cNvSpPr/>
            <p:nvPr/>
          </p:nvSpPr>
          <p:spPr bwMode="auto">
            <a:xfrm>
              <a:off x="2435332" y="4076168"/>
              <a:ext cx="840524" cy="782750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57188" marR="0" indent="-357188" algn="l" defTabSz="914400" rtl="0" eaLnBrk="1" fontAlgn="base" latinLnBrk="0" hangingPunct="1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F9B00"/>
                </a:buClr>
                <a:buSzTx/>
                <a:buFont typeface="Verdana" pitchFamily="34" charset="0"/>
                <a:buChar char="&gt;"/>
                <a:tabLst>
                  <a:tab pos="357188" algn="l"/>
                  <a:tab pos="1069975" algn="l"/>
                </a:tabLst>
              </a:pPr>
              <a:endParaRPr kumimoji="0" lang="fr-CA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50" name="Rectangle à coins arrondis 79">
            <a:extLst>
              <a:ext uri="{FF2B5EF4-FFF2-40B4-BE49-F238E27FC236}">
                <a16:creationId xmlns:a16="http://schemas.microsoft.com/office/drawing/2014/main" id="{9F036295-B85F-4850-B10F-DEF394CB60AA}"/>
              </a:ext>
            </a:extLst>
          </p:cNvPr>
          <p:cNvSpPr/>
          <p:nvPr/>
        </p:nvSpPr>
        <p:spPr bwMode="auto">
          <a:xfrm>
            <a:off x="8090450" y="4378149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969EF6F9-967A-40BF-B3BB-DAF01674FAB1}"/>
              </a:ext>
            </a:extLst>
          </p:cNvPr>
          <p:cNvSpPr txBox="1">
            <a:spLocks/>
          </p:cNvSpPr>
          <p:nvPr/>
        </p:nvSpPr>
        <p:spPr bwMode="auto">
          <a:xfrm>
            <a:off x="7830449" y="4862712"/>
            <a:ext cx="1080120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Microgrid controller</a:t>
            </a:r>
          </a:p>
        </p:txBody>
      </p:sp>
      <p:cxnSp>
        <p:nvCxnSpPr>
          <p:cNvPr id="52" name="Connecteur droit 82">
            <a:extLst>
              <a:ext uri="{FF2B5EF4-FFF2-40B4-BE49-F238E27FC236}">
                <a16:creationId xmlns:a16="http://schemas.microsoft.com/office/drawing/2014/main" id="{95D1CA58-208E-42C8-99B2-576CCEAC9351}"/>
              </a:ext>
            </a:extLst>
          </p:cNvPr>
          <p:cNvCxnSpPr>
            <a:endCxn id="50" idx="1"/>
          </p:cNvCxnSpPr>
          <p:nvPr/>
        </p:nvCxnSpPr>
        <p:spPr bwMode="auto">
          <a:xfrm flipV="1">
            <a:off x="7596806" y="4612901"/>
            <a:ext cx="4936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3" name="Picture 2">
            <a:extLst>
              <a:ext uri="{FF2B5EF4-FFF2-40B4-BE49-F238E27FC236}">
                <a16:creationId xmlns:a16="http://schemas.microsoft.com/office/drawing/2014/main" id="{F66DAF36-9CE3-4CA9-B054-755AF6AF530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89" y="1999508"/>
            <a:ext cx="1296143" cy="1064673"/>
          </a:xfrm>
          <a:prstGeom prst="rect">
            <a:avLst/>
          </a:prstGeom>
        </p:spPr>
      </p:pic>
      <p:sp>
        <p:nvSpPr>
          <p:cNvPr id="54" name="Rectangle à coins arrondis 85">
            <a:extLst>
              <a:ext uri="{FF2B5EF4-FFF2-40B4-BE49-F238E27FC236}">
                <a16:creationId xmlns:a16="http://schemas.microsoft.com/office/drawing/2014/main" id="{A05AAE57-AFF7-41A0-959E-2A5DFF9605DA}"/>
              </a:ext>
            </a:extLst>
          </p:cNvPr>
          <p:cNvSpPr/>
          <p:nvPr/>
        </p:nvSpPr>
        <p:spPr bwMode="auto">
          <a:xfrm>
            <a:off x="9182989" y="1999508"/>
            <a:ext cx="1296144" cy="105073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8ED64803-F0E7-46C1-B810-E602E2C885E7}"/>
              </a:ext>
            </a:extLst>
          </p:cNvPr>
          <p:cNvSpPr txBox="1">
            <a:spLocks/>
          </p:cNvSpPr>
          <p:nvPr/>
        </p:nvSpPr>
        <p:spPr bwMode="auto">
          <a:xfrm>
            <a:off x="9074182" y="1777961"/>
            <a:ext cx="1442166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Power Amplifier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AE523B7A-9F18-473E-A744-80237CE1AF9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7630" y="3367955"/>
            <a:ext cx="988872" cy="751467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8D45FDDE-4393-4AB6-BBE6-727F59F37E8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3" y="3432874"/>
            <a:ext cx="445195" cy="443021"/>
          </a:xfrm>
          <a:prstGeom prst="rect">
            <a:avLst/>
          </a:prstGeom>
        </p:spPr>
      </p:pic>
      <p:sp>
        <p:nvSpPr>
          <p:cNvPr id="58" name="Rectangle à coins arrondis 90">
            <a:extLst>
              <a:ext uri="{FF2B5EF4-FFF2-40B4-BE49-F238E27FC236}">
                <a16:creationId xmlns:a16="http://schemas.microsoft.com/office/drawing/2014/main" id="{94B742FB-3092-40A3-8161-6B279403F405}"/>
              </a:ext>
            </a:extLst>
          </p:cNvPr>
          <p:cNvSpPr/>
          <p:nvPr/>
        </p:nvSpPr>
        <p:spPr bwMode="auto">
          <a:xfrm>
            <a:off x="9337626" y="3367954"/>
            <a:ext cx="988875" cy="78305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38B784E2-CA25-4A7A-8ED7-4B887E9D31E0}"/>
              </a:ext>
            </a:extLst>
          </p:cNvPr>
          <p:cNvSpPr txBox="1">
            <a:spLocks/>
          </p:cNvSpPr>
          <p:nvPr/>
        </p:nvSpPr>
        <p:spPr bwMode="auto">
          <a:xfrm>
            <a:off x="10334479" y="3475909"/>
            <a:ext cx="1048439" cy="6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Control &amp; Protection Interface</a:t>
            </a:r>
          </a:p>
        </p:txBody>
      </p:sp>
      <p:cxnSp>
        <p:nvCxnSpPr>
          <p:cNvPr id="60" name="Connecteur droit 93">
            <a:extLst>
              <a:ext uri="{FF2B5EF4-FFF2-40B4-BE49-F238E27FC236}">
                <a16:creationId xmlns:a16="http://schemas.microsoft.com/office/drawing/2014/main" id="{EB7C3974-83FD-4CA9-9321-97B2507AD7A6}"/>
              </a:ext>
            </a:extLst>
          </p:cNvPr>
          <p:cNvCxnSpPr>
            <a:cxnSpLocks/>
            <a:endCxn id="53" idx="1"/>
          </p:cNvCxnSpPr>
          <p:nvPr/>
        </p:nvCxnSpPr>
        <p:spPr bwMode="auto">
          <a:xfrm>
            <a:off x="7609717" y="2524874"/>
            <a:ext cx="1573272" cy="697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cteur droit 95">
            <a:extLst>
              <a:ext uri="{FF2B5EF4-FFF2-40B4-BE49-F238E27FC236}">
                <a16:creationId xmlns:a16="http://schemas.microsoft.com/office/drawing/2014/main" id="{AEEC7254-0145-47B4-8E43-74D7D6E1FE07}"/>
              </a:ext>
            </a:extLst>
          </p:cNvPr>
          <p:cNvCxnSpPr>
            <a:endCxn id="54" idx="2"/>
          </p:cNvCxnSpPr>
          <p:nvPr/>
        </p:nvCxnSpPr>
        <p:spPr bwMode="auto">
          <a:xfrm flipH="1" flipV="1">
            <a:off x="9831061" y="3050240"/>
            <a:ext cx="0" cy="31771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03C1A940-1A9F-4724-9AFE-7ABBAF535AF7}"/>
              </a:ext>
            </a:extLst>
          </p:cNvPr>
          <p:cNvSpPr txBox="1">
            <a:spLocks/>
          </p:cNvSpPr>
          <p:nvPr/>
        </p:nvSpPr>
        <p:spPr bwMode="auto">
          <a:xfrm>
            <a:off x="7659807" y="2311798"/>
            <a:ext cx="923299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Test line</a:t>
            </a:r>
          </a:p>
        </p:txBody>
      </p:sp>
      <p:cxnSp>
        <p:nvCxnSpPr>
          <p:cNvPr id="63" name="Connecteur droit 99">
            <a:extLst>
              <a:ext uri="{FF2B5EF4-FFF2-40B4-BE49-F238E27FC236}">
                <a16:creationId xmlns:a16="http://schemas.microsoft.com/office/drawing/2014/main" id="{C017B8B4-46F0-44D8-BBF9-C6753BE7D163}"/>
              </a:ext>
            </a:extLst>
          </p:cNvPr>
          <p:cNvCxnSpPr>
            <a:endCxn id="56" idx="1"/>
          </p:cNvCxnSpPr>
          <p:nvPr/>
        </p:nvCxnSpPr>
        <p:spPr bwMode="auto">
          <a:xfrm rot="16200000" flipH="1">
            <a:off x="8522232" y="2928290"/>
            <a:ext cx="1218815" cy="411981"/>
          </a:xfrm>
          <a:prstGeom prst="bentConnector2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2BCD6548-F2E3-4911-9F3F-1A86E10A85BE}"/>
              </a:ext>
            </a:extLst>
          </p:cNvPr>
          <p:cNvSpPr txBox="1">
            <a:spLocks/>
          </p:cNvSpPr>
          <p:nvPr/>
        </p:nvSpPr>
        <p:spPr bwMode="auto">
          <a:xfrm>
            <a:off x="8082681" y="3064181"/>
            <a:ext cx="923299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 err="1">
                <a:solidFill>
                  <a:srgbClr val="002060"/>
                </a:solidFill>
              </a:rPr>
              <a:t>V</a:t>
            </a:r>
            <a:r>
              <a:rPr lang="en-US" altLang="fr-FR" sz="1150" kern="0" baseline="-25000" dirty="0" err="1">
                <a:solidFill>
                  <a:srgbClr val="002060"/>
                </a:solidFill>
              </a:rPr>
              <a:t>mes</a:t>
            </a:r>
            <a:r>
              <a:rPr lang="en-US" altLang="fr-FR" sz="1150" kern="0" baseline="-25000" dirty="0">
                <a:solidFill>
                  <a:srgbClr val="002060"/>
                </a:solidFill>
              </a:rPr>
              <a:t> </a:t>
            </a:r>
            <a:r>
              <a:rPr lang="en-US" altLang="fr-FR" sz="1150" kern="0" dirty="0">
                <a:solidFill>
                  <a:srgbClr val="002060"/>
                </a:solidFill>
              </a:rPr>
              <a:t>, I</a:t>
            </a:r>
            <a:r>
              <a:rPr lang="en-US" altLang="fr-FR" sz="1150" kern="0" baseline="-25000" dirty="0">
                <a:solidFill>
                  <a:srgbClr val="002060"/>
                </a:solidFill>
              </a:rPr>
              <a:t>mes</a:t>
            </a:r>
          </a:p>
        </p:txBody>
      </p:sp>
      <p:pic>
        <p:nvPicPr>
          <p:cNvPr id="65" name="Picture 19" descr="Résultats de recherche d'images pour « electric network icon »">
            <a:hlinkClick r:id="rId22"/>
            <a:extLst>
              <a:ext uri="{FF2B5EF4-FFF2-40B4-BE49-F238E27FC236}">
                <a16:creationId xmlns:a16="http://schemas.microsoft.com/office/drawing/2014/main" id="{F1A181F7-5486-4D2D-90BE-6571FCA9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511" y="2311798"/>
            <a:ext cx="422352" cy="4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à coins arrondis 105">
            <a:extLst>
              <a:ext uri="{FF2B5EF4-FFF2-40B4-BE49-F238E27FC236}">
                <a16:creationId xmlns:a16="http://schemas.microsoft.com/office/drawing/2014/main" id="{52A6615B-7D39-433E-B579-5424F7724AFE}"/>
              </a:ext>
            </a:extLst>
          </p:cNvPr>
          <p:cNvSpPr/>
          <p:nvPr/>
        </p:nvSpPr>
        <p:spPr bwMode="auto">
          <a:xfrm>
            <a:off x="11297628" y="2282756"/>
            <a:ext cx="560118" cy="46950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9D8E2C71-FAE0-4F1F-B881-395F4E3163CD}"/>
              </a:ext>
            </a:extLst>
          </p:cNvPr>
          <p:cNvSpPr txBox="1">
            <a:spLocks/>
          </p:cNvSpPr>
          <p:nvPr/>
        </p:nvSpPr>
        <p:spPr bwMode="auto">
          <a:xfrm>
            <a:off x="11073631" y="2770289"/>
            <a:ext cx="1008112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Hydro-Quebec’s IREQ</a:t>
            </a:r>
            <a:br>
              <a:rPr lang="en-US" altLang="fr-FR" sz="1150" kern="0" dirty="0">
                <a:solidFill>
                  <a:srgbClr val="002060"/>
                </a:solidFill>
              </a:rPr>
            </a:br>
            <a:r>
              <a:rPr lang="en-US" altLang="fr-FR" sz="1150" kern="0" dirty="0">
                <a:solidFill>
                  <a:srgbClr val="002060"/>
                </a:solidFill>
              </a:rPr>
              <a:t>Substation</a:t>
            </a:r>
          </a:p>
        </p:txBody>
      </p:sp>
      <p:cxnSp>
        <p:nvCxnSpPr>
          <p:cNvPr id="68" name="Connecteur droit 107">
            <a:extLst>
              <a:ext uri="{FF2B5EF4-FFF2-40B4-BE49-F238E27FC236}">
                <a16:creationId xmlns:a16="http://schemas.microsoft.com/office/drawing/2014/main" id="{E36A4783-EDB9-496F-9A7F-95B93DF888C8}"/>
              </a:ext>
            </a:extLst>
          </p:cNvPr>
          <p:cNvCxnSpPr>
            <a:stCxn id="54" idx="3"/>
            <a:endCxn id="66" idx="1"/>
          </p:cNvCxnSpPr>
          <p:nvPr/>
        </p:nvCxnSpPr>
        <p:spPr bwMode="auto">
          <a:xfrm flipV="1">
            <a:off x="10479133" y="2517508"/>
            <a:ext cx="818495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9" name="Picture 2">
            <a:extLst>
              <a:ext uri="{FF2B5EF4-FFF2-40B4-BE49-F238E27FC236}">
                <a16:creationId xmlns:a16="http://schemas.microsoft.com/office/drawing/2014/main" id="{F7FB61FC-BF2E-4E6A-9128-329BCF66E49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417" y="4578817"/>
            <a:ext cx="1462375" cy="1341207"/>
          </a:xfrm>
          <a:prstGeom prst="rect">
            <a:avLst/>
          </a:prstGeom>
        </p:spPr>
      </p:pic>
      <p:pic>
        <p:nvPicPr>
          <p:cNvPr id="70" name="Picture 23" descr="Résultats de recherche d'images pour « current source icon »">
            <a:hlinkClick r:id="rId25"/>
            <a:extLst>
              <a:ext uri="{FF2B5EF4-FFF2-40B4-BE49-F238E27FC236}">
                <a16:creationId xmlns:a16="http://schemas.microsoft.com/office/drawing/2014/main" id="{98E0F89E-8934-4FBF-8B55-0EF3FB23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1880" y="4746689"/>
            <a:ext cx="352371" cy="35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Connecteur droit 99">
            <a:extLst>
              <a:ext uri="{FF2B5EF4-FFF2-40B4-BE49-F238E27FC236}">
                <a16:creationId xmlns:a16="http://schemas.microsoft.com/office/drawing/2014/main" id="{FF293BA6-E60A-4B05-B5F7-B9AC9F65A325}"/>
              </a:ext>
            </a:extLst>
          </p:cNvPr>
          <p:cNvCxnSpPr/>
          <p:nvPr/>
        </p:nvCxnSpPr>
        <p:spPr bwMode="auto">
          <a:xfrm rot="5400000" flipH="1" flipV="1">
            <a:off x="10059315" y="4359201"/>
            <a:ext cx="154579" cy="682678"/>
          </a:xfrm>
          <a:prstGeom prst="bentConnector3">
            <a:avLst>
              <a:gd name="adj1" fmla="val 15956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Rectangle à coins arrondis 128">
            <a:extLst>
              <a:ext uri="{FF2B5EF4-FFF2-40B4-BE49-F238E27FC236}">
                <a16:creationId xmlns:a16="http://schemas.microsoft.com/office/drawing/2014/main" id="{C0BC57E1-7E00-4BF5-809E-060E8196B514}"/>
              </a:ext>
            </a:extLst>
          </p:cNvPr>
          <p:cNvSpPr/>
          <p:nvPr/>
        </p:nvSpPr>
        <p:spPr bwMode="auto">
          <a:xfrm>
            <a:off x="9525619" y="4453364"/>
            <a:ext cx="1601765" cy="144753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7188" marR="0" indent="-3571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Tx/>
              <a:buFont typeface="Verdana" pitchFamily="34" charset="0"/>
              <a:buChar char="&gt;"/>
              <a:tabLst>
                <a:tab pos="357188" algn="l"/>
                <a:tab pos="1069975" algn="l"/>
              </a:tabLst>
            </a:pPr>
            <a:endParaRPr kumimoji="0" lang="fr-CA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73" name="Connecteur droit 99">
            <a:extLst>
              <a:ext uri="{FF2B5EF4-FFF2-40B4-BE49-F238E27FC236}">
                <a16:creationId xmlns:a16="http://schemas.microsoft.com/office/drawing/2014/main" id="{14888676-4ABE-435C-B2D3-99132F2D7BA2}"/>
              </a:ext>
            </a:extLst>
          </p:cNvPr>
          <p:cNvCxnSpPr/>
          <p:nvPr/>
        </p:nvCxnSpPr>
        <p:spPr bwMode="auto">
          <a:xfrm rot="16200000" flipH="1">
            <a:off x="9163369" y="4451049"/>
            <a:ext cx="782558" cy="167256"/>
          </a:xfrm>
          <a:prstGeom prst="bentConnector3">
            <a:avLst>
              <a:gd name="adj1" fmla="val 9990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D62370E9-5750-49B4-85AE-66FA01DB609F}"/>
              </a:ext>
            </a:extLst>
          </p:cNvPr>
          <p:cNvSpPr txBox="1">
            <a:spLocks/>
          </p:cNvSpPr>
          <p:nvPr/>
        </p:nvSpPr>
        <p:spPr bwMode="auto">
          <a:xfrm>
            <a:off x="8828679" y="4415367"/>
            <a:ext cx="923299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 err="1">
                <a:solidFill>
                  <a:srgbClr val="002060"/>
                </a:solidFill>
              </a:rPr>
              <a:t>I</a:t>
            </a:r>
            <a:r>
              <a:rPr lang="en-US" altLang="fr-FR" sz="1150" kern="0" baseline="-25000" dirty="0" err="1">
                <a:solidFill>
                  <a:srgbClr val="002060"/>
                </a:solidFill>
              </a:rPr>
              <a:t>sim</a:t>
            </a:r>
            <a:endParaRPr lang="en-US" altLang="fr-FR" sz="1150" kern="0" baseline="-25000" dirty="0">
              <a:solidFill>
                <a:srgbClr val="002060"/>
              </a:solidFill>
            </a:endParaRPr>
          </a:p>
        </p:txBody>
      </p:sp>
      <p:cxnSp>
        <p:nvCxnSpPr>
          <p:cNvPr id="75" name="Connecteur droit 136">
            <a:extLst>
              <a:ext uri="{FF2B5EF4-FFF2-40B4-BE49-F238E27FC236}">
                <a16:creationId xmlns:a16="http://schemas.microsoft.com/office/drawing/2014/main" id="{D3B42EA1-7A94-40B5-8C59-845219BCB86F}"/>
              </a:ext>
            </a:extLst>
          </p:cNvPr>
          <p:cNvCxnSpPr/>
          <p:nvPr/>
        </p:nvCxnSpPr>
        <p:spPr bwMode="auto">
          <a:xfrm flipV="1">
            <a:off x="10191100" y="4143397"/>
            <a:ext cx="0" cy="30235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6BF51D70-D038-4F88-8316-EC9C2A9D5C44}"/>
              </a:ext>
            </a:extLst>
          </p:cNvPr>
          <p:cNvSpPr txBox="1">
            <a:spLocks/>
          </p:cNvSpPr>
          <p:nvPr/>
        </p:nvSpPr>
        <p:spPr bwMode="auto">
          <a:xfrm>
            <a:off x="9924029" y="4236892"/>
            <a:ext cx="923299" cy="1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 err="1">
                <a:solidFill>
                  <a:srgbClr val="002060"/>
                </a:solidFill>
              </a:rPr>
              <a:t>V</a:t>
            </a:r>
            <a:r>
              <a:rPr lang="en-US" altLang="fr-FR" sz="1150" kern="0" baseline="-25000" dirty="0" err="1">
                <a:solidFill>
                  <a:srgbClr val="002060"/>
                </a:solidFill>
              </a:rPr>
              <a:t>sim</a:t>
            </a:r>
            <a:endParaRPr lang="en-US" altLang="fr-FR" sz="1150" kern="0" baseline="-25000" dirty="0">
              <a:solidFill>
                <a:srgbClr val="002060"/>
              </a:solidFill>
            </a:endParaRPr>
          </a:p>
        </p:txBody>
      </p:sp>
      <p:pic>
        <p:nvPicPr>
          <p:cNvPr id="77" name="Picture 29">
            <a:extLst>
              <a:ext uri="{FF2B5EF4-FFF2-40B4-BE49-F238E27FC236}">
                <a16:creationId xmlns:a16="http://schemas.microsoft.com/office/drawing/2014/main" id="{C19B3E5E-5A48-445A-BD45-BE2427484B4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458" y="5701182"/>
            <a:ext cx="239793" cy="171642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81EDC7EA-3CF0-41FB-9685-B369193E0234}"/>
              </a:ext>
            </a:extLst>
          </p:cNvPr>
          <p:cNvSpPr txBox="1">
            <a:spLocks/>
          </p:cNvSpPr>
          <p:nvPr/>
        </p:nvSpPr>
        <p:spPr bwMode="auto">
          <a:xfrm>
            <a:off x="9539773" y="5965182"/>
            <a:ext cx="1619173" cy="6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88" indent="-35718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&gt;"/>
              <a:tabLst>
                <a:tab pos="357188" algn="l"/>
                <a:tab pos="1069975" algn="l"/>
              </a:tabLs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355600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80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600">
                <a:solidFill>
                  <a:schemeClr val="tx1"/>
                </a:solidFill>
                <a:latin typeface="+mn-lt"/>
              </a:defRPr>
            </a:lvl2pPr>
            <a:lvl3pPr marL="1706563" indent="-363538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Font typeface="Verdana" pitchFamily="34" charset="0"/>
              <a:buChar char="–"/>
              <a:tabLst>
                <a:tab pos="357188" algn="l"/>
                <a:tab pos="1069975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2157413" indent="-271463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6066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30638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5210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9782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435475" indent="-269875" algn="l" rtl="0" fontAlgn="base">
              <a:spcBef>
                <a:spcPct val="30000"/>
              </a:spcBef>
              <a:spcAft>
                <a:spcPct val="0"/>
              </a:spcAft>
              <a:buClr>
                <a:srgbClr val="FF9B00"/>
              </a:buClr>
              <a:buSzPct val="75000"/>
              <a:buFont typeface="Verdana" pitchFamily="34" charset="0"/>
              <a:buChar char="•"/>
              <a:tabLst>
                <a:tab pos="357188" algn="l"/>
                <a:tab pos="106997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fr-FR" sz="1150" kern="0" dirty="0">
                <a:solidFill>
                  <a:srgbClr val="002060"/>
                </a:solidFill>
              </a:rPr>
              <a:t>Real-Time Simulator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30A28-E16D-4F51-88A5-86779FFEFE0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23980" y="651012"/>
            <a:ext cx="2053475" cy="76490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E429D25-B165-485F-8539-8E769750CF55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24" y="1201802"/>
            <a:ext cx="4092398" cy="5105692"/>
          </a:xfrm>
          <a:prstGeom prst="rect">
            <a:avLst/>
          </a:prstGeom>
        </p:spPr>
      </p:pic>
      <p:pic>
        <p:nvPicPr>
          <p:cNvPr id="81" name="Picture 2" descr="http://cspworld.org/sites/default/files/guide/nrel-logo.jpg">
            <a:extLst>
              <a:ext uri="{FF2B5EF4-FFF2-40B4-BE49-F238E27FC236}">
                <a16:creationId xmlns:a16="http://schemas.microsoft.com/office/drawing/2014/main" id="{D1EB7C27-9812-4D19-B5AB-02C4C665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54" y="1777961"/>
            <a:ext cx="1667033" cy="59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8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Rapid Control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Prototyping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(RCP)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A392C42-202E-4CC8-9FA9-96E2A751BC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919" y="2123491"/>
            <a:ext cx="7239726" cy="3131415"/>
          </a:xfrm>
          <a:prstGeom prst="rect">
            <a:avLst/>
          </a:prstGeom>
        </p:spPr>
      </p:pic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A9206980-1BCD-42E7-9FC9-3C4FBC801346}"/>
              </a:ext>
            </a:extLst>
          </p:cNvPr>
          <p:cNvSpPr txBox="1">
            <a:spLocks/>
          </p:cNvSpPr>
          <p:nvPr/>
        </p:nvSpPr>
        <p:spPr>
          <a:xfrm>
            <a:off x="334440" y="1492597"/>
            <a:ext cx="4457479" cy="4848293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RCP stands for Rapid Control Prototyping</a:t>
            </a:r>
          </a:p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Definition: </a:t>
            </a: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RCP involves using the flexibility of a  real-time simulator as a controller connected to real devices to facilitate controller development</a:t>
            </a:r>
          </a:p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Common application area:</a:t>
            </a:r>
          </a:p>
          <a:p>
            <a:pPr lvl="1"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Robotics</a:t>
            </a:r>
          </a:p>
          <a:p>
            <a:pPr lvl="1"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Electric motor control</a:t>
            </a:r>
          </a:p>
          <a:p>
            <a:pPr lvl="1"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Inverter control</a:t>
            </a:r>
          </a:p>
        </p:txBody>
      </p:sp>
    </p:spTree>
    <p:extLst>
      <p:ext uri="{BB962C8B-B14F-4D97-AF65-F5344CB8AC3E}">
        <p14:creationId xmlns:p14="http://schemas.microsoft.com/office/powerpoint/2010/main" val="119435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Rapid Control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Prototyping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(RCP)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DDD0B55-141E-48FC-8CE4-3A2290883588}"/>
              </a:ext>
            </a:extLst>
          </p:cNvPr>
          <p:cNvSpPr txBox="1">
            <a:spLocks/>
          </p:cNvSpPr>
          <p:nvPr/>
        </p:nvSpPr>
        <p:spPr>
          <a:xfrm>
            <a:off x="7485786" y="6245552"/>
            <a:ext cx="1854155" cy="3173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8513833-DF8E-4721-A0D1-E0B8ECDB5B7A}" type="slidenum">
              <a:rPr lang="fr-CA" smtClean="0"/>
              <a:pPr>
                <a:defRPr/>
              </a:pPr>
              <a:t>14</a:t>
            </a:fld>
            <a:endParaRPr lang="fr-C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96646F-6B04-41F1-9CE6-29EDCD087847}"/>
              </a:ext>
            </a:extLst>
          </p:cNvPr>
          <p:cNvSpPr txBox="1">
            <a:spLocks noChangeArrowheads="1"/>
          </p:cNvSpPr>
          <p:nvPr/>
        </p:nvSpPr>
        <p:spPr>
          <a:xfrm>
            <a:off x="1265626" y="1438054"/>
            <a:ext cx="4944413" cy="3575870"/>
          </a:xfrm>
          <a:prstGeom prst="rect">
            <a:avLst/>
          </a:prstGeom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Canadian Space Agency</a:t>
            </a:r>
          </a:p>
          <a:p>
            <a:pPr lvl="1"/>
            <a:r>
              <a:rPr lang="en-US" sz="1800" dirty="0"/>
              <a:t>6 Pentium2 running @ 233Mhz </a:t>
            </a:r>
          </a:p>
          <a:p>
            <a:pPr lvl="1"/>
            <a:r>
              <a:rPr lang="en-US" sz="1800" dirty="0"/>
              <a:t>Inter-communication FireWire (1394a)</a:t>
            </a:r>
          </a:p>
          <a:p>
            <a:pPr lvl="1"/>
            <a:r>
              <a:rPr lang="en-US" sz="1800" dirty="0"/>
              <a:t>Simulink Model time step 1 millisecond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77FBDF-AAFF-4769-87F7-D0F99733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023" y="1438054"/>
            <a:ext cx="2251474" cy="128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srms_2">
            <a:extLst>
              <a:ext uri="{FF2B5EF4-FFF2-40B4-BE49-F238E27FC236}">
                <a16:creationId xmlns:a16="http://schemas.microsoft.com/office/drawing/2014/main" id="{09B82A37-6FB0-4024-9C17-942DBF0B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5023" y="2917311"/>
            <a:ext cx="2474966" cy="381039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6682DF-02C2-4BC1-BEAF-9049CBB97C3F}"/>
              </a:ext>
            </a:extLst>
          </p:cNvPr>
          <p:cNvGrpSpPr>
            <a:grpSpLocks/>
          </p:cNvGrpSpPr>
          <p:nvPr/>
        </p:nvGrpSpPr>
        <p:grpSpPr bwMode="auto">
          <a:xfrm>
            <a:off x="2142543" y="3206290"/>
            <a:ext cx="4067496" cy="3521420"/>
            <a:chOff x="1732" y="384"/>
            <a:chExt cx="4032" cy="3936"/>
          </a:xfrm>
        </p:grpSpPr>
        <p:pic>
          <p:nvPicPr>
            <p:cNvPr id="11" name="Picture 10" descr="robot1">
              <a:extLst>
                <a:ext uri="{FF2B5EF4-FFF2-40B4-BE49-F238E27FC236}">
                  <a16:creationId xmlns:a16="http://schemas.microsoft.com/office/drawing/2014/main" id="{C7EFE111-47ED-4B91-A2CE-CB17CE07A17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32" y="384"/>
              <a:ext cx="4032" cy="3936"/>
            </a:xfrm>
            <a:prstGeom prst="rect">
              <a:avLst/>
            </a:prstGeom>
            <a:noFill/>
          </p:spPr>
        </p:pic>
        <p:pic>
          <p:nvPicPr>
            <p:cNvPr id="12" name="Picture 11" descr="rtlab">
              <a:extLst>
                <a:ext uri="{FF2B5EF4-FFF2-40B4-BE49-F238E27FC236}">
                  <a16:creationId xmlns:a16="http://schemas.microsoft.com/office/drawing/2014/main" id="{6466802C-B1A6-45B8-BE0E-1DA7C4FC6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b="328"/>
            <a:stretch>
              <a:fillRect/>
            </a:stretch>
          </p:blipFill>
          <p:spPr bwMode="auto">
            <a:xfrm>
              <a:off x="3149" y="2736"/>
              <a:ext cx="288" cy="12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0351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Software-in-the-Loop (SIL)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2" descr="http://www.opal-rt.com/wp-content/uploads/2016/03/Gaphic_SILProcess_04.png">
            <a:extLst>
              <a:ext uri="{FF2B5EF4-FFF2-40B4-BE49-F238E27FC236}">
                <a16:creationId xmlns:a16="http://schemas.microsoft.com/office/drawing/2014/main" id="{3C53E0EB-F405-4CFD-89F2-CBBBA08D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732" y="1341520"/>
            <a:ext cx="4786888" cy="46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E3C3FD-ABEB-4AD3-A10C-0C6521181B4C}"/>
              </a:ext>
            </a:extLst>
          </p:cNvPr>
          <p:cNvSpPr txBox="1">
            <a:spLocks/>
          </p:cNvSpPr>
          <p:nvPr/>
        </p:nvSpPr>
        <p:spPr>
          <a:xfrm>
            <a:off x="334440" y="1492597"/>
            <a:ext cx="5591798" cy="4848293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SIL stands for Software-in-the-Loop</a:t>
            </a:r>
          </a:p>
          <a:p>
            <a:pPr eaLnBrk="1" hangingPunct="1">
              <a:lnSpc>
                <a:spcPct val="110000"/>
              </a:lnSpc>
              <a:buSzPct val="50000"/>
              <a:defRPr/>
            </a:pPr>
            <a:endParaRPr lang="en-US" altLang="en-US" sz="2200" b="1" dirty="0">
              <a:solidFill>
                <a:srgbClr val="231F20"/>
              </a:solidFill>
              <a:latin typeface="Calibri" panose="020F0502020204030204" pitchFamily="34" charset="0"/>
              <a:cs typeface="Segoe UI" panose="020B0502040204020203" pitchFamily="34" charset="0"/>
              <a:sym typeface="Univers LT Std 45 Light" charset="0"/>
            </a:endParaRPr>
          </a:p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Definition: </a:t>
            </a: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The testing of production-grade software within the same system as the modeled plant.</a:t>
            </a:r>
          </a:p>
          <a:p>
            <a:pPr eaLnBrk="1" hangingPunct="1">
              <a:lnSpc>
                <a:spcPct val="110000"/>
              </a:lnSpc>
              <a:buSzPct val="50000"/>
              <a:defRPr/>
            </a:pPr>
            <a:endParaRPr lang="en-US" altLang="en-US" sz="2200" b="1" dirty="0">
              <a:solidFill>
                <a:srgbClr val="231F20"/>
              </a:solidFill>
              <a:latin typeface="Calibri" panose="020F0502020204030204" pitchFamily="34" charset="0"/>
              <a:cs typeface="Segoe UI" panose="020B0502040204020203" pitchFamily="34" charset="0"/>
              <a:sym typeface="Univers LT Std 45 Light" charset="0"/>
            </a:endParaRPr>
          </a:p>
          <a:p>
            <a:pPr eaLnBrk="1" hangingPunct="1">
              <a:lnSpc>
                <a:spcPct val="110000"/>
              </a:lnSpc>
              <a:buSzPct val="50000"/>
              <a:defRPr/>
            </a:pPr>
            <a:r>
              <a:rPr lang="en-US" altLang="en-US" sz="2200" b="1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Note: </a:t>
            </a:r>
            <a:r>
              <a:rPr lang="en-US" altLang="en-US" sz="2200" dirty="0">
                <a:solidFill>
                  <a:srgbClr val="231F20"/>
                </a:solidFill>
                <a:latin typeface="Calibri" panose="020F0502020204030204" pitchFamily="34" charset="0"/>
                <a:cs typeface="Segoe UI" panose="020B0502040204020203" pitchFamily="34" charset="0"/>
                <a:sym typeface="Univers LT Std 45 Light" charset="0"/>
              </a:rPr>
              <a:t>SIL does not actually require a time-synchronized simulation and, in many cases, tests can actually be performed faster than real-time with OPAL-RT’s capabilities</a:t>
            </a:r>
          </a:p>
        </p:txBody>
      </p:sp>
    </p:spTree>
    <p:extLst>
      <p:ext uri="{BB962C8B-B14F-4D97-AF65-F5344CB8AC3E}">
        <p14:creationId xmlns:p14="http://schemas.microsoft.com/office/powerpoint/2010/main" val="386219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Real-Time Simulation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Growth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Areas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60B3C-BEBF-412C-B4CB-1D8B0FD0D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270" y="3364044"/>
            <a:ext cx="1864661" cy="146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8559D-9A10-49C3-8A6F-6F47C4433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0841" y="3364464"/>
            <a:ext cx="1829464" cy="1456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8DF20-8BF7-4C73-A959-3209F13B4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988" y="5159945"/>
            <a:ext cx="1855641" cy="1317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1E546-9126-424E-87D2-93B2978F3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513" y="1527219"/>
            <a:ext cx="1818792" cy="1514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DC6A4A-EE51-47F2-A2AE-931DA93AAF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568" y="5171438"/>
            <a:ext cx="1869364" cy="12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98B7F-A652-43AF-9701-06734D66F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792" y="1527220"/>
            <a:ext cx="1872584" cy="1534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236251-202C-43C3-8DEA-DBC3873952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989" y="3364044"/>
            <a:ext cx="1855641" cy="1457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BBD24-6D8B-446B-BDDD-6F27F7978C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989" y="1527219"/>
            <a:ext cx="1855641" cy="1524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274799-424F-423B-9A6E-ACCB61F99035}"/>
              </a:ext>
            </a:extLst>
          </p:cNvPr>
          <p:cNvSpPr txBox="1"/>
          <p:nvPr/>
        </p:nvSpPr>
        <p:spPr>
          <a:xfrm>
            <a:off x="5002511" y="3076558"/>
            <a:ext cx="204297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More Electric Aircraft (MEA)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9460B-30D5-4A74-A8C4-67A41A10D0B5}"/>
              </a:ext>
            </a:extLst>
          </p:cNvPr>
          <p:cNvSpPr txBox="1"/>
          <p:nvPr/>
        </p:nvSpPr>
        <p:spPr>
          <a:xfrm>
            <a:off x="5002511" y="4849396"/>
            <a:ext cx="2597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All Electric </a:t>
            </a:r>
            <a:r>
              <a:rPr lang="fr-CA" sz="1000" b="1" dirty="0" err="1">
                <a:solidFill>
                  <a:srgbClr val="2B8AC5"/>
                </a:solidFill>
              </a:rPr>
              <a:t>Ship</a:t>
            </a:r>
            <a:r>
              <a:rPr lang="fr-CA" sz="1000" b="1" dirty="0">
                <a:solidFill>
                  <a:srgbClr val="2B8AC5"/>
                </a:solidFill>
              </a:rPr>
              <a:t> (AES)</a:t>
            </a:r>
            <a:endParaRPr lang="en-US" sz="1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E7867C-6D53-44C2-9EA2-C64A3C1EF2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513" y="5171059"/>
            <a:ext cx="1818792" cy="13066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4B4C2C-1A52-471D-BA35-BE245360BD01}"/>
              </a:ext>
            </a:extLst>
          </p:cNvPr>
          <p:cNvSpPr/>
          <p:nvPr/>
        </p:nvSpPr>
        <p:spPr>
          <a:xfrm>
            <a:off x="7095660" y="6534835"/>
            <a:ext cx="20906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Battery Management System (BMS)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1B3040-127F-4D89-8D10-53B962E5BC08}"/>
              </a:ext>
            </a:extLst>
          </p:cNvPr>
          <p:cNvSpPr/>
          <p:nvPr/>
        </p:nvSpPr>
        <p:spPr>
          <a:xfrm>
            <a:off x="7095660" y="4772451"/>
            <a:ext cx="1908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Energy Conversion (Power Electronics)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644FBB-4067-47C4-88D7-79E250F1E987}"/>
              </a:ext>
            </a:extLst>
          </p:cNvPr>
          <p:cNvSpPr txBox="1"/>
          <p:nvPr/>
        </p:nvSpPr>
        <p:spPr>
          <a:xfrm>
            <a:off x="7095660" y="3076558"/>
            <a:ext cx="2123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 err="1">
                <a:solidFill>
                  <a:srgbClr val="2B8AC5"/>
                </a:solidFill>
              </a:rPr>
              <a:t>Hybrid</a:t>
            </a:r>
            <a:r>
              <a:rPr lang="fr-CA" sz="1000" b="1" dirty="0">
                <a:solidFill>
                  <a:srgbClr val="2B8AC5"/>
                </a:solidFill>
              </a:rPr>
              <a:t> and Electric Transportation</a:t>
            </a:r>
            <a:endParaRPr lang="en-US" sz="1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D8A0B2-7A8C-446C-B251-8915DA665FE1}"/>
              </a:ext>
            </a:extLst>
          </p:cNvPr>
          <p:cNvSpPr/>
          <p:nvPr/>
        </p:nvSpPr>
        <p:spPr>
          <a:xfrm>
            <a:off x="5002511" y="6534835"/>
            <a:ext cx="14189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Power System </a:t>
            </a:r>
            <a:r>
              <a:rPr lang="fr-CA" sz="1000" b="1" dirty="0" err="1">
                <a:solidFill>
                  <a:srgbClr val="2B8AC5"/>
                </a:solidFill>
              </a:rPr>
              <a:t>Controls</a:t>
            </a:r>
            <a:endParaRPr lang="fr-CA" sz="1000" b="1" dirty="0">
              <a:solidFill>
                <a:srgbClr val="2B8AC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70B5A0-1EEA-40C1-95D1-E16F531A516D}"/>
              </a:ext>
            </a:extLst>
          </p:cNvPr>
          <p:cNvSpPr/>
          <p:nvPr/>
        </p:nvSpPr>
        <p:spPr>
          <a:xfrm>
            <a:off x="2954315" y="6457890"/>
            <a:ext cx="1859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Wide-area Monitoring, Protection and Control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5A4AAB-195D-4724-B386-ACC9EE800674}"/>
              </a:ext>
            </a:extLst>
          </p:cNvPr>
          <p:cNvSpPr/>
          <p:nvPr/>
        </p:nvSpPr>
        <p:spPr>
          <a:xfrm>
            <a:off x="2954315" y="4849396"/>
            <a:ext cx="18593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b="1" dirty="0">
                <a:solidFill>
                  <a:srgbClr val="2B8AC5"/>
                </a:solidFill>
              </a:rPr>
              <a:t>Microgrid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4DFF08-9E48-4F96-AF4D-9581F0D0B82C}"/>
              </a:ext>
            </a:extLst>
          </p:cNvPr>
          <p:cNvSpPr/>
          <p:nvPr/>
        </p:nvSpPr>
        <p:spPr>
          <a:xfrm>
            <a:off x="2954315" y="3076558"/>
            <a:ext cx="18593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b="1" dirty="0" err="1">
                <a:solidFill>
                  <a:srgbClr val="2B8AC5"/>
                </a:solidFill>
              </a:rPr>
              <a:t>Onboard</a:t>
            </a:r>
            <a:r>
              <a:rPr lang="fr-CA" sz="1000" b="1" dirty="0">
                <a:solidFill>
                  <a:srgbClr val="2B8AC5"/>
                </a:solidFill>
              </a:rPr>
              <a:t> Power Systems</a:t>
            </a:r>
          </a:p>
        </p:txBody>
      </p:sp>
    </p:spTree>
    <p:extLst>
      <p:ext uri="{BB962C8B-B14F-4D97-AF65-F5344CB8AC3E}">
        <p14:creationId xmlns:p14="http://schemas.microsoft.com/office/powerpoint/2010/main" val="413944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F8BC5FA-DF50-4571-BBA3-88BA73FAED4F}"/>
              </a:ext>
            </a:extLst>
          </p:cNvPr>
          <p:cNvSpPr txBox="1">
            <a:spLocks/>
          </p:cNvSpPr>
          <p:nvPr/>
        </p:nvSpPr>
        <p:spPr>
          <a:xfrm>
            <a:off x="339966" y="1291094"/>
            <a:ext cx="6458811" cy="3934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V-Cycle/Model: </a:t>
            </a:r>
          </a:p>
          <a:p>
            <a:pPr lvl="1"/>
            <a:r>
              <a:rPr lang="en-US" dirty="0"/>
              <a:t>Catch design flaws early</a:t>
            </a:r>
          </a:p>
          <a:p>
            <a:pPr lvl="1"/>
            <a:r>
              <a:rPr lang="en-US" dirty="0"/>
              <a:t>Reduce development cycle</a:t>
            </a:r>
          </a:p>
          <a:p>
            <a:pPr lvl="1"/>
            <a:r>
              <a:rPr lang="en-US" dirty="0"/>
              <a:t>Test more at lower cost per test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Common auto industry example ECU/e-Motor:</a:t>
            </a:r>
          </a:p>
          <a:p>
            <a:pPr lvl="1"/>
            <a:r>
              <a:rPr lang="en-US" dirty="0"/>
              <a:t>RCP/SIL: </a:t>
            </a:r>
          </a:p>
          <a:p>
            <a:pPr lvl="2"/>
            <a:r>
              <a:rPr lang="en-US" dirty="0"/>
              <a:t>Initial control/algorithm development &amp; testing</a:t>
            </a:r>
          </a:p>
          <a:p>
            <a:pPr lvl="1"/>
            <a:r>
              <a:rPr lang="en-US" dirty="0"/>
              <a:t>HIL/PHIL: </a:t>
            </a:r>
          </a:p>
          <a:p>
            <a:pPr lvl="2"/>
            <a:r>
              <a:rPr lang="en-US" dirty="0"/>
              <a:t>Embedded device prototype and software testing</a:t>
            </a:r>
          </a:p>
          <a:p>
            <a:pPr lvl="2"/>
            <a:r>
              <a:rPr lang="en-US" dirty="0"/>
              <a:t>Certification, end-of-line testing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26" name="Picture 134">
            <a:extLst>
              <a:ext uri="{FF2B5EF4-FFF2-40B4-BE49-F238E27FC236}">
                <a16:creationId xmlns:a16="http://schemas.microsoft.com/office/drawing/2014/main" id="{D596358D-3671-44DC-AFA1-D997B861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76260" y="4987905"/>
            <a:ext cx="2924329" cy="162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CB564-F350-423E-B963-90E439912F8A}"/>
              </a:ext>
            </a:extLst>
          </p:cNvPr>
          <p:cNvSpPr/>
          <p:nvPr/>
        </p:nvSpPr>
        <p:spPr>
          <a:xfrm>
            <a:off x="8129815" y="5831852"/>
            <a:ext cx="3832030" cy="78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Model-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Based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Design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DC02B3-AF73-4EFE-AEF5-1015E07D59EA}"/>
              </a:ext>
            </a:extLst>
          </p:cNvPr>
          <p:cNvGrpSpPr/>
          <p:nvPr/>
        </p:nvGrpSpPr>
        <p:grpSpPr>
          <a:xfrm>
            <a:off x="7100596" y="243235"/>
            <a:ext cx="4131804" cy="3185573"/>
            <a:chOff x="488778" y="952363"/>
            <a:chExt cx="7763510" cy="59056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08322A3-B54A-4F50-9E67-84AE454CB3A2}"/>
                </a:ext>
              </a:extLst>
            </p:cNvPr>
            <p:cNvCxnSpPr/>
            <p:nvPr/>
          </p:nvCxnSpPr>
          <p:spPr>
            <a:xfrm>
              <a:off x="3680460" y="1524072"/>
              <a:ext cx="4330300" cy="83927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2FA633-3255-4242-A7D3-A606DAABB6C1}"/>
                </a:ext>
              </a:extLst>
            </p:cNvPr>
            <p:cNvGrpSpPr/>
            <p:nvPr/>
          </p:nvGrpSpPr>
          <p:grpSpPr>
            <a:xfrm>
              <a:off x="488778" y="2403781"/>
              <a:ext cx="7763510" cy="4454219"/>
              <a:chOff x="3860431" y="1414146"/>
              <a:chExt cx="7763510" cy="44542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85AE8B7-F47A-4421-BDBC-44A847A736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8179"/>
              <a:stretch/>
            </p:blipFill>
            <p:spPr>
              <a:xfrm>
                <a:off x="3860431" y="1414146"/>
                <a:ext cx="7763510" cy="4454219"/>
              </a:xfrm>
              <a:prstGeom prst="rect">
                <a:avLst/>
              </a:prstGeom>
            </p:spPr>
          </p:pic>
          <p:sp>
            <p:nvSpPr>
              <p:cNvPr id="15" name="Rounded Rectangle 56">
                <a:extLst>
                  <a:ext uri="{FF2B5EF4-FFF2-40B4-BE49-F238E27FC236}">
                    <a16:creationId xmlns:a16="http://schemas.microsoft.com/office/drawing/2014/main" id="{3B8A8224-B8BF-4FDE-8715-4F1A8C620576}"/>
                  </a:ext>
                </a:extLst>
              </p:cNvPr>
              <p:cNvSpPr/>
              <p:nvPr/>
            </p:nvSpPr>
            <p:spPr>
              <a:xfrm>
                <a:off x="3860431" y="1919802"/>
                <a:ext cx="1933865" cy="62212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Requirements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6" name="Rounded Rectangle 57">
                <a:extLst>
                  <a:ext uri="{FF2B5EF4-FFF2-40B4-BE49-F238E27FC236}">
                    <a16:creationId xmlns:a16="http://schemas.microsoft.com/office/drawing/2014/main" id="{9A5ACAD3-2EC6-4628-86E1-F7C514F0F75D}"/>
                  </a:ext>
                </a:extLst>
              </p:cNvPr>
              <p:cNvSpPr/>
              <p:nvPr/>
            </p:nvSpPr>
            <p:spPr>
              <a:xfrm>
                <a:off x="9113273" y="1919800"/>
                <a:ext cx="2010524" cy="62212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Integrated V&amp;V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DB89AA82-9BE6-4DA0-862E-77BBBBD7B375}"/>
                  </a:ext>
                </a:extLst>
              </p:cNvPr>
              <p:cNvSpPr/>
              <p:nvPr/>
            </p:nvSpPr>
            <p:spPr>
              <a:xfrm>
                <a:off x="8359267" y="2926534"/>
                <a:ext cx="1933865" cy="62212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Integrated HIL </a:t>
                </a: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Testing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176F8B37-CF00-4D35-B563-DC6D3243F7E6}"/>
                  </a:ext>
                </a:extLst>
              </p:cNvPr>
              <p:cNvSpPr/>
              <p:nvPr/>
            </p:nvSpPr>
            <p:spPr>
              <a:xfrm>
                <a:off x="7547820" y="3967862"/>
                <a:ext cx="1933865" cy="62212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Unit HIL </a:t>
                </a: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Testing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" name="Rounded Rectangle 60">
                <a:extLst>
                  <a:ext uri="{FF2B5EF4-FFF2-40B4-BE49-F238E27FC236}">
                    <a16:creationId xmlns:a16="http://schemas.microsoft.com/office/drawing/2014/main" id="{3C8E761A-2B32-4784-952C-EF3AAF13A369}"/>
                  </a:ext>
                </a:extLst>
              </p:cNvPr>
              <p:cNvSpPr/>
              <p:nvPr/>
            </p:nvSpPr>
            <p:spPr>
              <a:xfrm>
                <a:off x="6450845" y="4970558"/>
                <a:ext cx="2015574" cy="65827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Real-Time </a:t>
                </a: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Implementation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0" name="Rounded Rectangle 61">
                <a:extLst>
                  <a:ext uri="{FF2B5EF4-FFF2-40B4-BE49-F238E27FC236}">
                    <a16:creationId xmlns:a16="http://schemas.microsoft.com/office/drawing/2014/main" id="{EF8ECD6C-A696-4B7A-9572-104542047E80}"/>
                  </a:ext>
                </a:extLst>
              </p:cNvPr>
              <p:cNvSpPr/>
              <p:nvPr/>
            </p:nvSpPr>
            <p:spPr>
              <a:xfrm>
                <a:off x="5483912" y="3949786"/>
                <a:ext cx="1933865" cy="65827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Design </a:t>
                </a: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Studies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Rounded Rectangle 62">
                <a:extLst>
                  <a:ext uri="{FF2B5EF4-FFF2-40B4-BE49-F238E27FC236}">
                    <a16:creationId xmlns:a16="http://schemas.microsoft.com/office/drawing/2014/main" id="{4FF81703-0F74-4AE0-8E9B-F251695E88A6}"/>
                  </a:ext>
                </a:extLst>
              </p:cNvPr>
              <p:cNvSpPr/>
              <p:nvPr/>
            </p:nvSpPr>
            <p:spPr>
              <a:xfrm>
                <a:off x="4594553" y="2890383"/>
                <a:ext cx="2137986" cy="658274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CA" sz="1000" b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Concept &amp; System </a:t>
                </a:r>
                <a:r>
                  <a:rPr lang="fr-CA" sz="1000" b="1" kern="1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Modeling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C446A9-3DA4-439E-ACF4-A4B9C560D224}"/>
                  </a:ext>
                </a:extLst>
              </p:cNvPr>
              <p:cNvSpPr/>
              <p:nvPr/>
            </p:nvSpPr>
            <p:spPr>
              <a:xfrm>
                <a:off x="10293132" y="5532699"/>
                <a:ext cx="598645" cy="335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A73A92-B0B0-4C57-AC37-943DBE64B705}"/>
                </a:ext>
              </a:extLst>
            </p:cNvPr>
            <p:cNvCxnSpPr/>
            <p:nvPr/>
          </p:nvCxnSpPr>
          <p:spPr>
            <a:xfrm flipH="1">
              <a:off x="488779" y="1788119"/>
              <a:ext cx="1516805" cy="112131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9B6EB6-BC39-44EA-A537-CFDDB4CFBE11}"/>
                </a:ext>
              </a:extLst>
            </p:cNvPr>
            <p:cNvGrpSpPr/>
            <p:nvPr/>
          </p:nvGrpSpPr>
          <p:grpSpPr>
            <a:xfrm>
              <a:off x="1017368" y="952363"/>
              <a:ext cx="3456732" cy="1928697"/>
              <a:chOff x="7078572" y="1653329"/>
              <a:chExt cx="3456732" cy="19286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721B668-16F7-4698-A83E-7E6FDA0641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0005"/>
              <a:stretch/>
            </p:blipFill>
            <p:spPr>
              <a:xfrm>
                <a:off x="7078572" y="2225039"/>
                <a:ext cx="3456732" cy="135698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D31B28-0B60-4A81-80D8-E0461F5C3B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0418"/>
              <a:stretch/>
            </p:blipFill>
            <p:spPr>
              <a:xfrm>
                <a:off x="7078572" y="1653329"/>
                <a:ext cx="3456732" cy="57171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FED9C6A-CD3A-4D0E-A0DF-F0800C048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9635" r="49636" b="58170"/>
              <a:stretch/>
            </p:blipFill>
            <p:spPr>
              <a:xfrm>
                <a:off x="7078572" y="2225038"/>
                <a:ext cx="1740935" cy="235670"/>
              </a:xfrm>
              <a:prstGeom prst="rect">
                <a:avLst/>
              </a:prstGeom>
            </p:spPr>
          </p:pic>
        </p:grp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82A7EDFF-9D97-446A-82F5-C3F2DCD0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0596" y="3441562"/>
            <a:ext cx="4299038" cy="329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7">
            <a:extLst>
              <a:ext uri="{FF2B5EF4-FFF2-40B4-BE49-F238E27FC236}">
                <a16:creationId xmlns:a16="http://schemas.microsoft.com/office/drawing/2014/main" id="{B7B2A825-4021-4A71-8A21-5E59120ED14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117600" y="4379663"/>
            <a:ext cx="3430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1000" dirty="0"/>
              <a:t>Boehm, Barry. Software Engineering Economics. Englewood Cliffs, NJ: Prentice-Hall, Inc. 1981.</a:t>
            </a:r>
          </a:p>
        </p:txBody>
      </p:sp>
    </p:spTree>
    <p:extLst>
      <p:ext uri="{BB962C8B-B14F-4D97-AF65-F5344CB8AC3E}">
        <p14:creationId xmlns:p14="http://schemas.microsoft.com/office/powerpoint/2010/main" val="25948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Testbed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tradeoffs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DCD28-7C5A-4FAF-BAE5-11D14F80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712" y="1154883"/>
            <a:ext cx="10324505" cy="53784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C43AFC-C1ED-4D02-BB96-BC58972712F1}"/>
              </a:ext>
            </a:extLst>
          </p:cNvPr>
          <p:cNvSpPr/>
          <p:nvPr/>
        </p:nvSpPr>
        <p:spPr>
          <a:xfrm>
            <a:off x="1750689" y="4567673"/>
            <a:ext cx="9612599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1000" dirty="0"/>
              <a:t>Source: R.O. Salcedo, J.K. </a:t>
            </a:r>
            <a:r>
              <a:rPr lang="en-US" sz="1000" dirty="0" err="1"/>
              <a:t>Nowocin</a:t>
            </a:r>
            <a:r>
              <a:rPr lang="en-US" sz="1000" dirty="0"/>
              <a:t>, C.L. Smith, R.P. Rekha, E.G. Corbett, E.R. </a:t>
            </a:r>
            <a:r>
              <a:rPr lang="en-US" sz="1000" dirty="0" err="1"/>
              <a:t>Limpaecher</a:t>
            </a:r>
            <a:r>
              <a:rPr lang="en-US" sz="1000" dirty="0"/>
              <a:t>, J.M. </a:t>
            </a:r>
            <a:r>
              <a:rPr lang="en-US" sz="1000" dirty="0" err="1"/>
              <a:t>LaPenta</a:t>
            </a:r>
            <a:r>
              <a:rPr lang="en-US" sz="1000" dirty="0"/>
              <a:t>, </a:t>
            </a:r>
            <a:r>
              <a:rPr lang="en-US" sz="1000" u="sng" dirty="0"/>
              <a:t>TR-1203: Development of a Real-Time Hardware-in-the-Loop Power Systems Simulation Platform to Evaluate Commercial Microgrid Controllers,</a:t>
            </a:r>
            <a:r>
              <a:rPr lang="en-US" sz="1000" dirty="0"/>
              <a:t> MIT Lincoln Laboratory, Lexington, MA, Feb. 2016</a:t>
            </a:r>
          </a:p>
          <a:p>
            <a:pPr lvl="2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265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Computational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considerations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E55C-F645-4C37-94B9-5BD8BB91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953" y="1427306"/>
            <a:ext cx="11105217" cy="50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4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802182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Presentation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–  </a:t>
            </a:r>
            <a:r>
              <a:rPr lang="fr-CA" sz="2800" dirty="0">
                <a:solidFill>
                  <a:srgbClr val="0184BF"/>
                </a:solidFill>
                <a:latin typeface="Myriad Pro" panose="020B0503030403020204" pitchFamily="34" charset="0"/>
              </a:rPr>
              <a:t>OUTLINE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232316" y="1419241"/>
            <a:ext cx="8592819" cy="50533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Introduction on OPAL-RT and Real-time simulation applications for electromagnetic and electromechanical systems</a:t>
            </a:r>
          </a:p>
          <a:p>
            <a:endParaRPr lang="en-US" sz="2400" b="1" dirty="0"/>
          </a:p>
          <a:p>
            <a:r>
              <a:rPr lang="en-US" sz="2400" b="1" dirty="0"/>
              <a:t>Challenges and approaches to Digital Real-Time Simulation (DRTS)</a:t>
            </a:r>
          </a:p>
          <a:p>
            <a:endParaRPr lang="en-US" sz="2400" b="1" dirty="0"/>
          </a:p>
          <a:p>
            <a:r>
              <a:rPr lang="en-US" sz="2400" b="1" dirty="0"/>
              <a:t>Examples/cases:</a:t>
            </a:r>
          </a:p>
          <a:p>
            <a:pPr lvl="1"/>
            <a:r>
              <a:rPr lang="en-US" sz="2000" dirty="0"/>
              <a:t>User Example: Microgrid Controller Challenge</a:t>
            </a:r>
          </a:p>
          <a:p>
            <a:pPr lvl="1"/>
            <a:r>
              <a:rPr lang="en-US" sz="2000" dirty="0"/>
              <a:t>User Example: </a:t>
            </a:r>
          </a:p>
          <a:p>
            <a:pPr lvl="1"/>
            <a:r>
              <a:rPr lang="en-US" sz="2000" dirty="0"/>
              <a:t>Airplane Power Systems	</a:t>
            </a:r>
          </a:p>
          <a:p>
            <a:pPr lvl="1"/>
            <a:r>
              <a:rPr lang="en-US" sz="2000" dirty="0"/>
              <a:t>Cyber Vulnerabilities &amp; Cyber-Physical Simulation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  <a:p>
            <a:pPr lvl="1"/>
            <a:endParaRPr lang="en-US" sz="2400" b="1" dirty="0"/>
          </a:p>
          <a:p>
            <a:pPr marL="0" indent="0">
              <a:lnSpc>
                <a:spcPct val="100000"/>
              </a:lnSpc>
              <a:buNone/>
            </a:pPr>
            <a:endParaRPr lang="fr-CA" sz="2400" b="1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Computational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considerations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874B7-F725-4453-B198-49A4A89224BF}"/>
              </a:ext>
            </a:extLst>
          </p:cNvPr>
          <p:cNvSpPr/>
          <p:nvPr/>
        </p:nvSpPr>
        <p:spPr>
          <a:xfrm>
            <a:off x="16871" y="6372234"/>
            <a:ext cx="5195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Source: Bélanger, Jean &amp; </a:t>
            </a:r>
            <a:r>
              <a:rPr lang="en-CA" sz="1400" dirty="0" err="1"/>
              <a:t>Venne</a:t>
            </a:r>
            <a:r>
              <a:rPr lang="en-CA" sz="1400" dirty="0"/>
              <a:t>, P &amp; Paquin, Jean-Nicolas. (2010). The what, where, and why of real-time simulation. Planet RT. 37-49. </a:t>
            </a:r>
          </a:p>
        </p:txBody>
      </p:sp>
      <p:sp>
        <p:nvSpPr>
          <p:cNvPr id="39" name="Line 3">
            <a:extLst>
              <a:ext uri="{FF2B5EF4-FFF2-40B4-BE49-F238E27FC236}">
                <a16:creationId xmlns:a16="http://schemas.microsoft.com/office/drawing/2014/main" id="{DAFA0DD1-5D54-4F95-BDA2-0D6BAB7F4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182" y="5700221"/>
            <a:ext cx="8066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lg" len="lg"/>
          </a:ln>
        </p:spPr>
        <p:txBody>
          <a:bodyPr lIns="0" rIns="0"/>
          <a:lstStyle/>
          <a:p>
            <a:endParaRPr lang="en-US"/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9A702A33-C67F-4DDA-8FD7-168753451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657" y="5720859"/>
            <a:ext cx="55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10 kHz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100 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6DA95C3B-F804-447B-8906-AB9888FB6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432" y="5720859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20 KHz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50 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CC1BF21B-64D9-4DC7-8CF1-7643A7ED9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132" y="5720859"/>
            <a:ext cx="55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40 kHz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25 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43" name="Text Box 8">
            <a:extLst>
              <a:ext uri="{FF2B5EF4-FFF2-40B4-BE49-F238E27FC236}">
                <a16:creationId xmlns:a16="http://schemas.microsoft.com/office/drawing/2014/main" id="{C8315FFF-9024-4ACF-8134-FA16C7776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695" y="5720859"/>
            <a:ext cx="661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100 kHz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10 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F79284B0-D23D-49A7-A581-8BB527274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2370" y="5720859"/>
            <a:ext cx="53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1 MHz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1us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45" name="Line 14">
            <a:extLst>
              <a:ext uri="{FF2B5EF4-FFF2-40B4-BE49-F238E27FC236}">
                <a16:creationId xmlns:a16="http://schemas.microsoft.com/office/drawing/2014/main" id="{20833863-BBB4-4931-9922-2DF34C1880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17045" y="1906096"/>
            <a:ext cx="0" cy="3852863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lg" len="lg"/>
          </a:ln>
        </p:spPr>
        <p:txBody>
          <a:bodyPr lIns="0" rIns="0"/>
          <a:lstStyle/>
          <a:p>
            <a:endParaRPr lang="en-US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3143CA0F-1E42-403F-A472-DCBDDFA31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082" y="4534996"/>
            <a:ext cx="1511300" cy="11525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/>
            <a:r>
              <a:rPr lang="en-US" sz="1200">
                <a:solidFill>
                  <a:srgbClr val="1E3264"/>
                </a:solidFill>
              </a:rPr>
              <a:t>Very-low-power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Drives  (&lt;10  kW)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fr-CA" sz="1200">
                <a:solidFill>
                  <a:srgbClr val="1E3264"/>
                </a:solidFill>
              </a:rPr>
              <a:t>&gt; 10 kHz PWM</a:t>
            </a:r>
            <a:endParaRPr lang="en-US" sz="1200">
              <a:solidFill>
                <a:srgbClr val="1E3264"/>
              </a:solidFill>
            </a:endParaRPr>
          </a:p>
          <a:p>
            <a:pPr algn="ctr"/>
            <a:r>
              <a:rPr lang="fr-CA" sz="1200">
                <a:solidFill>
                  <a:srgbClr val="1E3264"/>
                </a:solidFill>
              </a:rPr>
              <a:t>IGBT Protection </a:t>
            </a:r>
            <a:br>
              <a:rPr lang="fr-CA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Precise Models</a:t>
            </a:r>
          </a:p>
        </p:txBody>
      </p:sp>
      <p:sp>
        <p:nvSpPr>
          <p:cNvPr id="47" name="Rectangle 26">
            <a:extLst>
              <a:ext uri="{FF2B5EF4-FFF2-40B4-BE49-F238E27FC236}">
                <a16:creationId xmlns:a16="http://schemas.microsoft.com/office/drawing/2014/main" id="{A87BE4A3-AE40-4894-9A00-F826D015A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420" y="3526934"/>
            <a:ext cx="1490662" cy="1223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>
                <a:solidFill>
                  <a:srgbClr val="1E3264"/>
                </a:solidFill>
              </a:rPr>
              <a:t>Interconnected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Mid-Power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Drive Systems</a:t>
            </a:r>
          </a:p>
          <a:p>
            <a:pPr algn="ctr">
              <a:defRPr/>
            </a:pPr>
            <a:r>
              <a:rPr lang="en-US" sz="1200" dirty="0">
                <a:solidFill>
                  <a:srgbClr val="1E3264"/>
                </a:solidFill>
              </a:rPr>
              <a:t>(100 kW)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10-kHz PWM</a:t>
            </a:r>
            <a:r>
              <a:rPr lang="en-US" sz="1800" dirty="0">
                <a:latin typeface="Times New Roman" pitchFamily="18" charset="0"/>
              </a:rPr>
              <a:t> </a:t>
            </a:r>
          </a:p>
        </p:txBody>
      </p:sp>
      <p:sp>
        <p:nvSpPr>
          <p:cNvPr id="48" name="Text Box 33">
            <a:extLst>
              <a:ext uri="{FF2B5EF4-FFF2-40B4-BE49-F238E27FC236}">
                <a16:creationId xmlns:a16="http://schemas.microsoft.com/office/drawing/2014/main" id="{37AB0694-0642-4805-8678-DA5C3B693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832" y="5720859"/>
            <a:ext cx="650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 dirty="0">
                <a:latin typeface="Calibri" pitchFamily="34" charset="0"/>
              </a:rPr>
              <a:t>1 kHz</a:t>
            </a:r>
            <a:br>
              <a:rPr lang="en-CA" sz="1600" dirty="0">
                <a:latin typeface="Calibri" pitchFamily="34" charset="0"/>
              </a:rPr>
            </a:br>
            <a:r>
              <a:rPr lang="en-CA" sz="1600" dirty="0">
                <a:latin typeface="Calibri" pitchFamily="34" charset="0"/>
              </a:rPr>
              <a:t>1000 us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546587F2-D10E-4EEC-9E5D-893939307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932" y="3131646"/>
            <a:ext cx="1871663" cy="1620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800" dirty="0">
                <a:solidFill>
                  <a:srgbClr val="1E3264"/>
                </a:solidFill>
                <a:latin typeface="+mn-lt"/>
              </a:rPr>
              <a:t/>
            </a:r>
            <a:br>
              <a:rPr lang="en-US" sz="1800" dirty="0">
                <a:solidFill>
                  <a:srgbClr val="1E3264"/>
                </a:solidFill>
                <a:latin typeface="+mn-lt"/>
              </a:rPr>
            </a:br>
            <a:r>
              <a:rPr lang="en-US" sz="1200" dirty="0">
                <a:solidFill>
                  <a:srgbClr val="1E3264"/>
                </a:solidFill>
                <a:latin typeface="+mn-lt"/>
              </a:rPr>
              <a:t>FACTS</a:t>
            </a:r>
            <a:br>
              <a:rPr lang="en-US" sz="1200" dirty="0">
                <a:solidFill>
                  <a:srgbClr val="1E3264"/>
                </a:solidFill>
                <a:latin typeface="+mn-lt"/>
              </a:rPr>
            </a:br>
            <a:r>
              <a:rPr lang="en-US" sz="1200" dirty="0">
                <a:solidFill>
                  <a:srgbClr val="1E3264"/>
                </a:solidFill>
                <a:latin typeface="+mn-lt"/>
              </a:rPr>
              <a:t>Active Filters</a:t>
            </a:r>
          </a:p>
          <a:p>
            <a:pPr algn="ctr">
              <a:defRPr/>
            </a:pPr>
            <a:r>
              <a:rPr lang="en-US" sz="1200" dirty="0">
                <a:solidFill>
                  <a:srgbClr val="1E3264"/>
                </a:solidFill>
                <a:latin typeface="+mn-lt"/>
              </a:rPr>
              <a:t>Multi-Converters</a:t>
            </a:r>
          </a:p>
          <a:p>
            <a:pPr algn="ctr">
              <a:defRPr/>
            </a:pPr>
            <a:r>
              <a:rPr lang="en-US" sz="1200" dirty="0">
                <a:solidFill>
                  <a:srgbClr val="1E3264"/>
                </a:solidFill>
                <a:latin typeface="+mn-lt"/>
              </a:rPr>
              <a:t>High-Power Drives </a:t>
            </a:r>
          </a:p>
          <a:p>
            <a:pPr algn="ctr">
              <a:defRPr/>
            </a:pPr>
            <a:r>
              <a:rPr lang="en-US" sz="1200" dirty="0">
                <a:solidFill>
                  <a:srgbClr val="1E3264"/>
                </a:solidFill>
                <a:latin typeface="+mn-lt"/>
              </a:rPr>
              <a:t>(1 – 10  MW)</a:t>
            </a:r>
            <a:br>
              <a:rPr lang="en-US" sz="1200" dirty="0">
                <a:solidFill>
                  <a:srgbClr val="1E3264"/>
                </a:solidFill>
                <a:latin typeface="+mn-lt"/>
              </a:rPr>
            </a:br>
            <a:r>
              <a:rPr lang="en-US" sz="1200" dirty="0">
                <a:solidFill>
                  <a:srgbClr val="1E3264"/>
                </a:solidFill>
                <a:latin typeface="+mn-lt"/>
              </a:rPr>
              <a:t/>
            </a:r>
            <a:br>
              <a:rPr lang="en-US" sz="1200" dirty="0">
                <a:solidFill>
                  <a:srgbClr val="1E3264"/>
                </a:solidFill>
                <a:latin typeface="+mn-lt"/>
              </a:rPr>
            </a:br>
            <a:r>
              <a:rPr lang="en-US" sz="1200" dirty="0">
                <a:solidFill>
                  <a:srgbClr val="1E3264"/>
                </a:solidFill>
                <a:latin typeface="+mn-lt"/>
              </a:rPr>
              <a:t>Wind Farms</a:t>
            </a:r>
            <a:br>
              <a:rPr lang="en-US" sz="1200" dirty="0">
                <a:solidFill>
                  <a:srgbClr val="1E3264"/>
                </a:solidFill>
                <a:latin typeface="+mn-lt"/>
              </a:rPr>
            </a:br>
            <a:endParaRPr lang="en-US" sz="1200" dirty="0">
              <a:solidFill>
                <a:srgbClr val="1E3264"/>
              </a:solidFill>
              <a:latin typeface="+mn-lt"/>
            </a:endParaRPr>
          </a:p>
        </p:txBody>
      </p:sp>
      <p:grpSp>
        <p:nvGrpSpPr>
          <p:cNvPr id="50" name="Group 35">
            <a:extLst>
              <a:ext uri="{FF2B5EF4-FFF2-40B4-BE49-F238E27FC236}">
                <a16:creationId xmlns:a16="http://schemas.microsoft.com/office/drawing/2014/main" id="{04B3CA85-A444-4EA4-A52D-B41E591E8401}"/>
              </a:ext>
            </a:extLst>
          </p:cNvPr>
          <p:cNvGrpSpPr>
            <a:grpSpLocks/>
          </p:cNvGrpSpPr>
          <p:nvPr/>
        </p:nvGrpSpPr>
        <p:grpSpPr bwMode="auto">
          <a:xfrm>
            <a:off x="2363107" y="3239874"/>
            <a:ext cx="2663825" cy="1511300"/>
            <a:chOff x="748" y="1866"/>
            <a:chExt cx="1678" cy="9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1" name="Rectangle 36">
              <a:extLst>
                <a:ext uri="{FF2B5EF4-FFF2-40B4-BE49-F238E27FC236}">
                  <a16:creationId xmlns:a16="http://schemas.microsoft.com/office/drawing/2014/main" id="{A13B752B-C747-4EA2-9C8A-BE5DAD6BC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365"/>
              <a:ext cx="1043" cy="45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anchor="ctr" anchorCtr="1"/>
            <a:lstStyle/>
            <a:p>
              <a:pPr algn="ctr">
                <a:defRPr/>
              </a:pPr>
              <a:r>
                <a:rPr lang="en-US" sz="1200" dirty="0">
                  <a:solidFill>
                    <a:srgbClr val="1E3264"/>
                  </a:solidFill>
                </a:rPr>
                <a:t>Small equivalent</a:t>
              </a:r>
              <a:br>
                <a:rPr lang="en-US" sz="1200" dirty="0">
                  <a:solidFill>
                    <a:srgbClr val="1E3264"/>
                  </a:solidFill>
                </a:rPr>
              </a:br>
              <a:r>
                <a:rPr lang="en-US" sz="1200" dirty="0">
                  <a:solidFill>
                    <a:srgbClr val="1E3264"/>
                  </a:solidFill>
                </a:rPr>
                <a:t>Power  Systems</a:t>
              </a:r>
            </a:p>
            <a:p>
              <a:pPr algn="ctr">
                <a:defRPr/>
              </a:pPr>
              <a:r>
                <a:rPr lang="fr-CA" sz="1200" dirty="0">
                  <a:solidFill>
                    <a:srgbClr val="1E3264"/>
                  </a:solidFill>
                </a:rPr>
                <a:t>for Control </a:t>
              </a:r>
              <a:r>
                <a:rPr lang="fr-CA" sz="1200" dirty="0" err="1">
                  <a:solidFill>
                    <a:srgbClr val="1E3264"/>
                  </a:solidFill>
                </a:rPr>
                <a:t>Testing</a:t>
              </a:r>
              <a:endParaRPr lang="en-US" sz="1200" dirty="0">
                <a:solidFill>
                  <a:srgbClr val="1E3264"/>
                </a:solidFill>
              </a:endParaRPr>
            </a:p>
          </p:txBody>
        </p:sp>
        <p:sp>
          <p:nvSpPr>
            <p:cNvPr id="52" name="Rectangle 37">
              <a:extLst>
                <a:ext uri="{FF2B5EF4-FFF2-40B4-BE49-F238E27FC236}">
                  <a16:creationId xmlns:a16="http://schemas.microsoft.com/office/drawing/2014/main" id="{BCD11514-C80C-46C0-9677-7D9C29B18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866"/>
              <a:ext cx="1678" cy="49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anchor="ctr" anchorCtr="1"/>
            <a:lstStyle/>
            <a:p>
              <a:pPr algn="ctr">
                <a:defRPr/>
              </a:pPr>
              <a:r>
                <a:rPr lang="en-US" sz="1200" dirty="0">
                  <a:solidFill>
                    <a:srgbClr val="1E3264"/>
                  </a:solidFill>
                </a:rPr>
                <a:t>Medium-sized</a:t>
              </a:r>
              <a:br>
                <a:rPr lang="en-US" sz="1200" dirty="0">
                  <a:solidFill>
                    <a:srgbClr val="1E3264"/>
                  </a:solidFill>
                </a:rPr>
              </a:br>
              <a:r>
                <a:rPr lang="en-US" sz="1200" dirty="0">
                  <a:solidFill>
                    <a:srgbClr val="1E3264"/>
                  </a:solidFill>
                </a:rPr>
                <a:t> Power Systems</a:t>
              </a:r>
            </a:p>
          </p:txBody>
        </p:sp>
      </p:grpSp>
      <p:grpSp>
        <p:nvGrpSpPr>
          <p:cNvPr id="53" name="Group 38">
            <a:extLst>
              <a:ext uri="{FF2B5EF4-FFF2-40B4-BE49-F238E27FC236}">
                <a16:creationId xmlns:a16="http://schemas.microsoft.com/office/drawing/2014/main" id="{81DFF1F1-3F7A-4F59-8ED6-71C0DEC6EE49}"/>
              </a:ext>
            </a:extLst>
          </p:cNvPr>
          <p:cNvGrpSpPr>
            <a:grpSpLocks/>
          </p:cNvGrpSpPr>
          <p:nvPr/>
        </p:nvGrpSpPr>
        <p:grpSpPr bwMode="auto">
          <a:xfrm>
            <a:off x="2363107" y="1834937"/>
            <a:ext cx="2663825" cy="1406525"/>
            <a:chOff x="431" y="799"/>
            <a:chExt cx="1678" cy="95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4" name="Rectangle 39">
              <a:extLst>
                <a:ext uri="{FF2B5EF4-FFF2-40B4-BE49-F238E27FC236}">
                  <a16:creationId xmlns:a16="http://schemas.microsoft.com/office/drawing/2014/main" id="{9920B060-8750-472F-88C8-B17E1D83C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298"/>
              <a:ext cx="1678" cy="45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anchor="ctr" anchorCtr="1"/>
            <a:lstStyle/>
            <a:p>
              <a:pPr algn="ctr">
                <a:defRPr/>
              </a:pPr>
              <a:r>
                <a:rPr lang="en-US" sz="1200" dirty="0">
                  <a:solidFill>
                    <a:srgbClr val="1E3264"/>
                  </a:solidFill>
                </a:rPr>
                <a:t>Large Power</a:t>
              </a:r>
              <a:br>
                <a:rPr lang="en-US" sz="1200" dirty="0">
                  <a:solidFill>
                    <a:srgbClr val="1E3264"/>
                  </a:solidFill>
                </a:rPr>
              </a:br>
              <a:r>
                <a:rPr lang="en-US" sz="1200" dirty="0">
                  <a:solidFill>
                    <a:srgbClr val="1E3264"/>
                  </a:solidFill>
                </a:rPr>
                <a:t> Systems</a:t>
              </a:r>
            </a:p>
          </p:txBody>
        </p:sp>
        <p:sp>
          <p:nvSpPr>
            <p:cNvPr id="55" name="Rectangle 40">
              <a:extLst>
                <a:ext uri="{FF2B5EF4-FFF2-40B4-BE49-F238E27FC236}">
                  <a16:creationId xmlns:a16="http://schemas.microsoft.com/office/drawing/2014/main" id="{687E4D32-411C-4549-A733-AFD11DE00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799"/>
              <a:ext cx="1678" cy="4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anchor="ctr" anchorCtr="1"/>
            <a:lstStyle/>
            <a:p>
              <a:pPr algn="ctr">
                <a:defRPr/>
              </a:pPr>
              <a:r>
                <a:rPr lang="en-US" sz="1200" dirty="0">
                  <a:solidFill>
                    <a:srgbClr val="1E3264"/>
                  </a:solidFill>
                </a:rPr>
                <a:t>Multi-area</a:t>
              </a:r>
              <a:br>
                <a:rPr lang="en-US" sz="1200" dirty="0">
                  <a:solidFill>
                    <a:srgbClr val="1E3264"/>
                  </a:solidFill>
                </a:rPr>
              </a:br>
              <a:r>
                <a:rPr lang="en-US" sz="1200" dirty="0">
                  <a:solidFill>
                    <a:srgbClr val="1E3264"/>
                  </a:solidFill>
                </a:rPr>
                <a:t> Power Systems</a:t>
              </a:r>
            </a:p>
          </p:txBody>
        </p:sp>
      </p:grpSp>
      <p:sp>
        <p:nvSpPr>
          <p:cNvPr id="56" name="Rectangle 41">
            <a:extLst>
              <a:ext uri="{FF2B5EF4-FFF2-40B4-BE49-F238E27FC236}">
                <a16:creationId xmlns:a16="http://schemas.microsoft.com/office/drawing/2014/main" id="{C81795F2-6BF0-492C-8786-65B5B7054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170" y="4750896"/>
            <a:ext cx="3527425" cy="9366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/>
            <a:r>
              <a:rPr lang="en-US" sz="1200">
                <a:solidFill>
                  <a:srgbClr val="1E3264"/>
                </a:solidFill>
              </a:rPr>
              <a:t>High-power Drives  (1 – 2 MW))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1- 3 kHz PWM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Trains, Off-Highway Electric Vehicle</a:t>
            </a:r>
          </a:p>
        </p:txBody>
      </p:sp>
      <p:sp>
        <p:nvSpPr>
          <p:cNvPr id="57" name="Rectangle 42">
            <a:extLst>
              <a:ext uri="{FF2B5EF4-FFF2-40B4-BE49-F238E27FC236}">
                <a16:creationId xmlns:a16="http://schemas.microsoft.com/office/drawing/2014/main" id="{A89861B8-2859-4139-BAD8-11E56645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520" y="4031759"/>
            <a:ext cx="1009650" cy="1655762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/>
            <a:r>
              <a:rPr lang="en-US" sz="1200" dirty="0">
                <a:solidFill>
                  <a:srgbClr val="1E3264"/>
                </a:solidFill>
              </a:rPr>
              <a:t>Mechanical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Systems:</a:t>
            </a:r>
          </a:p>
          <a:p>
            <a:pPr algn="ctr"/>
            <a:r>
              <a:rPr lang="en-US" sz="1200" dirty="0">
                <a:solidFill>
                  <a:srgbClr val="1E3264"/>
                </a:solidFill>
              </a:rPr>
              <a:t>Vehicles,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Robotics,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&amp; Aircraft</a:t>
            </a:r>
          </a:p>
          <a:p>
            <a:pPr algn="ctr"/>
            <a:r>
              <a:rPr lang="en-US" sz="1200" dirty="0">
                <a:solidFill>
                  <a:srgbClr val="1E3264"/>
                </a:solidFill>
              </a:rPr>
              <a:t>Dynamics.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Fuel Cells,</a:t>
            </a:r>
            <a:br>
              <a:rPr lang="en-US" sz="1200" dirty="0">
                <a:solidFill>
                  <a:srgbClr val="1E3264"/>
                </a:solidFill>
              </a:rPr>
            </a:br>
            <a:r>
              <a:rPr lang="en-US" sz="1200" dirty="0">
                <a:solidFill>
                  <a:srgbClr val="1E3264"/>
                </a:solidFill>
              </a:rPr>
              <a:t>Batteries</a:t>
            </a:r>
          </a:p>
        </p:txBody>
      </p:sp>
      <p:sp>
        <p:nvSpPr>
          <p:cNvPr id="58" name="Rectangle 43">
            <a:extLst>
              <a:ext uri="{FF2B5EF4-FFF2-40B4-BE49-F238E27FC236}">
                <a16:creationId xmlns:a16="http://schemas.microsoft.com/office/drawing/2014/main" id="{B6094D11-8DCB-4FEC-9495-179069A34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420" y="4750896"/>
            <a:ext cx="1490662" cy="9366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anchor="ctr" anchorCtr="1"/>
          <a:lstStyle/>
          <a:p>
            <a:pPr algn="ctr"/>
            <a:r>
              <a:rPr lang="en-US" sz="1200">
                <a:solidFill>
                  <a:srgbClr val="1E3264"/>
                </a:solidFill>
              </a:rPr>
              <a:t>Low-power Drives </a:t>
            </a:r>
          </a:p>
          <a:p>
            <a:pPr algn="ctr"/>
            <a:r>
              <a:rPr lang="en-US" sz="1200">
                <a:solidFill>
                  <a:srgbClr val="1E3264"/>
                </a:solidFill>
              </a:rPr>
              <a:t>(100 kW)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10-kHz PWM</a:t>
            </a:r>
            <a:br>
              <a:rPr lang="en-US" sz="1200">
                <a:solidFill>
                  <a:srgbClr val="1E3264"/>
                </a:solidFill>
              </a:rPr>
            </a:br>
            <a:r>
              <a:rPr lang="en-US" sz="1200">
                <a:solidFill>
                  <a:srgbClr val="1E3264"/>
                </a:solidFill>
              </a:rPr>
              <a:t>Hybrid Vehicles</a:t>
            </a:r>
            <a:r>
              <a:rPr 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59" name="Rectangle 44">
            <a:extLst>
              <a:ext uri="{FF2B5EF4-FFF2-40B4-BE49-F238E27FC236}">
                <a16:creationId xmlns:a16="http://schemas.microsoft.com/office/drawing/2014/main" id="{E9BCDBE6-8542-4CC3-858D-6F9F57E3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107" y="3249121"/>
            <a:ext cx="720725" cy="781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Multi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UAVs  &amp;</a:t>
            </a:r>
          </a:p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Vehicles</a:t>
            </a:r>
          </a:p>
        </p:txBody>
      </p:sp>
      <p:sp>
        <p:nvSpPr>
          <p:cNvPr id="60" name="Rectangle 45">
            <a:extLst>
              <a:ext uri="{FF2B5EF4-FFF2-40B4-BE49-F238E27FC236}">
                <a16:creationId xmlns:a16="http://schemas.microsoft.com/office/drawing/2014/main" id="{50FA6B9A-3144-4D77-9E07-35361928B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107" y="2134696"/>
            <a:ext cx="503238" cy="11144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Very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Large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Dyn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 err="1">
                <a:solidFill>
                  <a:schemeClr val="bg1"/>
                </a:solidFill>
              </a:rPr>
              <a:t>Sim</a:t>
            </a:r>
            <a:r>
              <a:rPr lang="en-US" sz="1200" dirty="0"/>
              <a:t>.</a:t>
            </a:r>
          </a:p>
        </p:txBody>
      </p:sp>
      <p:sp>
        <p:nvSpPr>
          <p:cNvPr id="61" name="Rectangle 46">
            <a:extLst>
              <a:ext uri="{FF2B5EF4-FFF2-40B4-BE49-F238E27FC236}">
                <a16:creationId xmlns:a16="http://schemas.microsoft.com/office/drawing/2014/main" id="{A5A7F3E3-FEAC-4F12-B3F2-8AC54F0B8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182" y="1299671"/>
            <a:ext cx="863600" cy="463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/>
              <a:t>Slow</a:t>
            </a:r>
            <a:br>
              <a:rPr lang="en-US" sz="1200" dirty="0"/>
            </a:br>
            <a:r>
              <a:rPr lang="en-US" sz="1200" dirty="0"/>
              <a:t>Dynamics</a:t>
            </a: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D321E1A1-2FA4-49A4-8FB5-71D0A15B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232" y="5720859"/>
            <a:ext cx="66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1600">
                <a:latin typeface="Calibri" pitchFamily="34" charset="0"/>
              </a:rPr>
              <a:t>250 kHz</a:t>
            </a:r>
            <a:br>
              <a:rPr lang="en-CA" sz="1600">
                <a:latin typeface="Calibri" pitchFamily="34" charset="0"/>
              </a:rPr>
            </a:br>
            <a:r>
              <a:rPr lang="en-CA" sz="1600">
                <a:latin typeface="Calibri" pitchFamily="34" charset="0"/>
              </a:rPr>
              <a:t>5 us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3" name="Rectangle 49">
            <a:extLst>
              <a:ext uri="{FF2B5EF4-FFF2-40B4-BE49-F238E27FC236}">
                <a16:creationId xmlns:a16="http://schemas.microsoft.com/office/drawing/2014/main" id="{9A72ED02-69E3-4924-B69C-6257DEA3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807" y="1299671"/>
            <a:ext cx="3241675" cy="463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/>
              <a:t>Slow</a:t>
            </a:r>
            <a:br>
              <a:rPr lang="en-US" sz="1200" dirty="0"/>
            </a:br>
            <a:r>
              <a:rPr lang="en-US" sz="1200" dirty="0"/>
              <a:t>and Fast Dynamics &amp; Transients</a:t>
            </a:r>
          </a:p>
        </p:txBody>
      </p:sp>
      <p:sp>
        <p:nvSpPr>
          <p:cNvPr id="64" name="Rectangle 50">
            <a:extLst>
              <a:ext uri="{FF2B5EF4-FFF2-40B4-BE49-F238E27FC236}">
                <a16:creationId xmlns:a16="http://schemas.microsoft.com/office/drawing/2014/main" id="{12D619D9-A76C-469E-B079-2D549487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920" y="1299671"/>
            <a:ext cx="2160587" cy="463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/>
              <a:t>Very Fast Transients</a:t>
            </a:r>
          </a:p>
        </p:txBody>
      </p:sp>
      <p:sp>
        <p:nvSpPr>
          <p:cNvPr id="65" name="Rectangle 51">
            <a:extLst>
              <a:ext uri="{FF2B5EF4-FFF2-40B4-BE49-F238E27FC236}">
                <a16:creationId xmlns:a16="http://schemas.microsoft.com/office/drawing/2014/main" id="{3761BB57-6FC8-443D-96F1-2E01C478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945" y="1299671"/>
            <a:ext cx="1260475" cy="463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anchor="ctr" anchorCtr="1"/>
          <a:lstStyle/>
          <a:p>
            <a:pPr algn="ctr">
              <a:defRPr/>
            </a:pPr>
            <a:r>
              <a:rPr lang="en-US" sz="1200" dirty="0"/>
              <a:t>Ultra Fast</a:t>
            </a:r>
            <a:br>
              <a:rPr lang="en-US" sz="1200" dirty="0"/>
            </a:br>
            <a:r>
              <a:rPr lang="en-US" sz="1200" dirty="0"/>
              <a:t> Transients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BB10AB-FEEC-40DC-9824-B9F27A104C8E}"/>
              </a:ext>
            </a:extLst>
          </p:cNvPr>
          <p:cNvSpPr txBox="1"/>
          <p:nvPr/>
        </p:nvSpPr>
        <p:spPr>
          <a:xfrm>
            <a:off x="5112657" y="1852121"/>
            <a:ext cx="520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A" dirty="0" err="1"/>
              <a:t>Based</a:t>
            </a:r>
            <a:r>
              <a:rPr lang="fr-CA" dirty="0"/>
              <a:t> on the use on INTEL 3.2 GHz i7</a:t>
            </a:r>
            <a:br>
              <a:rPr lang="fr-CA" dirty="0"/>
            </a:br>
            <a:r>
              <a:rPr lang="fr-CA" dirty="0"/>
              <a:t>multi-</a:t>
            </a:r>
            <a:r>
              <a:rPr lang="fr-CA" dirty="0" err="1"/>
              <a:t>core</a:t>
            </a:r>
            <a:r>
              <a:rPr lang="fr-CA" dirty="0"/>
              <a:t> processors</a:t>
            </a:r>
          </a:p>
          <a:p>
            <a:pPr>
              <a:buFont typeface="Arial" pitchFamily="34" charset="0"/>
              <a:buChar char="•"/>
            </a:pPr>
            <a:r>
              <a:rPr lang="fr-CA" dirty="0"/>
              <a:t>Benchmark must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done</a:t>
            </a:r>
            <a:endParaRPr lang="fr-CA" dirty="0"/>
          </a:p>
          <a:p>
            <a:pPr>
              <a:buFont typeface="Arial" pitchFamily="34" charset="0"/>
              <a:buChar char="•"/>
            </a:pPr>
            <a:r>
              <a:rPr lang="fr-CA" dirty="0"/>
              <a:t>About 30-50 3-ph busses per </a:t>
            </a:r>
            <a:r>
              <a:rPr lang="fr-CA" dirty="0" err="1"/>
              <a:t>core</a:t>
            </a:r>
            <a:r>
              <a:rPr lang="fr-CA" dirty="0"/>
              <a:t> at 50 us</a:t>
            </a:r>
          </a:p>
          <a:p>
            <a:pPr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73" name="Text Box 33">
            <a:extLst>
              <a:ext uri="{FF2B5EF4-FFF2-40B4-BE49-F238E27FC236}">
                <a16:creationId xmlns:a16="http://schemas.microsoft.com/office/drawing/2014/main" id="{BD377A13-5A13-41DB-88AA-BC9D791B372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5864" y="3169505"/>
            <a:ext cx="22655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CA" sz="2000" dirty="0">
                <a:latin typeface="Calibri" pitchFamily="34" charset="0"/>
              </a:rPr>
              <a:t>Computational Power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utoUpdateAnimBg="0"/>
      <p:bldP spid="47" grpId="0" animBg="1" autoUpdateAnimBg="0"/>
      <p:bldP spid="49" grpId="0" animBg="1"/>
      <p:bldP spid="56" grpId="0" animBg="1" autoUpdateAnimBg="0"/>
      <p:bldP spid="57" grpId="0" animBg="1" autoUpdateAnimBg="0"/>
      <p:bldP spid="58" grpId="0" animBg="1" autoUpdateAnimBg="0"/>
      <p:bldP spid="59" grpId="0" animBg="1" autoUpdateAnimBg="0"/>
      <p:bldP spid="60" grpId="0" animBg="1" autoUpdateAnimBg="0"/>
      <p:bldP spid="61" grpId="0" animBg="1" autoUpdateAnimBg="0"/>
      <p:bldP spid="63" grpId="0" animBg="1" autoUpdateAnimBg="0"/>
      <p:bldP spid="64" grpId="0" animBg="1" autoUpdateAnimBg="0"/>
      <p:bldP spid="6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Computational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considerations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CC018-D889-4525-BFFE-949CA792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4" y="1201694"/>
            <a:ext cx="7948569" cy="5146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2078F2-FB27-456F-A798-FB4D5D4595E6}"/>
              </a:ext>
            </a:extLst>
          </p:cNvPr>
          <p:cNvSpPr/>
          <p:nvPr/>
        </p:nvSpPr>
        <p:spPr>
          <a:xfrm>
            <a:off x="5398265" y="3947075"/>
            <a:ext cx="1971363" cy="1776076"/>
          </a:xfrm>
          <a:prstGeom prst="rect">
            <a:avLst/>
          </a:prstGeom>
          <a:solidFill>
            <a:schemeClr val="accent6">
              <a:alpha val="4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8" name="Picture 6" descr="D:\op\Mark\Events\2009\04_Seminars\PPT\Pics\Simulator_1954.jpg">
            <a:extLst>
              <a:ext uri="{FF2B5EF4-FFF2-40B4-BE49-F238E27FC236}">
                <a16:creationId xmlns:a16="http://schemas.microsoft.com/office/drawing/2014/main" id="{FAEBB75C-870A-49BE-92E9-D797A9D3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134" y="106019"/>
            <a:ext cx="3534980" cy="196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04BD5-F087-48D4-9B1E-B9C5A2DBDF42}"/>
              </a:ext>
            </a:extLst>
          </p:cNvPr>
          <p:cNvSpPr/>
          <p:nvPr/>
        </p:nvSpPr>
        <p:spPr>
          <a:xfrm>
            <a:off x="16871" y="6372234"/>
            <a:ext cx="5195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Source: Bélanger, Jean &amp; </a:t>
            </a:r>
            <a:r>
              <a:rPr lang="en-CA" sz="1400" dirty="0" err="1"/>
              <a:t>Venne</a:t>
            </a:r>
            <a:r>
              <a:rPr lang="en-CA" sz="1400" dirty="0"/>
              <a:t>, P &amp; Paquin, Jean-Nicolas. (2010). The what, where, and why of real-time simulation. Planet RT. 37-49.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1B556-CFFD-48FF-AEEC-9D46B494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745" y="4203004"/>
            <a:ext cx="2248426" cy="1855036"/>
          </a:xfrm>
          <a:prstGeom prst="rect">
            <a:avLst/>
          </a:prstGeom>
        </p:spPr>
      </p:pic>
      <p:pic>
        <p:nvPicPr>
          <p:cNvPr id="1028" name="Picture 4" descr="https://www.opal-rt.com/wp-content/uploads/2018/01/simulator_op4510.png">
            <a:extLst>
              <a:ext uri="{FF2B5EF4-FFF2-40B4-BE49-F238E27FC236}">
                <a16:creationId xmlns:a16="http://schemas.microsoft.com/office/drawing/2014/main" id="{B1607634-F3DC-40C6-AD82-5B074696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43" y="2131090"/>
            <a:ext cx="3257500" cy="25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HIL Architecture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52695-C692-43EC-9356-6A732C2F8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571" y="926389"/>
            <a:ext cx="5890936" cy="58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8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HIL Architecture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0F222-2515-4A7E-BC3A-9BE19786FCF5}"/>
              </a:ext>
            </a:extLst>
          </p:cNvPr>
          <p:cNvSpPr txBox="1"/>
          <p:nvPr/>
        </p:nvSpPr>
        <p:spPr>
          <a:xfrm>
            <a:off x="3601751" y="5363699"/>
            <a:ext cx="1522291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To &amp; From Virtual Devices</a:t>
            </a:r>
          </a:p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Commands, Status</a:t>
            </a:r>
          </a:p>
        </p:txBody>
      </p:sp>
      <p:pic>
        <p:nvPicPr>
          <p:cNvPr id="7" name="Picture 16" descr="https://www.omicronenergy.com/typo3temp/pics/CMS-356-1_beed4624e4.jpg?random=1453485301049">
            <a:extLst>
              <a:ext uri="{FF2B5EF4-FFF2-40B4-BE49-F238E27FC236}">
                <a16:creationId xmlns:a16="http://schemas.microsoft.com/office/drawing/2014/main" id="{F0ED0FAE-BDBA-4F42-BC59-BED1B1384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t="18961" r="5634" b="22196"/>
          <a:stretch/>
        </p:blipFill>
        <p:spPr bwMode="auto">
          <a:xfrm>
            <a:off x="4428706" y="5644547"/>
            <a:ext cx="1723028" cy="86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6291E5-8865-41B7-A314-CBE2B0274A62}"/>
              </a:ext>
            </a:extLst>
          </p:cNvPr>
          <p:cNvSpPr/>
          <p:nvPr/>
        </p:nvSpPr>
        <p:spPr>
          <a:xfrm rot="5400000">
            <a:off x="6250195" y="2243654"/>
            <a:ext cx="475141" cy="68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242A87-072C-4B5A-8FD2-940FCC9A2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" y="1772777"/>
            <a:ext cx="3108811" cy="1780793"/>
          </a:xfrm>
          <a:prstGeom prst="rect">
            <a:avLst/>
          </a:prstGeom>
        </p:spPr>
      </p:pic>
      <p:sp>
        <p:nvSpPr>
          <p:cNvPr id="11" name="Right Arrow 13">
            <a:extLst>
              <a:ext uri="{FF2B5EF4-FFF2-40B4-BE49-F238E27FC236}">
                <a16:creationId xmlns:a16="http://schemas.microsoft.com/office/drawing/2014/main" id="{9FFE4436-1F2E-49FC-A8E9-FA66DA5047E1}"/>
              </a:ext>
            </a:extLst>
          </p:cNvPr>
          <p:cNvSpPr/>
          <p:nvPr/>
        </p:nvSpPr>
        <p:spPr>
          <a:xfrm>
            <a:off x="3598000" y="4139714"/>
            <a:ext cx="1021240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12" name="Left-Right Arrow 19">
            <a:extLst>
              <a:ext uri="{FF2B5EF4-FFF2-40B4-BE49-F238E27FC236}">
                <a16:creationId xmlns:a16="http://schemas.microsoft.com/office/drawing/2014/main" id="{ABB3A159-C7F8-4EA2-8BA2-B72A40CBEE52}"/>
              </a:ext>
            </a:extLst>
          </p:cNvPr>
          <p:cNvSpPr/>
          <p:nvPr/>
        </p:nvSpPr>
        <p:spPr>
          <a:xfrm>
            <a:off x="5573313" y="4295554"/>
            <a:ext cx="1358099" cy="151033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13" name="Right Arrow 45">
            <a:extLst>
              <a:ext uri="{FF2B5EF4-FFF2-40B4-BE49-F238E27FC236}">
                <a16:creationId xmlns:a16="http://schemas.microsoft.com/office/drawing/2014/main" id="{BD4A411B-429D-4DC2-8065-EEC37113E8D3}"/>
              </a:ext>
            </a:extLst>
          </p:cNvPr>
          <p:cNvSpPr/>
          <p:nvPr/>
        </p:nvSpPr>
        <p:spPr>
          <a:xfrm>
            <a:off x="4182191" y="3562850"/>
            <a:ext cx="411909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15" name="Picture 8" descr="http://img.directindustry.com/images_di/photo-m2/synchronized-clock-23479-5929287.jpg">
            <a:extLst>
              <a:ext uri="{FF2B5EF4-FFF2-40B4-BE49-F238E27FC236}">
                <a16:creationId xmlns:a16="http://schemas.microsoft.com/office/drawing/2014/main" id="{CD0F2B5C-CA02-4B20-B101-F7F554C0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01" y="2247802"/>
            <a:ext cx="861971" cy="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FE839D-87C0-4226-A441-0760C98816C6}"/>
              </a:ext>
            </a:extLst>
          </p:cNvPr>
          <p:cNvSpPr/>
          <p:nvPr/>
        </p:nvSpPr>
        <p:spPr>
          <a:xfrm>
            <a:off x="4532096" y="2096343"/>
            <a:ext cx="89159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GPS Clock</a:t>
            </a:r>
            <a:endParaRPr lang="en-US" sz="1351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1A0647-3A02-4DB7-8679-9789B24852EB}"/>
              </a:ext>
            </a:extLst>
          </p:cNvPr>
          <p:cNvSpPr/>
          <p:nvPr/>
        </p:nvSpPr>
        <p:spPr>
          <a:xfrm>
            <a:off x="4475349" y="3217217"/>
            <a:ext cx="54213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PMU</a:t>
            </a:r>
            <a:endParaRPr lang="en-US" sz="1351" b="1" dirty="0"/>
          </a:p>
        </p:txBody>
      </p:sp>
      <p:sp>
        <p:nvSpPr>
          <p:cNvPr id="18" name="Right Arrow 38">
            <a:extLst>
              <a:ext uri="{FF2B5EF4-FFF2-40B4-BE49-F238E27FC236}">
                <a16:creationId xmlns:a16="http://schemas.microsoft.com/office/drawing/2014/main" id="{2313A898-5B44-483B-BA93-6FCC62E4CA4F}"/>
              </a:ext>
            </a:extLst>
          </p:cNvPr>
          <p:cNvSpPr/>
          <p:nvPr/>
        </p:nvSpPr>
        <p:spPr>
          <a:xfrm rot="5400000">
            <a:off x="4730197" y="2945611"/>
            <a:ext cx="760216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FD27E7-E284-4858-AC1E-305F4CA1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706" y="1495336"/>
            <a:ext cx="416436" cy="477300"/>
          </a:xfrm>
          <a:prstGeom prst="rect">
            <a:avLst/>
          </a:prstGeom>
        </p:spPr>
      </p:pic>
      <p:sp>
        <p:nvSpPr>
          <p:cNvPr id="20" name="Right Arrow 42">
            <a:extLst>
              <a:ext uri="{FF2B5EF4-FFF2-40B4-BE49-F238E27FC236}">
                <a16:creationId xmlns:a16="http://schemas.microsoft.com/office/drawing/2014/main" id="{D7CE385E-0ADF-4F53-9F2E-7D3720946088}"/>
              </a:ext>
            </a:extLst>
          </p:cNvPr>
          <p:cNvSpPr/>
          <p:nvPr/>
        </p:nvSpPr>
        <p:spPr>
          <a:xfrm rot="10800000">
            <a:off x="5496866" y="2417783"/>
            <a:ext cx="1025225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CA8721-9FFE-4E22-ABA5-ACC93F3F3F63}"/>
              </a:ext>
            </a:extLst>
          </p:cNvPr>
          <p:cNvSpPr/>
          <p:nvPr/>
        </p:nvSpPr>
        <p:spPr>
          <a:xfrm>
            <a:off x="6577712" y="1694805"/>
            <a:ext cx="794898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Antenna</a:t>
            </a:r>
            <a:endParaRPr lang="en-US" sz="1351" b="1" dirty="0"/>
          </a:p>
        </p:txBody>
      </p:sp>
      <p:sp>
        <p:nvSpPr>
          <p:cNvPr id="22" name="Right Arrow 44">
            <a:extLst>
              <a:ext uri="{FF2B5EF4-FFF2-40B4-BE49-F238E27FC236}">
                <a16:creationId xmlns:a16="http://schemas.microsoft.com/office/drawing/2014/main" id="{690887BF-4899-416B-8E79-6E055ECC047A}"/>
              </a:ext>
            </a:extLst>
          </p:cNvPr>
          <p:cNvSpPr/>
          <p:nvPr/>
        </p:nvSpPr>
        <p:spPr>
          <a:xfrm rot="10800000">
            <a:off x="3599067" y="2409900"/>
            <a:ext cx="1126359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258E24-785B-46E5-956B-BC7437FF51FA}"/>
              </a:ext>
            </a:extLst>
          </p:cNvPr>
          <p:cNvGrpSpPr/>
          <p:nvPr/>
        </p:nvGrpSpPr>
        <p:grpSpPr>
          <a:xfrm rot="20645684">
            <a:off x="6689249" y="1186531"/>
            <a:ext cx="537707" cy="521025"/>
            <a:chOff x="9069767" y="1822653"/>
            <a:chExt cx="1214268" cy="1176597"/>
          </a:xfrm>
        </p:grpSpPr>
        <p:pic>
          <p:nvPicPr>
            <p:cNvPr id="24" name="Picture 12" descr="http://www.clker.com/cliparts/z/x/L/S/g/F/radio-waves-hpg-3-hi.png">
              <a:extLst>
                <a:ext uri="{FF2B5EF4-FFF2-40B4-BE49-F238E27FC236}">
                  <a16:creationId xmlns:a16="http://schemas.microsoft.com/office/drawing/2014/main" id="{3785FCA2-27A6-4FBE-A0C0-0E5FD045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0056">
              <a:off x="9069767" y="2101676"/>
              <a:ext cx="524968" cy="89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D6E2AC-8E5B-4B70-ADB2-D7B90D24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13810">
              <a:off x="9452770" y="1915016"/>
              <a:ext cx="923627" cy="73890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DF3F540-A19D-4075-B191-A792C27504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0" t="4762" r="20141" b="1697"/>
          <a:stretch/>
        </p:blipFill>
        <p:spPr>
          <a:xfrm>
            <a:off x="1727084" y="2117863"/>
            <a:ext cx="1842486" cy="4662439"/>
          </a:xfrm>
          <a:prstGeom prst="rect">
            <a:avLst/>
          </a:prstGeom>
        </p:spPr>
      </p:pic>
      <p:sp>
        <p:nvSpPr>
          <p:cNvPr id="27" name="Right Arrow 50">
            <a:extLst>
              <a:ext uri="{FF2B5EF4-FFF2-40B4-BE49-F238E27FC236}">
                <a16:creationId xmlns:a16="http://schemas.microsoft.com/office/drawing/2014/main" id="{A7D58921-BB93-458F-B1C8-0BE51A29FB62}"/>
              </a:ext>
            </a:extLst>
          </p:cNvPr>
          <p:cNvSpPr/>
          <p:nvPr/>
        </p:nvSpPr>
        <p:spPr>
          <a:xfrm>
            <a:off x="5601262" y="3549668"/>
            <a:ext cx="1332665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6CED31-6D2B-4FF1-9C56-0AC58A39A503}"/>
              </a:ext>
            </a:extLst>
          </p:cNvPr>
          <p:cNvSpPr txBox="1"/>
          <p:nvPr/>
        </p:nvSpPr>
        <p:spPr>
          <a:xfrm>
            <a:off x="5574434" y="3376068"/>
            <a:ext cx="606256" cy="277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C37.118</a:t>
            </a:r>
            <a:r>
              <a:rPr lang="en-US" sz="120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9" name="Picture 6" descr="https://upload.wikimedia.org/wikipedia/commons/thumb/0/02/Simple_sine_wave.svg/1024px-Simple_sine_wave.svg.png">
            <a:extLst>
              <a:ext uri="{FF2B5EF4-FFF2-40B4-BE49-F238E27FC236}">
                <a16:creationId xmlns:a16="http://schemas.microsoft.com/office/drawing/2014/main" id="{8DE1F5B4-28BC-4FCA-B492-30498CBE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33" y="3549520"/>
            <a:ext cx="448830" cy="2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ED0421-3D8B-4B6B-8552-7F570D7282C6}"/>
              </a:ext>
            </a:extLst>
          </p:cNvPr>
          <p:cNvSpPr txBox="1"/>
          <p:nvPr/>
        </p:nvSpPr>
        <p:spPr>
          <a:xfrm>
            <a:off x="3558974" y="3406030"/>
            <a:ext cx="697627" cy="23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Analog out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014219-7D94-4278-BE46-1663F4A040C9}"/>
              </a:ext>
            </a:extLst>
          </p:cNvPr>
          <p:cNvSpPr txBox="1"/>
          <p:nvPr/>
        </p:nvSpPr>
        <p:spPr>
          <a:xfrm>
            <a:off x="3679211" y="2269648"/>
            <a:ext cx="651140" cy="23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Time sync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CEF67C-2304-4579-B3B7-4BDA19F71CD2}"/>
              </a:ext>
            </a:extLst>
          </p:cNvPr>
          <p:cNvSpPr txBox="1"/>
          <p:nvPr/>
        </p:nvSpPr>
        <p:spPr>
          <a:xfrm>
            <a:off x="6181009" y="2156284"/>
            <a:ext cx="338554" cy="277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1" dirty="0">
                <a:solidFill>
                  <a:schemeClr val="tx2">
                    <a:lumMod val="75000"/>
                  </a:schemeClr>
                </a:solidFill>
              </a:rPr>
              <a:t>RF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8A1F00-964F-42C4-8FC9-6E93F0832445}"/>
              </a:ext>
            </a:extLst>
          </p:cNvPr>
          <p:cNvSpPr txBox="1"/>
          <p:nvPr/>
        </p:nvSpPr>
        <p:spPr>
          <a:xfrm>
            <a:off x="4456031" y="2823069"/>
            <a:ext cx="651140" cy="23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Time sync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03B0E-2A05-4B34-AE51-3DC747C7FF0E}"/>
              </a:ext>
            </a:extLst>
          </p:cNvPr>
          <p:cNvGrpSpPr/>
          <p:nvPr/>
        </p:nvGrpSpPr>
        <p:grpSpPr>
          <a:xfrm rot="13931217">
            <a:off x="5675508" y="1305889"/>
            <a:ext cx="516447" cy="500425"/>
            <a:chOff x="9069767" y="1822653"/>
            <a:chExt cx="1214268" cy="1176597"/>
          </a:xfrm>
        </p:grpSpPr>
        <p:pic>
          <p:nvPicPr>
            <p:cNvPr id="35" name="Picture 12" descr="http://www.clker.com/cliparts/z/x/L/S/g/F/radio-waves-hpg-3-hi.png">
              <a:extLst>
                <a:ext uri="{FF2B5EF4-FFF2-40B4-BE49-F238E27FC236}">
                  <a16:creationId xmlns:a16="http://schemas.microsoft.com/office/drawing/2014/main" id="{3BE042C8-5178-4F1A-AFC3-7E10CF964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0056">
              <a:off x="9069767" y="2101676"/>
              <a:ext cx="524968" cy="89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3816DC9-26B8-4658-ACB4-2D83F0FA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13810">
              <a:off x="9452770" y="1915016"/>
              <a:ext cx="923627" cy="738902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EA3E5B6-2A7A-4190-9C5F-986DD792CFD7}"/>
              </a:ext>
            </a:extLst>
          </p:cNvPr>
          <p:cNvSpPr/>
          <p:nvPr/>
        </p:nvSpPr>
        <p:spPr>
          <a:xfrm>
            <a:off x="7004011" y="3549667"/>
            <a:ext cx="550938" cy="30200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 dirty="0">
              <a:solidFill>
                <a:schemeClr val="tx1"/>
              </a:solidFill>
            </a:endParaRPr>
          </a:p>
        </p:txBody>
      </p:sp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75596883-8A4F-4919-ABDF-B6922EE60A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45" y="3429164"/>
            <a:ext cx="897230" cy="419501"/>
          </a:xfrm>
          <a:prstGeom prst="rect">
            <a:avLst/>
          </a:prstGeom>
        </p:spPr>
      </p:pic>
      <p:pic>
        <p:nvPicPr>
          <p:cNvPr id="39" name="Picture 4" descr="http://img.directindustry.com/images_di/photo-g/112419-5302297.jpg">
            <a:extLst>
              <a:ext uri="{FF2B5EF4-FFF2-40B4-BE49-F238E27FC236}">
                <a16:creationId xmlns:a16="http://schemas.microsoft.com/office/drawing/2014/main" id="{1A344F93-8C20-4001-83FF-0CF3CB67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31" y="4132865"/>
            <a:ext cx="910844" cy="44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19B8C53-7878-4965-9579-22D48ECD65AA}"/>
              </a:ext>
            </a:extLst>
          </p:cNvPr>
          <p:cNvSpPr/>
          <p:nvPr/>
        </p:nvSpPr>
        <p:spPr>
          <a:xfrm>
            <a:off x="4467901" y="3904030"/>
            <a:ext cx="573298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Relay</a:t>
            </a:r>
            <a:endParaRPr lang="en-US" sz="1351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AAAC79-AA44-43C0-A61A-E02252430DA6}"/>
              </a:ext>
            </a:extLst>
          </p:cNvPr>
          <p:cNvSpPr txBox="1"/>
          <p:nvPr/>
        </p:nvSpPr>
        <p:spPr>
          <a:xfrm>
            <a:off x="3524553" y="4022689"/>
            <a:ext cx="967225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1" dirty="0">
                <a:solidFill>
                  <a:schemeClr val="tx2">
                    <a:lumMod val="75000"/>
                  </a:schemeClr>
                </a:solidFill>
              </a:rPr>
              <a:t>IEC61850 SV, GOOSE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ED3C9CC-5BA3-4963-9E1C-9EA6C488AF9C}"/>
              </a:ext>
            </a:extLst>
          </p:cNvPr>
          <p:cNvSpPr/>
          <p:nvPr/>
        </p:nvSpPr>
        <p:spPr>
          <a:xfrm>
            <a:off x="261148" y="3630820"/>
            <a:ext cx="1257845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Virtual Devices</a:t>
            </a:r>
            <a:endParaRPr lang="en-US" sz="1351" b="1" dirty="0"/>
          </a:p>
        </p:txBody>
      </p:sp>
      <p:sp>
        <p:nvSpPr>
          <p:cNvPr id="43" name="Right Arrow 112">
            <a:extLst>
              <a:ext uri="{FF2B5EF4-FFF2-40B4-BE49-F238E27FC236}">
                <a16:creationId xmlns:a16="http://schemas.microsoft.com/office/drawing/2014/main" id="{61C1C9D9-421D-49E3-88B2-4B80D7FCAD24}"/>
              </a:ext>
            </a:extLst>
          </p:cNvPr>
          <p:cNvSpPr/>
          <p:nvPr/>
        </p:nvSpPr>
        <p:spPr>
          <a:xfrm>
            <a:off x="4065976" y="4401578"/>
            <a:ext cx="547282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44" name="Picture 6" descr="https://upload.wikimedia.org/wikipedia/commons/thumb/0/02/Simple_sine_wave.svg/1024px-Simple_sine_wave.svg.png">
            <a:extLst>
              <a:ext uri="{FF2B5EF4-FFF2-40B4-BE49-F238E27FC236}">
                <a16:creationId xmlns:a16="http://schemas.microsoft.com/office/drawing/2014/main" id="{3460D1D5-A52C-4EB9-AF9C-E16EB71E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12" y="4401240"/>
            <a:ext cx="448830" cy="2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E23AA2F-6BCE-4C2D-A5E3-594F92BA2D6E}"/>
              </a:ext>
            </a:extLst>
          </p:cNvPr>
          <p:cNvSpPr txBox="1"/>
          <p:nvPr/>
        </p:nvSpPr>
        <p:spPr>
          <a:xfrm>
            <a:off x="3556248" y="4259808"/>
            <a:ext cx="614271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1" dirty="0">
                <a:solidFill>
                  <a:schemeClr val="tx2">
                    <a:lumMod val="75000"/>
                  </a:schemeClr>
                </a:solidFill>
              </a:rPr>
              <a:t>Analog out</a:t>
            </a:r>
          </a:p>
        </p:txBody>
      </p:sp>
      <p:sp>
        <p:nvSpPr>
          <p:cNvPr id="46" name="Left-Right Arrow 117">
            <a:extLst>
              <a:ext uri="{FF2B5EF4-FFF2-40B4-BE49-F238E27FC236}">
                <a16:creationId xmlns:a16="http://schemas.microsoft.com/office/drawing/2014/main" id="{7066119A-7152-4D98-8DB4-442FA26A1D0F}"/>
              </a:ext>
            </a:extLst>
          </p:cNvPr>
          <p:cNvSpPr/>
          <p:nvPr/>
        </p:nvSpPr>
        <p:spPr>
          <a:xfrm>
            <a:off x="3524553" y="5916506"/>
            <a:ext cx="3428123" cy="151033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42E090-FD7A-4283-82C7-50DDD88D08E8}"/>
              </a:ext>
            </a:extLst>
          </p:cNvPr>
          <p:cNvSpPr txBox="1"/>
          <p:nvPr/>
        </p:nvSpPr>
        <p:spPr>
          <a:xfrm>
            <a:off x="5609029" y="4016154"/>
            <a:ext cx="784948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Digital </a:t>
            </a:r>
            <a:r>
              <a:rPr lang="en-US" sz="901" dirty="0" err="1">
                <a:solidFill>
                  <a:schemeClr val="tx2">
                    <a:lumMod val="75000"/>
                  </a:schemeClr>
                </a:solidFill>
              </a:rPr>
              <a:t>Comm</a:t>
            </a:r>
            <a:endParaRPr lang="en-US" sz="90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8" name="Picture 4" descr="https://c2.staticflickr.com/4/3475/3178699697_9178260d53.jpg">
            <a:extLst>
              <a:ext uri="{FF2B5EF4-FFF2-40B4-BE49-F238E27FC236}">
                <a16:creationId xmlns:a16="http://schemas.microsoft.com/office/drawing/2014/main" id="{4BC6677E-2D68-4553-A8B6-EB80F591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51" y="3869547"/>
            <a:ext cx="642220" cy="10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ight Arrow 30">
            <a:extLst>
              <a:ext uri="{FF2B5EF4-FFF2-40B4-BE49-F238E27FC236}">
                <a16:creationId xmlns:a16="http://schemas.microsoft.com/office/drawing/2014/main" id="{76E59FB4-923B-4571-83BF-12D0B02841AE}"/>
              </a:ext>
            </a:extLst>
          </p:cNvPr>
          <p:cNvSpPr/>
          <p:nvPr/>
        </p:nvSpPr>
        <p:spPr>
          <a:xfrm>
            <a:off x="9094399" y="4232520"/>
            <a:ext cx="691563" cy="1510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50" name="Picture 4" descr="http://thewestsidestory.net/wp-content/uploads/2014/07/Power-Grid.jpg">
            <a:extLst>
              <a:ext uri="{FF2B5EF4-FFF2-40B4-BE49-F238E27FC236}">
                <a16:creationId xmlns:a16="http://schemas.microsoft.com/office/drawing/2014/main" id="{154BF31F-7C07-4CDF-9A93-EE20AFC7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197" y="3975416"/>
            <a:ext cx="2262730" cy="16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4EA2E8F-3B07-435D-8706-1C75D2353ACE}"/>
              </a:ext>
            </a:extLst>
          </p:cNvPr>
          <p:cNvSpPr/>
          <p:nvPr/>
        </p:nvSpPr>
        <p:spPr>
          <a:xfrm>
            <a:off x="8192197" y="3455236"/>
            <a:ext cx="1512459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Phasor Data Concentrator(PDC)</a:t>
            </a:r>
            <a:endParaRPr lang="en-US" sz="1351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2E4D951-3E69-45D4-B86D-967778ED33B5}"/>
              </a:ext>
            </a:extLst>
          </p:cNvPr>
          <p:cNvSpPr/>
          <p:nvPr/>
        </p:nvSpPr>
        <p:spPr>
          <a:xfrm>
            <a:off x="9829196" y="3452660"/>
            <a:ext cx="2327696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Control Center: Control, Applications and HMI</a:t>
            </a:r>
            <a:endParaRPr lang="en-US" sz="1351" b="1" dirty="0"/>
          </a:p>
        </p:txBody>
      </p:sp>
      <p:sp>
        <p:nvSpPr>
          <p:cNvPr id="53" name="Right Arrow 115">
            <a:extLst>
              <a:ext uri="{FF2B5EF4-FFF2-40B4-BE49-F238E27FC236}">
                <a16:creationId xmlns:a16="http://schemas.microsoft.com/office/drawing/2014/main" id="{1ADC2850-5A07-4620-B420-EE656994A028}"/>
              </a:ext>
            </a:extLst>
          </p:cNvPr>
          <p:cNvSpPr/>
          <p:nvPr/>
        </p:nvSpPr>
        <p:spPr>
          <a:xfrm>
            <a:off x="7626985" y="4219966"/>
            <a:ext cx="873058" cy="16358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54" name="Left-Right Arrow 121">
            <a:extLst>
              <a:ext uri="{FF2B5EF4-FFF2-40B4-BE49-F238E27FC236}">
                <a16:creationId xmlns:a16="http://schemas.microsoft.com/office/drawing/2014/main" id="{76A6B419-3BBF-4AD8-8142-D05F01041A42}"/>
              </a:ext>
            </a:extLst>
          </p:cNvPr>
          <p:cNvSpPr/>
          <p:nvPr/>
        </p:nvSpPr>
        <p:spPr>
          <a:xfrm>
            <a:off x="7651416" y="5104272"/>
            <a:ext cx="2134546" cy="166195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689252-97BC-4E15-92AF-3420E50235D8}"/>
              </a:ext>
            </a:extLst>
          </p:cNvPr>
          <p:cNvSpPr/>
          <p:nvPr/>
        </p:nvSpPr>
        <p:spPr>
          <a:xfrm>
            <a:off x="4467573" y="4659515"/>
            <a:ext cx="905504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Controller</a:t>
            </a:r>
            <a:endParaRPr lang="en-US" sz="1351" b="1" dirty="0"/>
          </a:p>
        </p:txBody>
      </p:sp>
      <p:pic>
        <p:nvPicPr>
          <p:cNvPr id="56" name="Picture 10" descr="https://encrypted-tbn1.gstatic.com/images?q=tbn:ANd9GcRvUx6daKZRuYEBohVGNXgtyEFswSTDCcyaCE-3VBLUv0dEchFYxQ">
            <a:extLst>
              <a:ext uri="{FF2B5EF4-FFF2-40B4-BE49-F238E27FC236}">
                <a16:creationId xmlns:a16="http://schemas.microsoft.com/office/drawing/2014/main" id="{6DBF57C7-43E4-4AF6-B238-EBACF233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71" y="4874811"/>
            <a:ext cx="398136" cy="3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Left-Right Arrow 124">
            <a:extLst>
              <a:ext uri="{FF2B5EF4-FFF2-40B4-BE49-F238E27FC236}">
                <a16:creationId xmlns:a16="http://schemas.microsoft.com/office/drawing/2014/main" id="{6520C837-5534-48A1-AE45-D62E7CCC3C6A}"/>
              </a:ext>
            </a:extLst>
          </p:cNvPr>
          <p:cNvSpPr/>
          <p:nvPr/>
        </p:nvSpPr>
        <p:spPr>
          <a:xfrm>
            <a:off x="4057390" y="4970161"/>
            <a:ext cx="763647" cy="151033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58" name="Picture 6" descr="https://upload.wikimedia.org/wikipedia/commons/thumb/0/02/Simple_sine_wave.svg/1024px-Simple_sine_wave.svg.png">
            <a:extLst>
              <a:ext uri="{FF2B5EF4-FFF2-40B4-BE49-F238E27FC236}">
                <a16:creationId xmlns:a16="http://schemas.microsoft.com/office/drawing/2014/main" id="{F5CC0E99-270B-4172-9A85-71BC21B0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74" y="5040524"/>
            <a:ext cx="374194" cy="2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http://markun.cs.shinshu-u.ac.jp/learn/osi/e_zub-3-1.gif">
            <a:extLst>
              <a:ext uri="{FF2B5EF4-FFF2-40B4-BE49-F238E27FC236}">
                <a16:creationId xmlns:a16="http://schemas.microsoft.com/office/drawing/2014/main" id="{CF7A6D21-EFBA-4D15-9F4F-B9D5CB9B1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r="62829" b="53764"/>
          <a:stretch/>
        </p:blipFill>
        <p:spPr bwMode="auto">
          <a:xfrm>
            <a:off x="3594078" y="4948539"/>
            <a:ext cx="416249" cy="11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Left-Right Arrow 127">
            <a:extLst>
              <a:ext uri="{FF2B5EF4-FFF2-40B4-BE49-F238E27FC236}">
                <a16:creationId xmlns:a16="http://schemas.microsoft.com/office/drawing/2014/main" id="{D6BDEBF6-DBEE-485E-B84A-16074249C121}"/>
              </a:ext>
            </a:extLst>
          </p:cNvPr>
          <p:cNvSpPr/>
          <p:nvPr/>
        </p:nvSpPr>
        <p:spPr>
          <a:xfrm>
            <a:off x="5310002" y="4964558"/>
            <a:ext cx="1626601" cy="151033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3741709-7C77-44BF-B8AF-41F3E381D1DC}"/>
              </a:ext>
            </a:extLst>
          </p:cNvPr>
          <p:cNvSpPr txBox="1"/>
          <p:nvPr/>
        </p:nvSpPr>
        <p:spPr>
          <a:xfrm>
            <a:off x="5398387" y="4824634"/>
            <a:ext cx="1162455" cy="23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1" dirty="0">
                <a:solidFill>
                  <a:schemeClr val="tx2">
                    <a:lumMod val="75000"/>
                  </a:schemeClr>
                </a:solidFill>
              </a:rPr>
              <a:t>Modbus, DNP3, etc.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DC669D-4434-4D1C-9B22-8E859CE0145F}"/>
              </a:ext>
            </a:extLst>
          </p:cNvPr>
          <p:cNvSpPr txBox="1"/>
          <p:nvPr/>
        </p:nvSpPr>
        <p:spPr>
          <a:xfrm>
            <a:off x="3509827" y="4788095"/>
            <a:ext cx="961078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1" dirty="0">
                <a:solidFill>
                  <a:schemeClr val="tx2">
                    <a:lumMod val="75000"/>
                  </a:schemeClr>
                </a:solidFill>
              </a:rPr>
              <a:t>Analog, Digital IO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692BB2-6C78-4739-8177-888566160E01}"/>
              </a:ext>
            </a:extLst>
          </p:cNvPr>
          <p:cNvSpPr/>
          <p:nvPr/>
        </p:nvSpPr>
        <p:spPr>
          <a:xfrm>
            <a:off x="6775428" y="3083116"/>
            <a:ext cx="1361848" cy="508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Communication </a:t>
            </a:r>
          </a:p>
          <a:p>
            <a:r>
              <a:rPr lang="en-US" sz="1351" b="1" dirty="0">
                <a:solidFill>
                  <a:srgbClr val="092F56"/>
                </a:solidFill>
              </a:rPr>
              <a:t>Network</a:t>
            </a:r>
            <a:endParaRPr lang="en-US" sz="1351" b="1" dirty="0"/>
          </a:p>
        </p:txBody>
      </p:sp>
      <p:sp>
        <p:nvSpPr>
          <p:cNvPr id="64" name="Left Arrow 133">
            <a:extLst>
              <a:ext uri="{FF2B5EF4-FFF2-40B4-BE49-F238E27FC236}">
                <a16:creationId xmlns:a16="http://schemas.microsoft.com/office/drawing/2014/main" id="{524980F4-1BAB-4300-8A35-6BDF3A6138D6}"/>
              </a:ext>
            </a:extLst>
          </p:cNvPr>
          <p:cNvSpPr/>
          <p:nvPr/>
        </p:nvSpPr>
        <p:spPr>
          <a:xfrm rot="5400000">
            <a:off x="4826689" y="5443330"/>
            <a:ext cx="490285" cy="151033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65" name="Right Arrow 135">
            <a:extLst>
              <a:ext uri="{FF2B5EF4-FFF2-40B4-BE49-F238E27FC236}">
                <a16:creationId xmlns:a16="http://schemas.microsoft.com/office/drawing/2014/main" id="{94BBC2E1-4134-4138-8123-1B7B68723473}"/>
              </a:ext>
            </a:extLst>
          </p:cNvPr>
          <p:cNvSpPr/>
          <p:nvPr/>
        </p:nvSpPr>
        <p:spPr>
          <a:xfrm rot="10800000">
            <a:off x="3524553" y="5649841"/>
            <a:ext cx="1583317" cy="1510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C3896CB-CF2E-43DA-9DBE-CC12512C2232}"/>
              </a:ext>
            </a:extLst>
          </p:cNvPr>
          <p:cNvSpPr txBox="1"/>
          <p:nvPr/>
        </p:nvSpPr>
        <p:spPr>
          <a:xfrm>
            <a:off x="7566985" y="4058222"/>
            <a:ext cx="869149" cy="230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1" dirty="0" err="1">
                <a:solidFill>
                  <a:schemeClr val="tx2">
                    <a:lumMod val="75000"/>
                  </a:schemeClr>
                </a:solidFill>
              </a:rPr>
              <a:t>Synchropasors</a:t>
            </a:r>
            <a:endParaRPr lang="en-US" sz="120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681CC4B-7133-485B-BD19-97F7C15A24AF}"/>
              </a:ext>
            </a:extLst>
          </p:cNvPr>
          <p:cNvSpPr/>
          <p:nvPr/>
        </p:nvSpPr>
        <p:spPr>
          <a:xfrm>
            <a:off x="3569569" y="3413690"/>
            <a:ext cx="929572" cy="39913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968DA2-4E23-41BA-90C3-584EC389ED15}"/>
              </a:ext>
            </a:extLst>
          </p:cNvPr>
          <p:cNvSpPr/>
          <p:nvPr/>
        </p:nvSpPr>
        <p:spPr>
          <a:xfrm>
            <a:off x="3600340" y="4284375"/>
            <a:ext cx="929572" cy="36022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69" name="Left Arrow 31">
            <a:extLst>
              <a:ext uri="{FF2B5EF4-FFF2-40B4-BE49-F238E27FC236}">
                <a16:creationId xmlns:a16="http://schemas.microsoft.com/office/drawing/2014/main" id="{D7E8FB8E-6D92-42DA-94B7-1C93E95FBB2C}"/>
              </a:ext>
            </a:extLst>
          </p:cNvPr>
          <p:cNvSpPr/>
          <p:nvPr/>
        </p:nvSpPr>
        <p:spPr>
          <a:xfrm rot="2827422">
            <a:off x="4307695" y="5046044"/>
            <a:ext cx="1164777" cy="19630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70" name="Left Arrow 150">
            <a:extLst>
              <a:ext uri="{FF2B5EF4-FFF2-40B4-BE49-F238E27FC236}">
                <a16:creationId xmlns:a16="http://schemas.microsoft.com/office/drawing/2014/main" id="{65F7D0BF-E627-4A6B-9060-CDE86321A45F}"/>
              </a:ext>
            </a:extLst>
          </p:cNvPr>
          <p:cNvSpPr/>
          <p:nvPr/>
        </p:nvSpPr>
        <p:spPr>
          <a:xfrm rot="3464854">
            <a:off x="4094495" y="4637286"/>
            <a:ext cx="2059545" cy="20577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C424FF9-AFC9-4A98-A540-E5704C464499}"/>
              </a:ext>
            </a:extLst>
          </p:cNvPr>
          <p:cNvSpPr/>
          <p:nvPr/>
        </p:nvSpPr>
        <p:spPr>
          <a:xfrm>
            <a:off x="4439214" y="6442723"/>
            <a:ext cx="1351973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1" b="1" dirty="0">
                <a:solidFill>
                  <a:srgbClr val="092F56"/>
                </a:solidFill>
              </a:rPr>
              <a:t>Power Amplifier</a:t>
            </a:r>
            <a:endParaRPr lang="en-US" sz="1351" b="1" dirty="0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FB63E1C7-C0A9-4EAE-8D3E-71BF89EAF588}"/>
              </a:ext>
            </a:extLst>
          </p:cNvPr>
          <p:cNvSpPr/>
          <p:nvPr/>
        </p:nvSpPr>
        <p:spPr>
          <a:xfrm>
            <a:off x="42914" y="3930620"/>
            <a:ext cx="1595417" cy="216791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F4A74B-2980-47FD-8030-D0852157C6D8}"/>
              </a:ext>
            </a:extLst>
          </p:cNvPr>
          <p:cNvGrpSpPr/>
          <p:nvPr/>
        </p:nvGrpSpPr>
        <p:grpSpPr>
          <a:xfrm>
            <a:off x="332326" y="4447583"/>
            <a:ext cx="1016593" cy="995021"/>
            <a:chOff x="291414" y="5819582"/>
            <a:chExt cx="1642609" cy="1607753"/>
          </a:xfrm>
        </p:grpSpPr>
        <p:pic>
          <p:nvPicPr>
            <p:cNvPr id="74" name="Picture 4" descr="http://img.directindustry.com/images_di/photo-g/112419-5302297.jpg">
              <a:extLst>
                <a:ext uri="{FF2B5EF4-FFF2-40B4-BE49-F238E27FC236}">
                  <a16:creationId xmlns:a16="http://schemas.microsoft.com/office/drawing/2014/main" id="{B1274848-CC35-45A8-98C9-55F671BD3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771" y="6250731"/>
              <a:ext cx="819252" cy="35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Content Placeholder 3">
              <a:extLst>
                <a:ext uri="{FF2B5EF4-FFF2-40B4-BE49-F238E27FC236}">
                  <a16:creationId xmlns:a16="http://schemas.microsoft.com/office/drawing/2014/main" id="{94396556-675C-4EC3-B863-D5EA84CD6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40" y="5819582"/>
              <a:ext cx="796335" cy="372327"/>
            </a:xfrm>
            <a:prstGeom prst="rect">
              <a:avLst/>
            </a:prstGeom>
          </p:spPr>
        </p:pic>
        <p:pic>
          <p:nvPicPr>
            <p:cNvPr id="76" name="Picture 4" descr="http://img.directindustry.com/images_di/photo-g/112419-5302297.jpg">
              <a:extLst>
                <a:ext uri="{FF2B5EF4-FFF2-40B4-BE49-F238E27FC236}">
                  <a16:creationId xmlns:a16="http://schemas.microsoft.com/office/drawing/2014/main" id="{7F8C6950-D540-4D23-B750-89FE40256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713" y="5833062"/>
              <a:ext cx="819252" cy="35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Content Placeholder 3">
              <a:extLst>
                <a:ext uri="{FF2B5EF4-FFF2-40B4-BE49-F238E27FC236}">
                  <a16:creationId xmlns:a16="http://schemas.microsoft.com/office/drawing/2014/main" id="{8F1F61B2-3048-4AAD-BB42-85FB3BF2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3" y="6235858"/>
              <a:ext cx="796335" cy="372327"/>
            </a:xfrm>
            <a:prstGeom prst="rect">
              <a:avLst/>
            </a:prstGeom>
          </p:spPr>
        </p:pic>
        <p:pic>
          <p:nvPicPr>
            <p:cNvPr id="78" name="Picture 4" descr="http://img.directindustry.com/images_di/photo-g/112419-5302297.jpg">
              <a:extLst>
                <a:ext uri="{FF2B5EF4-FFF2-40B4-BE49-F238E27FC236}">
                  <a16:creationId xmlns:a16="http://schemas.microsoft.com/office/drawing/2014/main" id="{F8C7F1B5-75D2-4AA5-B5EA-4B53155C8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845" y="7069881"/>
              <a:ext cx="819252" cy="35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Content Placeholder 3">
              <a:extLst>
                <a:ext uri="{FF2B5EF4-FFF2-40B4-BE49-F238E27FC236}">
                  <a16:creationId xmlns:a16="http://schemas.microsoft.com/office/drawing/2014/main" id="{D05EE244-1275-486A-8F7F-B73B4CD3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14" y="6638732"/>
              <a:ext cx="796335" cy="372327"/>
            </a:xfrm>
            <a:prstGeom prst="rect">
              <a:avLst/>
            </a:prstGeom>
          </p:spPr>
        </p:pic>
        <p:pic>
          <p:nvPicPr>
            <p:cNvPr id="80" name="Picture 4" descr="http://img.directindustry.com/images_di/photo-g/112419-5302297.jpg">
              <a:extLst>
                <a:ext uri="{FF2B5EF4-FFF2-40B4-BE49-F238E27FC236}">
                  <a16:creationId xmlns:a16="http://schemas.microsoft.com/office/drawing/2014/main" id="{AC83830C-2A7D-4219-92F9-E4EF410A7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787" y="6652212"/>
              <a:ext cx="819252" cy="35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Content Placeholder 3">
              <a:extLst>
                <a:ext uri="{FF2B5EF4-FFF2-40B4-BE49-F238E27FC236}">
                  <a16:creationId xmlns:a16="http://schemas.microsoft.com/office/drawing/2014/main" id="{96D298D8-8996-49D8-907D-A6BB1726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47" y="7055008"/>
              <a:ext cx="796335" cy="372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6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6" grpId="0" animBg="1"/>
      <p:bldP spid="64" grpId="0" animBg="1"/>
      <p:bldP spid="65" grpId="0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/>
      <p:bldP spid="71" grpId="1"/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HIL Architecture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01BC7-A73C-4570-AC1E-B98E751360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102" y="1190531"/>
            <a:ext cx="9336097" cy="53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5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HIL Architecture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699B9-3E3C-4CB1-A6E1-7A99B2B33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602"/>
          <a:stretch/>
        </p:blipFill>
        <p:spPr>
          <a:xfrm>
            <a:off x="1543336" y="2168525"/>
            <a:ext cx="9105328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FCED5-49D6-4AD7-9E27-7F8DF4DDE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9522"/>
          <a:stretch/>
        </p:blipFill>
        <p:spPr>
          <a:xfrm>
            <a:off x="4524374" y="305831"/>
            <a:ext cx="7054737" cy="12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HIL Architecture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EC576-6DEC-4369-A286-E29B882D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0" t="947" r="140" b="30589"/>
          <a:stretch/>
        </p:blipFill>
        <p:spPr>
          <a:xfrm>
            <a:off x="1446267" y="2106829"/>
            <a:ext cx="9480709" cy="383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25E9C-2D48-4F98-9192-1331F3CD1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464"/>
          <a:stretch/>
        </p:blipFill>
        <p:spPr>
          <a:xfrm>
            <a:off x="4525887" y="114703"/>
            <a:ext cx="7281303" cy="13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/>
              <a:t>Challenges &amp; Approaches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51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Challenges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DC3B3BE-7020-4421-8489-14E9A92ED0FD}"/>
              </a:ext>
            </a:extLst>
          </p:cNvPr>
          <p:cNvSpPr txBox="1">
            <a:spLocks/>
          </p:cNvSpPr>
          <p:nvPr/>
        </p:nvSpPr>
        <p:spPr>
          <a:xfrm>
            <a:off x="557156" y="1544083"/>
            <a:ext cx="7291277" cy="49217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While HIL can help, real-time simulation can bring its own sets of challenges especially when considering electrical systems with short lines and power electronics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Complex and computationally intensive models</a:t>
            </a:r>
          </a:p>
          <a:p>
            <a:pPr lvl="1"/>
            <a:r>
              <a:rPr lang="en-US" dirty="0"/>
              <a:t>Modelling expertise beneficial</a:t>
            </a:r>
          </a:p>
          <a:p>
            <a:pPr lvl="1"/>
            <a:r>
              <a:rPr lang="en-US" dirty="0"/>
              <a:t>Parallel processing can help; however, short lines limit standard decoupling techniques used for large power systems </a:t>
            </a:r>
          </a:p>
          <a:p>
            <a:r>
              <a:rPr lang="en-US" dirty="0"/>
              <a:t>Power electronics with high-frequency switching </a:t>
            </a:r>
          </a:p>
          <a:p>
            <a:pPr lvl="1"/>
            <a:r>
              <a:rPr lang="en-US" dirty="0"/>
              <a:t>Require innovative CPU models, very fast FPGA simulations and I/</a:t>
            </a:r>
            <a:r>
              <a:rPr lang="en-US" dirty="0" err="1"/>
              <a:t>Os</a:t>
            </a:r>
            <a:endParaRPr lang="en-US" dirty="0"/>
          </a:p>
          <a:p>
            <a:r>
              <a:rPr lang="en-US" dirty="0"/>
              <a:t>Require smart grid functionality support</a:t>
            </a:r>
          </a:p>
          <a:p>
            <a:pPr lvl="1"/>
            <a:r>
              <a:rPr lang="en-US" dirty="0"/>
              <a:t>Communication protocols (IEC61850, Modbus, DNP3, etc.)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D06229-A772-4A6E-A158-A9155EAD6409}"/>
              </a:ext>
            </a:extLst>
          </p:cNvPr>
          <p:cNvGrpSpPr/>
          <p:nvPr/>
        </p:nvGrpSpPr>
        <p:grpSpPr>
          <a:xfrm>
            <a:off x="7520721" y="1762056"/>
            <a:ext cx="4795783" cy="4110511"/>
            <a:chOff x="8441258" y="3005913"/>
            <a:chExt cx="6129109" cy="52533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CD75582-7E53-4E6B-AF52-994503DD517A}"/>
                </a:ext>
              </a:extLst>
            </p:cNvPr>
            <p:cNvGrpSpPr/>
            <p:nvPr/>
          </p:nvGrpSpPr>
          <p:grpSpPr>
            <a:xfrm>
              <a:off x="8441258" y="3005913"/>
              <a:ext cx="6129109" cy="5253317"/>
              <a:chOff x="9539272" y="2049050"/>
              <a:chExt cx="6129109" cy="525331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FD4A5F8-6774-491E-B5AF-35AAE378C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02075" y="2049050"/>
                <a:ext cx="2305050" cy="19812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2F03F9F-6194-47D7-94BE-8EA01F0AF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02075" y="5321167"/>
                <a:ext cx="2305050" cy="1981200"/>
              </a:xfrm>
              <a:prstGeom prst="rect">
                <a:avLst/>
              </a:prstGeom>
            </p:spPr>
          </p:pic>
          <p:sp>
            <p:nvSpPr>
              <p:cNvPr id="38" name="Curved Right Arrow 11">
                <a:extLst>
                  <a:ext uri="{FF2B5EF4-FFF2-40B4-BE49-F238E27FC236}">
                    <a16:creationId xmlns:a16="http://schemas.microsoft.com/office/drawing/2014/main" id="{F7356FEF-F877-42C0-B48C-2485D8C7E811}"/>
                  </a:ext>
                </a:extLst>
              </p:cNvPr>
              <p:cNvSpPr/>
              <p:nvPr/>
            </p:nvSpPr>
            <p:spPr>
              <a:xfrm>
                <a:off x="10376917" y="2807744"/>
                <a:ext cx="925158" cy="315199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urved Right Arrow 12">
                <a:extLst>
                  <a:ext uri="{FF2B5EF4-FFF2-40B4-BE49-F238E27FC236}">
                    <a16:creationId xmlns:a16="http://schemas.microsoft.com/office/drawing/2014/main" id="{C39D550F-0831-47E2-B3FF-59111FDFE501}"/>
                  </a:ext>
                </a:extLst>
              </p:cNvPr>
              <p:cNvSpPr/>
              <p:nvPr/>
            </p:nvSpPr>
            <p:spPr>
              <a:xfrm rot="10800000">
                <a:off x="13713581" y="2807744"/>
                <a:ext cx="925158" cy="315199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CD0272A-8BB8-45EA-87B4-8A8171941220}"/>
                  </a:ext>
                </a:extLst>
              </p:cNvPr>
              <p:cNvSpPr txBox="1"/>
              <p:nvPr/>
            </p:nvSpPr>
            <p:spPr>
              <a:xfrm>
                <a:off x="9539272" y="4031014"/>
                <a:ext cx="1045535" cy="47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2" dirty="0">
                    <a:solidFill>
                      <a:srgbClr val="092F56"/>
                    </a:solidFill>
                  </a:rPr>
                  <a:t>Delay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E6A3A8-249E-441D-A173-B8E0D1074A03}"/>
                  </a:ext>
                </a:extLst>
              </p:cNvPr>
              <p:cNvSpPr txBox="1"/>
              <p:nvPr/>
            </p:nvSpPr>
            <p:spPr>
              <a:xfrm>
                <a:off x="14622846" y="4031014"/>
                <a:ext cx="1045535" cy="47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2" dirty="0">
                    <a:solidFill>
                      <a:srgbClr val="092F56"/>
                    </a:solidFill>
                  </a:rPr>
                  <a:t>Delay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2610B0-AEF1-4C0F-A7C7-E642A429EFA6}"/>
                </a:ext>
              </a:extLst>
            </p:cNvPr>
            <p:cNvGrpSpPr/>
            <p:nvPr/>
          </p:nvGrpSpPr>
          <p:grpSpPr>
            <a:xfrm>
              <a:off x="9439541" y="4777936"/>
              <a:ext cx="3913696" cy="1085850"/>
              <a:chOff x="9439541" y="4777936"/>
              <a:chExt cx="3913696" cy="108585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DF59F86-8505-4894-A4C6-98D3F44DC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48337" y="4777936"/>
                <a:ext cx="1104900" cy="108585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C9F4D6D-ACA8-4B39-A97D-ABE2F939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9541" y="4777936"/>
                <a:ext cx="1104900" cy="10858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034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Challenges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13AA06C-BF4E-4C4F-B3C6-3F39175ABC49}"/>
              </a:ext>
            </a:extLst>
          </p:cNvPr>
          <p:cNvSpPr txBox="1">
            <a:spLocks/>
          </p:cNvSpPr>
          <p:nvPr/>
        </p:nvSpPr>
        <p:spPr>
          <a:xfrm>
            <a:off x="418512" y="1437391"/>
            <a:ext cx="7026948" cy="47914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Parallel processing is an extremely useful tool achieving real-time electromagnetic transient (EMT) simulation</a:t>
            </a:r>
          </a:p>
          <a:p>
            <a:pPr lvl="1"/>
            <a:r>
              <a:rPr lang="en-US" dirty="0"/>
              <a:t>In larger systems, long transmission lines are natural decoupling points. No artificial delay.</a:t>
            </a:r>
          </a:p>
          <a:p>
            <a:pPr lvl="1"/>
            <a:endParaRPr lang="en-US" dirty="0"/>
          </a:p>
          <a:p>
            <a:r>
              <a:rPr lang="en-US" dirty="0"/>
              <a:t>How can we address the challenge posed by short lines?</a:t>
            </a:r>
          </a:p>
          <a:p>
            <a:pPr lvl="1"/>
            <a:r>
              <a:rPr lang="en-US" dirty="0"/>
              <a:t>Improve hardware performance or</a:t>
            </a:r>
          </a:p>
          <a:p>
            <a:pPr lvl="1"/>
            <a:r>
              <a:rPr lang="en-US" dirty="0"/>
              <a:t>Improve solvers</a:t>
            </a:r>
          </a:p>
          <a:p>
            <a:pPr marL="457001" lvl="1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Traditional methods use State-Space or Nodal techniques. </a:t>
            </a:r>
          </a:p>
          <a:p>
            <a:pPr lvl="1"/>
            <a:r>
              <a:rPr lang="en-US" dirty="0"/>
              <a:t>Why not combine both to reduce computation time?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D2956A-6898-402D-B3E3-D6B71FF8FF08}"/>
              </a:ext>
            </a:extLst>
          </p:cNvPr>
          <p:cNvGrpSpPr/>
          <p:nvPr/>
        </p:nvGrpSpPr>
        <p:grpSpPr>
          <a:xfrm>
            <a:off x="8244051" y="1369138"/>
            <a:ext cx="3202652" cy="1641879"/>
            <a:chOff x="6224062" y="3005913"/>
            <a:chExt cx="10247134" cy="525331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E61B53-DE6B-452D-87AA-17996889470E}"/>
                </a:ext>
              </a:extLst>
            </p:cNvPr>
            <p:cNvGrpSpPr/>
            <p:nvPr/>
          </p:nvGrpSpPr>
          <p:grpSpPr>
            <a:xfrm>
              <a:off x="6224062" y="3005913"/>
              <a:ext cx="10247134" cy="5253317"/>
              <a:chOff x="7322076" y="2049050"/>
              <a:chExt cx="10247134" cy="525331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08BF910-6A80-4D62-BE5F-3FB29335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02075" y="2049050"/>
                <a:ext cx="2305050" cy="19812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D987F48-ED39-43BD-91A4-1AB9C3F1C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02075" y="5321167"/>
                <a:ext cx="2305050" cy="1981200"/>
              </a:xfrm>
              <a:prstGeom prst="rect">
                <a:avLst/>
              </a:prstGeom>
            </p:spPr>
          </p:pic>
          <p:sp>
            <p:nvSpPr>
              <p:cNvPr id="25" name="Curved Right Arrow 23">
                <a:extLst>
                  <a:ext uri="{FF2B5EF4-FFF2-40B4-BE49-F238E27FC236}">
                    <a16:creationId xmlns:a16="http://schemas.microsoft.com/office/drawing/2014/main" id="{B9636BF5-E6DE-4326-9363-BDDED86FC23F}"/>
                  </a:ext>
                </a:extLst>
              </p:cNvPr>
              <p:cNvSpPr/>
              <p:nvPr/>
            </p:nvSpPr>
            <p:spPr>
              <a:xfrm>
                <a:off x="10376917" y="2807744"/>
                <a:ext cx="925158" cy="315199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urved Right Arrow 24">
                <a:extLst>
                  <a:ext uri="{FF2B5EF4-FFF2-40B4-BE49-F238E27FC236}">
                    <a16:creationId xmlns:a16="http://schemas.microsoft.com/office/drawing/2014/main" id="{2E2272A0-1731-4B72-905D-056E6754B4F8}"/>
                  </a:ext>
                </a:extLst>
              </p:cNvPr>
              <p:cNvSpPr/>
              <p:nvPr/>
            </p:nvSpPr>
            <p:spPr>
              <a:xfrm rot="10800000">
                <a:off x="13713581" y="2807744"/>
                <a:ext cx="925158" cy="315199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02C39B-286C-42AD-80A3-62EC592730BC}"/>
                  </a:ext>
                </a:extLst>
              </p:cNvPr>
              <p:cNvSpPr txBox="1"/>
              <p:nvPr/>
            </p:nvSpPr>
            <p:spPr>
              <a:xfrm>
                <a:off x="7322076" y="3821071"/>
                <a:ext cx="3122471" cy="118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CA" sz="1802" dirty="0">
                    <a:solidFill>
                      <a:srgbClr val="092F56"/>
                    </a:solidFill>
                  </a:rPr>
                  <a:t>Delay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5CC187-E799-407C-80A2-8948BB754012}"/>
                  </a:ext>
                </a:extLst>
              </p:cNvPr>
              <p:cNvSpPr txBox="1"/>
              <p:nvPr/>
            </p:nvSpPr>
            <p:spPr>
              <a:xfrm>
                <a:off x="14638739" y="3821071"/>
                <a:ext cx="2930471" cy="118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2" dirty="0">
                    <a:solidFill>
                      <a:srgbClr val="092F56"/>
                    </a:solidFill>
                  </a:rPr>
                  <a:t>Delay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48A550-921E-4168-B97C-D1D1E9162170}"/>
                </a:ext>
              </a:extLst>
            </p:cNvPr>
            <p:cNvGrpSpPr/>
            <p:nvPr/>
          </p:nvGrpSpPr>
          <p:grpSpPr>
            <a:xfrm>
              <a:off x="9439541" y="4777936"/>
              <a:ext cx="3913696" cy="1085850"/>
              <a:chOff x="9439541" y="4777936"/>
              <a:chExt cx="3913696" cy="108585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020210-994D-4DF6-BE1C-D9ACCC097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48337" y="4777936"/>
                <a:ext cx="1104900" cy="108585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894FD67-EDE2-4F46-AE1D-A9B773B72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9541" y="4777936"/>
                <a:ext cx="1104900" cy="1085850"/>
              </a:xfrm>
              <a:prstGeom prst="rect">
                <a:avLst/>
              </a:prstGeom>
            </p:spPr>
          </p:pic>
        </p:grpSp>
      </p:grpSp>
      <p:pic>
        <p:nvPicPr>
          <p:cNvPr id="29" name="Picture 1" descr="image001">
            <a:extLst>
              <a:ext uri="{FF2B5EF4-FFF2-40B4-BE49-F238E27FC236}">
                <a16:creationId xmlns:a16="http://schemas.microsoft.com/office/drawing/2014/main" id="{13E5E396-530F-4744-A2BA-E2899C048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7"/>
          <a:stretch/>
        </p:blipFill>
        <p:spPr bwMode="auto">
          <a:xfrm>
            <a:off x="7789857" y="3509022"/>
            <a:ext cx="4401945" cy="244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15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Hybrid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ARTEMiS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-SSN Solver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B4B1DC5-BACB-45C5-BDC0-C6993C941650}"/>
              </a:ext>
            </a:extLst>
          </p:cNvPr>
          <p:cNvSpPr txBox="1">
            <a:spLocks/>
          </p:cNvSpPr>
          <p:nvPr/>
        </p:nvSpPr>
        <p:spPr>
          <a:xfrm>
            <a:off x="369378" y="1428665"/>
            <a:ext cx="6303984" cy="43302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State-Space Nodal solver: </a:t>
            </a:r>
            <a:r>
              <a:rPr lang="en-US" dirty="0" err="1"/>
              <a:t>ARTEMiS</a:t>
            </a:r>
            <a:r>
              <a:rPr lang="en-US" dirty="0"/>
              <a:t>-SSN </a:t>
            </a:r>
          </a:p>
          <a:p>
            <a:pPr lvl="1"/>
            <a:r>
              <a:rPr lang="en-US" dirty="0"/>
              <a:t>Split circuit into groups and iterate:</a:t>
            </a:r>
          </a:p>
          <a:p>
            <a:pPr lvl="2"/>
            <a:r>
              <a:rPr lang="en-US" dirty="0"/>
              <a:t>Solve using State-Space technique</a:t>
            </a:r>
          </a:p>
          <a:p>
            <a:pPr lvl="2"/>
            <a:r>
              <a:rPr lang="en-US" dirty="0"/>
              <a:t>Check for admittance at Nodal interface</a:t>
            </a:r>
          </a:p>
          <a:p>
            <a:pPr lvl="2"/>
            <a:r>
              <a:rPr lang="en-US" dirty="0"/>
              <a:t>Repeat</a:t>
            </a:r>
          </a:p>
          <a:p>
            <a:pPr lvl="3"/>
            <a:endParaRPr lang="en-US" dirty="0"/>
          </a:p>
          <a:p>
            <a:r>
              <a:rPr lang="en-US" dirty="0"/>
              <a:t>Advantages vs. Traditional Solvers:</a:t>
            </a:r>
          </a:p>
          <a:p>
            <a:pPr lvl="1"/>
            <a:r>
              <a:rPr lang="en-US" dirty="0"/>
              <a:t>Very computationally efficient</a:t>
            </a:r>
          </a:p>
          <a:p>
            <a:pPr lvl="2"/>
            <a:r>
              <a:rPr lang="en-US" dirty="0"/>
              <a:t>Example: solving size 8 vs 64 matrices</a:t>
            </a:r>
          </a:p>
          <a:p>
            <a:pPr lvl="1"/>
            <a:r>
              <a:rPr lang="en-US" dirty="0"/>
              <a:t>Isolate switches into groups</a:t>
            </a:r>
          </a:p>
          <a:p>
            <a:pPr lvl="2"/>
            <a:r>
              <a:rPr lang="en-US" dirty="0"/>
              <a:t>Microgrids have many (breakers, inverters, etc.)</a:t>
            </a:r>
          </a:p>
          <a:p>
            <a:pPr lvl="1"/>
            <a:r>
              <a:rPr lang="en-US" dirty="0"/>
              <a:t>A large system can be solved on a single processor or parallelized for performance boost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1" name="Picture 1" descr="image001">
            <a:extLst>
              <a:ext uri="{FF2B5EF4-FFF2-40B4-BE49-F238E27FC236}">
                <a16:creationId xmlns:a16="http://schemas.microsoft.com/office/drawing/2014/main" id="{1597F5F7-79CA-4C68-BCE6-B70C753C1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7"/>
          <a:stretch/>
        </p:blipFill>
        <p:spPr bwMode="auto">
          <a:xfrm>
            <a:off x="7189385" y="3674593"/>
            <a:ext cx="4511342" cy="25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image001">
            <a:extLst>
              <a:ext uri="{FF2B5EF4-FFF2-40B4-BE49-F238E27FC236}">
                <a16:creationId xmlns:a16="http://schemas.microsoft.com/office/drawing/2014/main" id="{D7E5949B-F802-439B-9C96-D03E76434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7"/>
          <a:stretch/>
        </p:blipFill>
        <p:spPr bwMode="auto">
          <a:xfrm>
            <a:off x="7079542" y="852991"/>
            <a:ext cx="4528311" cy="25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5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Hybrid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ARTEMiS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-SSN Solver: Example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ECB299-0442-4B2E-93E5-82B0D4DACAD0}"/>
              </a:ext>
            </a:extLst>
          </p:cNvPr>
          <p:cNvSpPr txBox="1">
            <a:spLocks/>
          </p:cNvSpPr>
          <p:nvPr/>
        </p:nvSpPr>
        <p:spPr>
          <a:xfrm>
            <a:off x="245022" y="1386855"/>
            <a:ext cx="5293496" cy="457316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Real-world application with </a:t>
            </a:r>
          </a:p>
          <a:p>
            <a:pPr lvl="1"/>
            <a:r>
              <a:rPr lang="en-US" dirty="0"/>
              <a:t>57 switches (breakers, IGBTs, etc.)</a:t>
            </a:r>
          </a:p>
          <a:p>
            <a:pPr lvl="1"/>
            <a:r>
              <a:rPr lang="en-US" dirty="0"/>
              <a:t>detailed custom component libraries</a:t>
            </a:r>
          </a:p>
          <a:p>
            <a:pPr lvl="1"/>
            <a:r>
              <a:rPr lang="en-US" dirty="0"/>
              <a:t>Modbus communication streams</a:t>
            </a:r>
          </a:p>
          <a:p>
            <a:pPr lvl="1"/>
            <a:endParaRPr lang="en-US" dirty="0"/>
          </a:p>
          <a:p>
            <a:r>
              <a:rPr lang="en-US" dirty="0"/>
              <a:t>Model runs at 70us on 4 cores on older Xeon processors</a:t>
            </a:r>
          </a:p>
          <a:p>
            <a:pPr lvl="1"/>
            <a:r>
              <a:rPr lang="en-US" dirty="0"/>
              <a:t>Core 1-2: Microgrid model</a:t>
            </a:r>
          </a:p>
          <a:p>
            <a:pPr lvl="1"/>
            <a:r>
              <a:rPr lang="en-US" dirty="0"/>
              <a:t>Core 3-4: Detailed protection relays</a:t>
            </a:r>
          </a:p>
          <a:p>
            <a:pPr lvl="2"/>
            <a:r>
              <a:rPr lang="en-US" dirty="0"/>
              <a:t>Natural delay used</a:t>
            </a:r>
          </a:p>
          <a:p>
            <a:pPr lvl="1"/>
            <a:endParaRPr lang="en-US" dirty="0"/>
          </a:p>
          <a:p>
            <a:r>
              <a:rPr lang="en-US" dirty="0"/>
              <a:t>Can run at 50uS on 2 cores using latest generation Xeon processors!</a:t>
            </a:r>
          </a:p>
          <a:p>
            <a:endParaRPr lang="en-US" dirty="0"/>
          </a:p>
          <a:p>
            <a:r>
              <a:rPr lang="en-US" dirty="0" err="1"/>
              <a:t>ARTEMiS</a:t>
            </a:r>
            <a:r>
              <a:rPr lang="en-US" dirty="0"/>
              <a:t>-SSN technique used with groups selected based </a:t>
            </a:r>
          </a:p>
          <a:p>
            <a:pPr lvl="1"/>
            <a:r>
              <a:rPr lang="en-US" dirty="0"/>
              <a:t>switch placement (3-12 per group)</a:t>
            </a:r>
          </a:p>
          <a:p>
            <a:pPr lvl="1"/>
            <a:r>
              <a:rPr lang="en-US" dirty="0"/>
              <a:t>optimal nodal interfaces (e.g. 3 groups at node)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2C8C4A-80C3-4891-B036-0A79F081779C}"/>
              </a:ext>
            </a:extLst>
          </p:cNvPr>
          <p:cNvGrpSpPr/>
          <p:nvPr/>
        </p:nvGrpSpPr>
        <p:grpSpPr>
          <a:xfrm>
            <a:off x="5373489" y="1648951"/>
            <a:ext cx="6761361" cy="4395599"/>
            <a:chOff x="9482096" y="4242068"/>
            <a:chExt cx="10095777" cy="65633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4D30EA-E8CB-4FC7-BB76-C5FBE5BC4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125" t="5601" r="14919" b="20871"/>
            <a:stretch/>
          </p:blipFill>
          <p:spPr>
            <a:xfrm>
              <a:off x="9482096" y="4242068"/>
              <a:ext cx="10095777" cy="652877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816A0F-96F7-41CA-AA2D-13550496F4F7}"/>
                </a:ext>
              </a:extLst>
            </p:cNvPr>
            <p:cNvSpPr/>
            <p:nvPr/>
          </p:nvSpPr>
          <p:spPr>
            <a:xfrm>
              <a:off x="15857624" y="9608563"/>
              <a:ext cx="3657600" cy="11968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7D517-5DEB-4ADE-9B45-1AF0C9FF8048}"/>
              </a:ext>
            </a:extLst>
          </p:cNvPr>
          <p:cNvSpPr/>
          <p:nvPr/>
        </p:nvSpPr>
        <p:spPr>
          <a:xfrm>
            <a:off x="7899793" y="4234601"/>
            <a:ext cx="1609192" cy="158132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0F223-B274-4FEF-A5A1-A94B2FF96AF2}"/>
              </a:ext>
            </a:extLst>
          </p:cNvPr>
          <p:cNvSpPr/>
          <p:nvPr/>
        </p:nvSpPr>
        <p:spPr>
          <a:xfrm>
            <a:off x="7140214" y="1499244"/>
            <a:ext cx="2196664" cy="881847"/>
          </a:xfrm>
          <a:prstGeom prst="rect">
            <a:avLst/>
          </a:prstGeom>
          <a:solidFill>
            <a:srgbClr val="92D050">
              <a:alpha val="50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B17A6-C372-4435-B396-D1A4C38D0819}"/>
              </a:ext>
            </a:extLst>
          </p:cNvPr>
          <p:cNvSpPr/>
          <p:nvPr/>
        </p:nvSpPr>
        <p:spPr>
          <a:xfrm>
            <a:off x="5525049" y="2381091"/>
            <a:ext cx="3407597" cy="1853511"/>
          </a:xfrm>
          <a:prstGeom prst="rect">
            <a:avLst/>
          </a:prstGeom>
          <a:solidFill>
            <a:srgbClr val="0070C0">
              <a:alpha val="50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F2782-E63E-49AA-89F7-9E202BC251C7}"/>
              </a:ext>
            </a:extLst>
          </p:cNvPr>
          <p:cNvSpPr/>
          <p:nvPr/>
        </p:nvSpPr>
        <p:spPr>
          <a:xfrm>
            <a:off x="5525049" y="4234602"/>
            <a:ext cx="2374744" cy="1581326"/>
          </a:xfrm>
          <a:prstGeom prst="rect">
            <a:avLst/>
          </a:prstGeom>
          <a:solidFill>
            <a:srgbClr val="C00000">
              <a:alpha val="50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5589D-7D33-4DA4-A01A-E87B298455AC}"/>
              </a:ext>
            </a:extLst>
          </p:cNvPr>
          <p:cNvSpPr/>
          <p:nvPr/>
        </p:nvSpPr>
        <p:spPr>
          <a:xfrm>
            <a:off x="11009183" y="2634212"/>
            <a:ext cx="1062514" cy="1754764"/>
          </a:xfrm>
          <a:prstGeom prst="rect">
            <a:avLst/>
          </a:prstGeom>
          <a:solidFill>
            <a:srgbClr val="FFC000">
              <a:alpha val="50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 err="1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D14D8E-A66C-40B3-BB71-EB4359374A5E}"/>
              </a:ext>
            </a:extLst>
          </p:cNvPr>
          <p:cNvGrpSpPr/>
          <p:nvPr/>
        </p:nvGrpSpPr>
        <p:grpSpPr>
          <a:xfrm>
            <a:off x="8932646" y="2381091"/>
            <a:ext cx="2772420" cy="2702697"/>
            <a:chOff x="10222058" y="2587383"/>
            <a:chExt cx="4091750" cy="36305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561F9D-BD1D-4884-9F0B-452F0B710AA1}"/>
                </a:ext>
              </a:extLst>
            </p:cNvPr>
            <p:cNvSpPr/>
            <p:nvPr/>
          </p:nvSpPr>
          <p:spPr>
            <a:xfrm>
              <a:off x="11057964" y="2587383"/>
              <a:ext cx="2243509" cy="363053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 err="1">
                <a:solidFill>
                  <a:schemeClr val="tx1">
                    <a:alpha val="43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ADD351-E465-4279-BAD9-31D4FAABD872}"/>
                </a:ext>
              </a:extLst>
            </p:cNvPr>
            <p:cNvSpPr/>
            <p:nvPr/>
          </p:nvSpPr>
          <p:spPr>
            <a:xfrm>
              <a:off x="13301471" y="5284579"/>
              <a:ext cx="1012337" cy="9333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 err="1">
                <a:solidFill>
                  <a:schemeClr val="tx1">
                    <a:alpha val="43000"/>
                  </a:schemeClr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7942A2-7638-424B-A94D-329407B80C65}"/>
                </a:ext>
              </a:extLst>
            </p:cNvPr>
            <p:cNvSpPr/>
            <p:nvPr/>
          </p:nvSpPr>
          <p:spPr>
            <a:xfrm>
              <a:off x="10222058" y="2587383"/>
              <a:ext cx="835904" cy="248982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 err="1">
                <a:solidFill>
                  <a:schemeClr val="tx1">
                    <a:alpha val="43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4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Field Programmable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Gate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Array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(FPGA) vs. CPU simulation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CB1E88-8104-4387-AFC6-4E3905CDD7C4}"/>
              </a:ext>
            </a:extLst>
          </p:cNvPr>
          <p:cNvSpPr txBox="1">
            <a:spLocks/>
          </p:cNvSpPr>
          <p:nvPr/>
        </p:nvSpPr>
        <p:spPr>
          <a:xfrm>
            <a:off x="273421" y="1381087"/>
            <a:ext cx="6580603" cy="5309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In it’s beginning, Real-Time Simulation was performed on CPUs</a:t>
            </a:r>
          </a:p>
          <a:p>
            <a:pPr lvl="1"/>
            <a:r>
              <a:rPr lang="en-US" sz="1600" b="1" dirty="0"/>
              <a:t>Advantages: </a:t>
            </a:r>
            <a:r>
              <a:rPr lang="en-US" sz="1600" dirty="0"/>
              <a:t>Flexible architecture for designing software with high-level code, simulating larger systems across multiple CPUs</a:t>
            </a:r>
          </a:p>
          <a:p>
            <a:pPr lvl="1"/>
            <a:r>
              <a:rPr lang="en-US" sz="1600" b="1" dirty="0"/>
              <a:t>Disadvantages: </a:t>
            </a:r>
            <a:r>
              <a:rPr lang="en-US" sz="1600" dirty="0"/>
              <a:t>Computational overhead, I/O process latency</a:t>
            </a:r>
          </a:p>
          <a:p>
            <a:endParaRPr lang="en-US" sz="1800" b="1" dirty="0"/>
          </a:p>
          <a:p>
            <a:r>
              <a:rPr lang="en-US" sz="1800" b="1" dirty="0"/>
              <a:t>More recent designs of power converters and electric motors operate at higher frequencies and cannot be simulated with high-fidelity on a CPU</a:t>
            </a:r>
          </a:p>
          <a:p>
            <a:pPr lvl="1"/>
            <a:r>
              <a:rPr lang="en-US" sz="1600" dirty="0"/>
              <a:t>Furthermore, higher I/O latency does not allow for closing the loop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800" b="1" dirty="0"/>
              <a:t>FPGA-based simulation was developed by OPAL-RT to overcome these limitations and meet the challenge</a:t>
            </a:r>
          </a:p>
          <a:p>
            <a:pPr lvl="1"/>
            <a:r>
              <a:rPr lang="en-US" sz="1600" b="1" dirty="0"/>
              <a:t>Advantages: </a:t>
            </a:r>
            <a:r>
              <a:rPr lang="en-US" sz="1600" dirty="0"/>
              <a:t>&lt;500ns simulation time steps achievable, much lower I/O latency </a:t>
            </a:r>
            <a:endParaRPr lang="en-US" sz="1600" b="1" dirty="0"/>
          </a:p>
          <a:p>
            <a:pPr lvl="1"/>
            <a:r>
              <a:rPr lang="en-US" sz="1600" b="1" dirty="0"/>
              <a:t>Disadvantages: </a:t>
            </a:r>
            <a:r>
              <a:rPr lang="en-US" sz="1600" dirty="0"/>
              <a:t>FPGA expertise required, limited resources available (model size restriction)</a:t>
            </a:r>
          </a:p>
          <a:p>
            <a:pPr marL="0" indent="0">
              <a:buNone/>
            </a:pPr>
            <a:endParaRPr lang="en-US" sz="1800" b="1" dirty="0"/>
          </a:p>
          <a:p>
            <a:endParaRPr lang="en-US" sz="18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E9E5ED-7138-46CF-A71C-FA7C5792420B}"/>
              </a:ext>
            </a:extLst>
          </p:cNvPr>
          <p:cNvGrpSpPr/>
          <p:nvPr/>
        </p:nvGrpSpPr>
        <p:grpSpPr>
          <a:xfrm>
            <a:off x="6854024" y="1592667"/>
            <a:ext cx="5259125" cy="4686034"/>
            <a:chOff x="7125442" y="1592667"/>
            <a:chExt cx="4987707" cy="444419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40A589-C6B6-4006-9717-B323998A9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5442" y="1592667"/>
              <a:ext cx="4987707" cy="19797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20EA1BC-C4AE-4E51-B120-717ABD59B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7956" y="4024392"/>
              <a:ext cx="4855193" cy="2012468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79257AD-1817-4895-8817-4858BA138B75}"/>
              </a:ext>
            </a:extLst>
          </p:cNvPr>
          <p:cNvSpPr txBox="1">
            <a:spLocks/>
          </p:cNvSpPr>
          <p:nvPr/>
        </p:nvSpPr>
        <p:spPr>
          <a:xfrm>
            <a:off x="7462755" y="1367767"/>
            <a:ext cx="4057816" cy="2891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CPU-Based Hardware-in-the-Loop Testing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A3657B4-86E8-4170-B282-6DE0EDA566B4}"/>
              </a:ext>
            </a:extLst>
          </p:cNvPr>
          <p:cNvSpPr txBox="1">
            <a:spLocks/>
          </p:cNvSpPr>
          <p:nvPr/>
        </p:nvSpPr>
        <p:spPr>
          <a:xfrm>
            <a:off x="7454678" y="3940640"/>
            <a:ext cx="4057816" cy="2891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FPGA-Based Hardware-in-the-Loop Testing</a:t>
            </a:r>
          </a:p>
        </p:txBody>
      </p:sp>
    </p:spTree>
    <p:extLst>
      <p:ext uri="{BB962C8B-B14F-4D97-AF65-F5344CB8AC3E}">
        <p14:creationId xmlns:p14="http://schemas.microsoft.com/office/powerpoint/2010/main" val="1261201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1FC3D-B7E4-487E-B603-D1916771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04" y="213896"/>
            <a:ext cx="5519396" cy="26828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Why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use FPGA?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6" name="Picture 2" descr="Image result for FPGA Virtex 7">
            <a:extLst>
              <a:ext uri="{FF2B5EF4-FFF2-40B4-BE49-F238E27FC236}">
                <a16:creationId xmlns:a16="http://schemas.microsoft.com/office/drawing/2014/main" id="{5AB2AF56-F058-457D-895E-A1F14A8A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25" y="2091254"/>
            <a:ext cx="1961706" cy="14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E260BA-3135-498B-8AB6-58651099C4B9}"/>
              </a:ext>
            </a:extLst>
          </p:cNvPr>
          <p:cNvSpPr txBox="1">
            <a:spLocks/>
          </p:cNvSpPr>
          <p:nvPr/>
        </p:nvSpPr>
        <p:spPr>
          <a:xfrm>
            <a:off x="369377" y="1428665"/>
            <a:ext cx="5922967" cy="502612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Reconfigurable circuits composed of</a:t>
            </a:r>
          </a:p>
          <a:p>
            <a:pPr lvl="1"/>
            <a:r>
              <a:rPr lang="en-US" dirty="0"/>
              <a:t>Configurable logic blocks (Flip-flops, LUTs)</a:t>
            </a:r>
          </a:p>
          <a:p>
            <a:pPr lvl="1"/>
            <a:r>
              <a:rPr lang="en-US" dirty="0"/>
              <a:t>Fixed function logic blocks  (DSPs)</a:t>
            </a:r>
          </a:p>
          <a:p>
            <a:pPr lvl="1"/>
            <a:r>
              <a:rPr lang="en-US" dirty="0"/>
              <a:t>Memory (block RAM)</a:t>
            </a:r>
          </a:p>
          <a:p>
            <a:endParaRPr lang="en-US" dirty="0"/>
          </a:p>
          <a:p>
            <a:r>
              <a:rPr lang="en-US" dirty="0"/>
              <a:t>Useful for countless digital applications including simulation</a:t>
            </a:r>
          </a:p>
          <a:p>
            <a:endParaRPr lang="en-US" dirty="0"/>
          </a:p>
          <a:p>
            <a:r>
              <a:rPr lang="en-US" dirty="0"/>
              <a:t>Applications are implemented at a Hardware-level </a:t>
            </a:r>
          </a:p>
          <a:p>
            <a:pPr lvl="1"/>
            <a:r>
              <a:rPr lang="en-US" dirty="0"/>
              <a:t>Great for keeping latency low when performing HIL vs. CPUs, GPUs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Cost: Much less expensive than designing/producing an Application Specific Integrated Chip (ASIC)</a:t>
            </a:r>
          </a:p>
          <a:p>
            <a:endParaRPr lang="en-US" dirty="0"/>
          </a:p>
          <a:p>
            <a:r>
              <a:rPr lang="en-US" dirty="0"/>
              <a:t>Cons: Learning curve to program, firmware generation time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243AA-519C-4284-93B0-A6ABE84D77C9}"/>
              </a:ext>
            </a:extLst>
          </p:cNvPr>
          <p:cNvSpPr/>
          <p:nvPr/>
        </p:nvSpPr>
        <p:spPr>
          <a:xfrm>
            <a:off x="6184499" y="2826894"/>
            <a:ext cx="3440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Source: National Instruments. http://www.ni.com/white-paper/6983/en/</a:t>
            </a:r>
          </a:p>
        </p:txBody>
      </p:sp>
      <p:pic>
        <p:nvPicPr>
          <p:cNvPr id="1030" name="Picture 6" descr="https://www.opal-rt.com/wp-content/uploads/2017/02/Xilinx-System-Generator.png">
            <a:extLst>
              <a:ext uri="{FF2B5EF4-FFF2-40B4-BE49-F238E27FC236}">
                <a16:creationId xmlns:a16="http://schemas.microsoft.com/office/drawing/2014/main" id="{8B484988-406E-468B-A72C-6B649A31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75" y="3933133"/>
            <a:ext cx="3530313" cy="2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0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 dirty="0"/>
              <a:t>User Example: Microgrid Controller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06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NREL &amp; MIT-Lincoln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Lab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: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Microgrid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Controller Challenge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A1E29F-8E3C-49C2-A1AB-522F82C3EB40}"/>
              </a:ext>
            </a:extLst>
          </p:cNvPr>
          <p:cNvSpPr txBox="1">
            <a:spLocks/>
          </p:cNvSpPr>
          <p:nvPr/>
        </p:nvSpPr>
        <p:spPr>
          <a:xfrm>
            <a:off x="860968" y="1552610"/>
            <a:ext cx="10698141" cy="530539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3" dirty="0"/>
              <a:t>Collaboration between NREL, MIT-LL and industry microgrid controller manufacturers (Eaton, Schneider Electric, SEL, GE) originally reported on in:</a:t>
            </a:r>
          </a:p>
          <a:p>
            <a:pPr lvl="1"/>
            <a:r>
              <a:rPr lang="en-US" sz="2703" dirty="0"/>
              <a:t>MIT-LL, TR-1203: Development of a Real-Time Hardware-in-the-Loop Power Systems Simulation Platform to Evaluate Commercial Microgrid Controllers</a:t>
            </a:r>
            <a:endParaRPr lang="en-US" sz="2628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003" dirty="0"/>
          </a:p>
          <a:p>
            <a:r>
              <a:rPr lang="en-US" sz="3003" dirty="0"/>
              <a:t>Objective: to provide a test bench with “the ability to quickly and cost-effectively assess the performance of different microgrid controllers as quantified by certain metrics” such as</a:t>
            </a:r>
          </a:p>
          <a:p>
            <a:pPr lvl="1"/>
            <a:r>
              <a:rPr lang="en-US" sz="2628" dirty="0"/>
              <a:t>Fuel Consumption, power flow management precision at the point of common coupling, load-not-served (LNS) while islanded, peak-shaving kWh, and voltage stability.</a:t>
            </a:r>
          </a:p>
          <a:p>
            <a:pPr lvl="1"/>
            <a:endParaRPr lang="en-US" sz="2628" dirty="0"/>
          </a:p>
          <a:p>
            <a:r>
              <a:rPr lang="en-US" sz="3003" dirty="0"/>
              <a:t>Additional applications include:</a:t>
            </a:r>
          </a:p>
          <a:p>
            <a:pPr lvl="1"/>
            <a:r>
              <a:rPr lang="en-US" sz="2628" dirty="0"/>
              <a:t>system testing and evaluation, </a:t>
            </a:r>
          </a:p>
          <a:p>
            <a:pPr lvl="1"/>
            <a:r>
              <a:rPr lang="en-US" sz="2628" dirty="0"/>
              <a:t>distributed generation</a:t>
            </a:r>
          </a:p>
          <a:p>
            <a:pPr lvl="1"/>
            <a:r>
              <a:rPr lang="en-US" sz="2628" dirty="0"/>
              <a:t>prime mover controller testing, </a:t>
            </a:r>
          </a:p>
          <a:p>
            <a:pPr lvl="1"/>
            <a:r>
              <a:rPr lang="en-US" sz="2628" dirty="0"/>
              <a:t>integration and testing of distribution control systems, </a:t>
            </a:r>
          </a:p>
          <a:p>
            <a:pPr lvl="1"/>
            <a:r>
              <a:rPr lang="en-US" sz="2628" dirty="0"/>
              <a:t>behavior testing and</a:t>
            </a:r>
          </a:p>
          <a:p>
            <a:pPr lvl="1"/>
            <a:r>
              <a:rPr lang="en-US" sz="2628" dirty="0"/>
              <a:t>studies of DER controls, detailed power systems analysis, communications testing and integration,</a:t>
            </a:r>
          </a:p>
          <a:p>
            <a:pPr lvl="1"/>
            <a:r>
              <a:rPr lang="en-US" sz="2628" dirty="0"/>
              <a:t>and implementation and evaluation of smart grid concepts.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EF91BB8-0B23-471A-889A-82CC808F8DA3}"/>
              </a:ext>
            </a:extLst>
          </p:cNvPr>
          <p:cNvSpPr txBox="1">
            <a:spLocks/>
          </p:cNvSpPr>
          <p:nvPr/>
        </p:nvSpPr>
        <p:spPr>
          <a:xfrm>
            <a:off x="9194926" y="6356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35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30639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NREL &amp; MIT-Lincoln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Lab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: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Microgrid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Controller Challenge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79EF50-000A-400C-9845-E84CFC7FE39B}"/>
              </a:ext>
            </a:extLst>
          </p:cNvPr>
          <p:cNvSpPr/>
          <p:nvPr/>
        </p:nvSpPr>
        <p:spPr>
          <a:xfrm>
            <a:off x="10121900" y="6057900"/>
            <a:ext cx="1685290" cy="658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123D6D-0074-4D6B-B34E-3BC52CF2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875" y="1071431"/>
            <a:ext cx="4509487" cy="2134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831FCA-E45E-44B7-99E5-12A357582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86" y="2954270"/>
            <a:ext cx="4483673" cy="1770067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1E9766E-CA5A-4513-9FE4-525D3F699A3D}"/>
              </a:ext>
            </a:extLst>
          </p:cNvPr>
          <p:cNvSpPr txBox="1">
            <a:spLocks/>
          </p:cNvSpPr>
          <p:nvPr/>
        </p:nvSpPr>
        <p:spPr>
          <a:xfrm>
            <a:off x="9110591" y="6493924"/>
            <a:ext cx="2624327" cy="3493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36</a:t>
            </a:fld>
            <a:endParaRPr lang="fr-C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CC72EC-3876-44BB-B04E-080049DC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88" y="2010986"/>
            <a:ext cx="6043940" cy="4125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57381B-4F59-434C-8671-6264F5F5FB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900" y="1204675"/>
            <a:ext cx="9068538" cy="530236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58C72D-5C6E-477B-B1D3-2AB7B1761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017" y="4960686"/>
            <a:ext cx="4746469" cy="18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NREL &amp; MIT-Lincoln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Lab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D3C60-75F9-4842-A468-44E07C67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8" y="4994751"/>
            <a:ext cx="6819901" cy="168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9604E-1F20-4699-89FC-82DC6B4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08" y="1457324"/>
            <a:ext cx="8419899" cy="3362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DCF54-DE26-4781-B675-B553CE3FE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43" y="573700"/>
            <a:ext cx="5362847" cy="61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NREL &amp; MIT-Lincoln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Lab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4D376-0FFC-4D7F-AE34-E9CC7EFB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34" y="1172875"/>
            <a:ext cx="6281962" cy="5601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508DB-6578-4947-A768-2871ED3AD0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6646" y="1177518"/>
            <a:ext cx="6320575" cy="555751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4667EB-B7C0-4F79-B6D3-02A9E4F8E4E7}"/>
              </a:ext>
            </a:extLst>
          </p:cNvPr>
          <p:cNvSpPr txBox="1">
            <a:spLocks/>
          </p:cNvSpPr>
          <p:nvPr/>
        </p:nvSpPr>
        <p:spPr>
          <a:xfrm>
            <a:off x="257643" y="1221289"/>
            <a:ext cx="4868536" cy="53053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102"/>
              <a:t>Test objectives: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Unit commitment (grid-tied and islanded)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Peak-shaving, valley-filling, and load-shedding (grid-tied and islanded)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Diesel generation fuel optimization (grid-tied and islanded)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Loss minimization (islanded)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Meet power export requirements (grid-tied)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Optimized energy-storage control (grid-tied)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Generator-battery hybridization (grid-tied)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Power factor support at PCC (grid-tied)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Two-way communication with commercial generator controllers (grid-tied and islanded)</a:t>
            </a:r>
          </a:p>
          <a:p>
            <a:pPr marL="457001" lvl="1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2102"/>
          </a:p>
          <a:p>
            <a:pPr>
              <a:lnSpc>
                <a:spcPct val="70000"/>
              </a:lnSpc>
            </a:pPr>
            <a:r>
              <a:rPr lang="en-US" sz="2102"/>
              <a:t>Condensed 15-minute Sequence: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First 7.5 mins: Grid-tied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@7.5 min, 3.5 MW interruptible loads shed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@8.3 min, islanding, gensets supply power</a:t>
            </a:r>
          </a:p>
          <a:p>
            <a:pPr marL="457001" lvl="1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1502"/>
          </a:p>
          <a:p>
            <a:pPr>
              <a:lnSpc>
                <a:spcPct val="70000"/>
              </a:lnSpc>
            </a:pPr>
            <a:r>
              <a:rPr lang="en-US" sz="2102"/>
              <a:t>Differences between controllers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Power import/export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Use of ESS</a:t>
            </a:r>
          </a:p>
          <a:p>
            <a:pPr lvl="1">
              <a:lnSpc>
                <a:spcPct val="70000"/>
              </a:lnSpc>
            </a:pPr>
            <a:r>
              <a:rPr lang="en-US" sz="1502"/>
              <a:t>Fuel Use (Vendor 2 &gt; Vendor 1)</a:t>
            </a:r>
          </a:p>
          <a:p>
            <a:pPr lvl="1">
              <a:lnSpc>
                <a:spcPct val="70000"/>
              </a:lnSpc>
            </a:pPr>
            <a:endParaRPr lang="en-US" sz="1727"/>
          </a:p>
          <a:p>
            <a:pPr lvl="1">
              <a:lnSpc>
                <a:spcPct val="70000"/>
              </a:lnSpc>
            </a:pPr>
            <a:endParaRPr lang="en-US" sz="1351"/>
          </a:p>
          <a:p>
            <a:pPr lvl="1">
              <a:lnSpc>
                <a:spcPct val="70000"/>
              </a:lnSpc>
            </a:pPr>
            <a:endParaRPr lang="en-US" sz="1727"/>
          </a:p>
          <a:p>
            <a:pPr lvl="1">
              <a:lnSpc>
                <a:spcPct val="70000"/>
              </a:lnSpc>
            </a:pPr>
            <a:endParaRPr lang="en-US" sz="1727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2AC4759-5DC6-49B2-BBD4-DA6F8290518E}"/>
              </a:ext>
            </a:extLst>
          </p:cNvPr>
          <p:cNvSpPr txBox="1">
            <a:spLocks/>
          </p:cNvSpPr>
          <p:nvPr/>
        </p:nvSpPr>
        <p:spPr>
          <a:xfrm>
            <a:off x="9194926" y="665426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38</a:t>
            </a:fld>
            <a:endParaRPr lang="fr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E157E-F623-429A-AD16-AFE58EEE6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534" y="1823007"/>
            <a:ext cx="6103896" cy="40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 dirty="0"/>
              <a:t>User Example: UT Austin CEM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2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3479" y="476926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184BF"/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ABOUT</a:t>
            </a:r>
            <a:r>
              <a:rPr lang="fr-CA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 OPAL-RT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4004" y="1415678"/>
            <a:ext cx="5454400" cy="3834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  <a:defRPr/>
            </a:pPr>
            <a:r>
              <a:rPr lang="fr-CA" altLang="en-US" sz="2000" dirty="0" err="1">
                <a:latin typeface="+mj-lt"/>
                <a:sym typeface="Univers LT Std 45 Light" charset="0"/>
              </a:rPr>
              <a:t>Founded</a:t>
            </a:r>
            <a:r>
              <a:rPr lang="fr-CA" altLang="en-US" sz="2000" dirty="0">
                <a:latin typeface="+mj-lt"/>
                <a:sym typeface="Univers LT Std 45 Light" charset="0"/>
              </a:rPr>
              <a:t> in 1997 in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Montreal</a:t>
            </a:r>
            <a:r>
              <a:rPr lang="fr-CA" altLang="en-US" sz="2000" dirty="0">
                <a:latin typeface="+mj-lt"/>
                <a:sym typeface="Univers LT Std 45 Light" charset="0"/>
              </a:rPr>
              <a:t>, QC, Canada</a:t>
            </a:r>
          </a:p>
          <a:p>
            <a:pPr lvl="1">
              <a:spcAft>
                <a:spcPts val="1200"/>
              </a:spcAft>
              <a:defRPr/>
            </a:pPr>
            <a:r>
              <a:rPr lang="fr-CA" altLang="en-US" sz="2000" dirty="0">
                <a:latin typeface="+mj-lt"/>
                <a:sym typeface="Univers LT Std 45 Light" charset="0"/>
              </a:rPr>
              <a:t>185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employees</a:t>
            </a:r>
            <a:r>
              <a:rPr lang="fr-CA" altLang="en-US" sz="2000" dirty="0">
                <a:latin typeface="+mj-lt"/>
                <a:sym typeface="Univers LT Std 45 Light" charset="0"/>
              </a:rPr>
              <a:t> (20%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growth</a:t>
            </a:r>
            <a:r>
              <a:rPr lang="fr-CA" altLang="en-US" sz="2000" dirty="0">
                <a:latin typeface="+mj-lt"/>
                <a:sym typeface="Univers LT Std 45 Light" charset="0"/>
              </a:rPr>
              <a:t> in 2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years</a:t>
            </a:r>
            <a:r>
              <a:rPr lang="fr-CA" altLang="en-US" sz="2000" dirty="0">
                <a:latin typeface="+mj-lt"/>
                <a:sym typeface="Univers LT Std 45 Light" charset="0"/>
              </a:rPr>
              <a:t>)</a:t>
            </a:r>
          </a:p>
          <a:p>
            <a:pPr lvl="1">
              <a:spcAft>
                <a:spcPts val="1200"/>
              </a:spcAft>
              <a:defRPr/>
            </a:pPr>
            <a:r>
              <a:rPr lang="fr-CA" altLang="en-US" sz="2000" dirty="0">
                <a:latin typeface="+mj-lt"/>
                <a:sym typeface="Univers LT Std 45 Light" charset="0"/>
              </a:rPr>
              <a:t>US Offices: Michigan, Colorado</a:t>
            </a:r>
          </a:p>
          <a:p>
            <a:pPr lvl="1">
              <a:spcAft>
                <a:spcPts val="1200"/>
              </a:spcAft>
              <a:defRPr/>
            </a:pPr>
            <a:r>
              <a:rPr lang="fr-CA" altLang="en-US" sz="2000" dirty="0" err="1">
                <a:latin typeface="+mj-lt"/>
                <a:sym typeface="Univers LT Std 45 Light" charset="0"/>
              </a:rPr>
              <a:t>Int’l</a:t>
            </a:r>
            <a:r>
              <a:rPr lang="fr-CA" altLang="en-US" sz="2000" dirty="0">
                <a:latin typeface="+mj-lt"/>
                <a:sym typeface="Univers LT Std 45 Light" charset="0"/>
              </a:rPr>
              <a:t>: China, Germany, France,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India</a:t>
            </a:r>
            <a:r>
              <a:rPr lang="fr-CA" altLang="en-US" sz="2000" dirty="0">
                <a:latin typeface="+mj-lt"/>
                <a:sym typeface="Univers LT Std 45 Light" charset="0"/>
              </a:rPr>
              <a:t>,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Australia</a:t>
            </a:r>
            <a:r>
              <a:rPr lang="fr-CA" altLang="en-US" sz="2000" dirty="0">
                <a:latin typeface="+mj-lt"/>
                <a:sym typeface="Univers LT Std 45 Light" charset="0"/>
              </a:rPr>
              <a:t>, Chili, South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Africa</a:t>
            </a:r>
            <a:endParaRPr lang="en-US" altLang="en-US" sz="2000" dirty="0">
              <a:latin typeface="+mj-lt"/>
              <a:sym typeface="Univers LT Std 45 Light" charset="0"/>
            </a:endParaRPr>
          </a:p>
          <a:p>
            <a:pPr lvl="1">
              <a:spcAft>
                <a:spcPts val="1200"/>
              </a:spcAft>
              <a:defRPr/>
            </a:pPr>
            <a:r>
              <a:rPr lang="fr-CA" altLang="en-US" sz="2000" dirty="0" err="1">
                <a:latin typeface="+mj-lt"/>
                <a:sym typeface="Univers LT Std 45 Light" charset="0"/>
              </a:rPr>
              <a:t>Giving</a:t>
            </a:r>
            <a:r>
              <a:rPr lang="fr-CA" altLang="en-US" sz="2000" dirty="0">
                <a:latin typeface="+mj-lt"/>
                <a:sym typeface="Univers LT Std 45 Light" charset="0"/>
              </a:rPr>
              <a:t> back: over $50,000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raised</a:t>
            </a:r>
            <a:r>
              <a:rPr lang="fr-CA" altLang="en-US" sz="2000" dirty="0">
                <a:latin typeface="+mj-lt"/>
                <a:sym typeface="Univers LT Std 45 Light" charset="0"/>
              </a:rPr>
              <a:t> in last 5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years</a:t>
            </a:r>
            <a:r>
              <a:rPr lang="fr-CA" altLang="en-US" sz="2000" dirty="0">
                <a:latin typeface="+mj-lt"/>
                <a:sym typeface="Univers LT Std 45 Light" charset="0"/>
              </a:rPr>
              <a:t>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towards</a:t>
            </a:r>
            <a:r>
              <a:rPr lang="fr-CA" altLang="en-US" sz="2000" dirty="0">
                <a:latin typeface="+mj-lt"/>
                <a:sym typeface="Univers LT Std 45 Light" charset="0"/>
              </a:rPr>
              <a:t> local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charities</a:t>
            </a:r>
            <a:endParaRPr lang="fr-CA" altLang="en-US" sz="2000" dirty="0">
              <a:latin typeface="+mj-lt"/>
              <a:sym typeface="Univers LT Std 45 Light" charset="0"/>
            </a:endParaRPr>
          </a:p>
          <a:p>
            <a:pPr lvl="1">
              <a:spcAft>
                <a:spcPts val="1200"/>
              </a:spcAft>
              <a:defRPr/>
            </a:pPr>
            <a:r>
              <a:rPr lang="fr-CA" altLang="en-US" sz="2000" dirty="0">
                <a:latin typeface="+mj-lt"/>
                <a:sym typeface="Univers LT Std 45 Light" charset="0"/>
              </a:rPr>
              <a:t>Winner of multiple SMB </a:t>
            </a:r>
            <a:r>
              <a:rPr lang="fr-CA" altLang="en-US" sz="2000" dirty="0" err="1">
                <a:latin typeface="+mj-lt"/>
                <a:sym typeface="Univers LT Std 45 Light" charset="0"/>
              </a:rPr>
              <a:t>awards</a:t>
            </a:r>
            <a:r>
              <a:rPr lang="fr-CA" altLang="en-US" sz="2000" dirty="0">
                <a:latin typeface="+mj-lt"/>
                <a:sym typeface="Univers LT Std 45 Light" charset="0"/>
              </a:rPr>
              <a:t> in 2016-2017</a:t>
            </a:r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US" altLang="en-US" sz="2000" dirty="0">
              <a:latin typeface="+mj-lt"/>
              <a:sym typeface="Univers LT Std 45 Light" charset="0"/>
            </a:endParaRPr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US" altLang="en-US" sz="2000" dirty="0">
              <a:latin typeface="+mj-lt"/>
              <a:sym typeface="Univers LT Std 45 Light" charset="0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Univers LT Std 45 Light" charset="0"/>
              <a:ea typeface="Univers LT Std 45 Light" charset="0"/>
              <a:cs typeface="Univers LT Std 45 Light" charset="0"/>
              <a:sym typeface="Univers LT Std 45 Light" charset="0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Univers LT Std 45 Light" charset="0"/>
              <a:ea typeface="Univers LT Std 45 Light" charset="0"/>
              <a:cs typeface="Univers LT Std 45 Light" charset="0"/>
              <a:sym typeface="Univers LT Std 45 Light" charset="0"/>
            </a:endParaRPr>
          </a:p>
          <a:p>
            <a:pPr>
              <a:spcAft>
                <a:spcPts val="1200"/>
              </a:spcAft>
            </a:pPr>
            <a:endParaRPr lang="fr-CA" sz="2000" dirty="0"/>
          </a:p>
          <a:p>
            <a:pPr>
              <a:spcAft>
                <a:spcPts val="1200"/>
              </a:spcAft>
            </a:pPr>
            <a:endParaRPr lang="fr-CA" sz="2000" dirty="0"/>
          </a:p>
          <a:p>
            <a:pPr>
              <a:spcAft>
                <a:spcPts val="1200"/>
              </a:spcAft>
            </a:pPr>
            <a:endParaRPr lang="fr-CA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63277" y="398531"/>
            <a:ext cx="5273864" cy="5830487"/>
            <a:chOff x="5955450" y="387953"/>
            <a:chExt cx="5527625" cy="61110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2" r="652" b="13318"/>
            <a:stretch/>
          </p:blipFill>
          <p:spPr>
            <a:xfrm>
              <a:off x="6032797" y="2165905"/>
              <a:ext cx="5419798" cy="2729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5450" y="5001853"/>
              <a:ext cx="5527625" cy="1497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1553" y="401432"/>
              <a:ext cx="2331522" cy="1668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72" name="Picture 4" descr="https://www.opal-rt.com/wp-content/uploads/2016/07/fond_profile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7" r="15726"/>
            <a:stretch/>
          </p:blipFill>
          <p:spPr bwMode="auto">
            <a:xfrm>
              <a:off x="6020512" y="387953"/>
              <a:ext cx="2924728" cy="1671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24A04FD-D97B-482B-99EF-6B82B1C88D46}"/>
              </a:ext>
            </a:extLst>
          </p:cNvPr>
          <p:cNvSpPr/>
          <p:nvPr/>
        </p:nvSpPr>
        <p:spPr>
          <a:xfrm>
            <a:off x="-118455" y="4980563"/>
            <a:ext cx="60399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defRPr/>
            </a:pP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In 2018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alone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, OPAL-RT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systems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have been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mentioned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in 246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technical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papers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!</a:t>
            </a:r>
          </a:p>
          <a:p>
            <a:pPr lvl="1">
              <a:spcAft>
                <a:spcPts val="1200"/>
              </a:spcAft>
              <a:defRPr/>
            </a:pP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Since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company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founding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,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that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number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</a:t>
            </a:r>
            <a:r>
              <a:rPr lang="fr-CA" altLang="en-US" sz="2200" i="1" dirty="0" err="1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is</a:t>
            </a:r>
            <a:r>
              <a:rPr lang="fr-CA" altLang="en-US" sz="2200" i="1" dirty="0">
                <a:solidFill>
                  <a:schemeClr val="accent1">
                    <a:lumMod val="75000"/>
                  </a:schemeClr>
                </a:solidFill>
                <a:sym typeface="Univers LT Std 45 Light" charset="0"/>
              </a:rPr>
              <a:t> close to 3000!</a:t>
            </a:r>
          </a:p>
          <a:p>
            <a:pPr lvl="1">
              <a:spcAft>
                <a:spcPts val="1200"/>
              </a:spcAft>
              <a:defRPr/>
            </a:pPr>
            <a:endParaRPr lang="fr-CA" altLang="en-US" sz="2200" i="1" dirty="0">
              <a:solidFill>
                <a:schemeClr val="accent1">
                  <a:lumMod val="75000"/>
                </a:schemeClr>
              </a:solidFill>
              <a:sym typeface="Univers LT Std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1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User Example: UT Austin CEM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3B692-E08A-462A-BDAF-B4C957BB0C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7143" y="1073015"/>
            <a:ext cx="6204857" cy="4650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40962A-F81C-483F-8556-4CDC50D6AF85}"/>
              </a:ext>
            </a:extLst>
          </p:cNvPr>
          <p:cNvSpPr/>
          <p:nvPr/>
        </p:nvSpPr>
        <p:spPr>
          <a:xfrm>
            <a:off x="74644" y="5903893"/>
            <a:ext cx="7511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err="1"/>
              <a:t>Strank</a:t>
            </a:r>
            <a:r>
              <a:rPr lang="en-CA" sz="1400" dirty="0"/>
              <a:t>, S. “EXPERIMENTAL TESTBED TO DE-RISK THE NAVY ADVANCED DEVELOPMENT MODEL”. ELECTRIC SHIP TECHNOLOGY SYMPOSIUM. 2017. URL: </a:t>
            </a:r>
            <a:r>
              <a:rPr lang="en-CA" sz="1400" dirty="0">
                <a:hlinkClick r:id="rId3"/>
              </a:rPr>
              <a:t>https://utw10356.utweb.utexas.edu/sites/default/files/Strank_ADM%20Microgrid%20Testing.pdf</a:t>
            </a:r>
            <a:endParaRPr lang="en-CA" sz="1400" dirty="0"/>
          </a:p>
          <a:p>
            <a:endParaRPr lang="en-CA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AC895-F3E1-4266-A07A-6B291EFC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40" y="1163273"/>
            <a:ext cx="5522355" cy="45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7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 dirty="0"/>
              <a:t>Airplane Power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60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MORE-ELECTRICAL-AIRCRAFT</a:t>
            </a:r>
            <a:r>
              <a:rPr lang="en-US" sz="2800" dirty="0">
                <a:solidFill>
                  <a:srgbClr val="0184BF"/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 SIMULATION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3747"/>
          <a:stretch/>
        </p:blipFill>
        <p:spPr>
          <a:xfrm>
            <a:off x="5937885" y="1694835"/>
            <a:ext cx="6029660" cy="4008776"/>
          </a:xfrm>
          <a:prstGeom prst="rect">
            <a:avLst/>
          </a:prstGeom>
        </p:spPr>
      </p:pic>
      <p:pic>
        <p:nvPicPr>
          <p:cNvPr id="2050" name="Picture 2" descr="Image result for B7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/>
          <a:stretch/>
        </p:blipFill>
        <p:spPr bwMode="auto">
          <a:xfrm>
            <a:off x="8291799" y="304206"/>
            <a:ext cx="2716442" cy="113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6713" y="1440139"/>
            <a:ext cx="5315447" cy="47793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MEA encompasses the shift towards Variable Frequency Starter Generation (VFSG) from geared fixed-frequency generation (400 Hz)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OPAL-RT allows engineers to simulate the next generation of aircraft power systems so that vendors and integrators can accelerate system design and integration on a digital test bench.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State-of-the-Art B787 demonstration including: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On CPU (34 </a:t>
            </a:r>
            <a:r>
              <a:rPr lang="en-US" sz="1600" b="1" dirty="0" err="1"/>
              <a:t>uS</a:t>
            </a:r>
            <a:r>
              <a:rPr lang="en-US" sz="1600" b="1" dirty="0"/>
              <a:t>):</a:t>
            </a:r>
            <a:r>
              <a:rPr lang="en-US" sz="1600" dirty="0"/>
              <a:t> 4 VFSG, 4 ATRU 540VDC 18 pulse, 4 TRU 28VDC 18 pulse, 32 three-phase breakers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FPGA (220 ns): </a:t>
            </a:r>
            <a:r>
              <a:rPr lang="en-US" sz="1600" dirty="0"/>
              <a:t>2 x 6-phase inverters, 2 x MTC models</a:t>
            </a:r>
          </a:p>
        </p:txBody>
      </p:sp>
    </p:spTree>
    <p:extLst>
      <p:ext uri="{BB962C8B-B14F-4D97-AF65-F5344CB8AC3E}">
        <p14:creationId xmlns:p14="http://schemas.microsoft.com/office/powerpoint/2010/main" val="623211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MORE-ELECTRICAL-AIRCRAFT</a:t>
            </a:r>
            <a:r>
              <a:rPr lang="en-US" sz="2800" dirty="0">
                <a:solidFill>
                  <a:srgbClr val="0184BF"/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 SIMULATION</a:t>
            </a:r>
          </a:p>
        </p:txBody>
      </p:sp>
      <p:pic>
        <p:nvPicPr>
          <p:cNvPr id="2050" name="Picture 2" descr="Image result for B7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/>
          <a:stretch/>
        </p:blipFill>
        <p:spPr bwMode="auto">
          <a:xfrm>
            <a:off x="8396574" y="263341"/>
            <a:ext cx="2716442" cy="113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193F7B-9F59-4842-83C3-107A827E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29539" cy="4351338"/>
          </a:xfrm>
        </p:spPr>
        <p:txBody>
          <a:bodyPr anchor="ctr"/>
          <a:lstStyle/>
          <a:p>
            <a:pPr algn="ctr"/>
            <a:r>
              <a:rPr lang="en-CA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83271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937193"/>
            <a:ext cx="10515600" cy="983615"/>
          </a:xfrm>
        </p:spPr>
        <p:txBody>
          <a:bodyPr anchor="ctr"/>
          <a:lstStyle/>
          <a:p>
            <a:pPr algn="ctr"/>
            <a:r>
              <a:rPr lang="en-US" dirty="0"/>
              <a:t>Cyber vulnerabilities &amp;</a:t>
            </a:r>
            <a:br>
              <a:rPr lang="en-US" dirty="0"/>
            </a:br>
            <a:r>
              <a:rPr lang="en-US" dirty="0"/>
              <a:t>Cyber-Physical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42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The Modern Grid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19D089-D035-4AA4-95D3-D2B5E66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7" name="Picture 2" descr="http://ca.mouser.com/images/microsites/smart-grid-energize-fig02.png">
            <a:extLst>
              <a:ext uri="{FF2B5EF4-FFF2-40B4-BE49-F238E27FC236}">
                <a16:creationId xmlns:a16="http://schemas.microsoft.com/office/drawing/2014/main" id="{8F0C11B2-E086-40F0-9890-146BBD0A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 t="46913" b="10322"/>
          <a:stretch/>
        </p:blipFill>
        <p:spPr bwMode="auto">
          <a:xfrm>
            <a:off x="6892306" y="3222003"/>
            <a:ext cx="5410636" cy="11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D4FF5E7-50DF-46DA-9A49-8D97CA8F9A3A}"/>
              </a:ext>
            </a:extLst>
          </p:cNvPr>
          <p:cNvSpPr txBox="1">
            <a:spLocks/>
          </p:cNvSpPr>
          <p:nvPr/>
        </p:nvSpPr>
        <p:spPr>
          <a:xfrm>
            <a:off x="223706" y="1524853"/>
            <a:ext cx="6389391" cy="472354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3" dirty="0">
                <a:solidFill>
                  <a:srgbClr val="002060"/>
                </a:solidFill>
              </a:rPr>
              <a:t>Modern power grids are Cyber-Physical System (CPS) composed of electrical and information infrastructure</a:t>
            </a:r>
          </a:p>
          <a:p>
            <a:endParaRPr lang="en-US" sz="2778" dirty="0">
              <a:solidFill>
                <a:srgbClr val="002060"/>
              </a:solidFill>
            </a:endParaRPr>
          </a:p>
          <a:p>
            <a:r>
              <a:rPr lang="en-US" sz="2403" dirty="0">
                <a:solidFill>
                  <a:srgbClr val="002060"/>
                </a:solidFill>
              </a:rPr>
              <a:t>The grid is becoming “intelligent” through:</a:t>
            </a:r>
          </a:p>
          <a:p>
            <a:pPr lvl="1"/>
            <a:r>
              <a:rPr lang="en-US" sz="2403" dirty="0">
                <a:solidFill>
                  <a:srgbClr val="002060"/>
                </a:solidFill>
              </a:rPr>
              <a:t>Wide deployment of new technologies</a:t>
            </a:r>
          </a:p>
          <a:p>
            <a:pPr lvl="1"/>
            <a:r>
              <a:rPr lang="en-US" sz="2403" dirty="0">
                <a:solidFill>
                  <a:srgbClr val="002060"/>
                </a:solidFill>
              </a:rPr>
              <a:t>Substation, transmission and distribution automation</a:t>
            </a:r>
          </a:p>
          <a:p>
            <a:pPr lvl="1"/>
            <a:r>
              <a:rPr lang="en-US" sz="2403" dirty="0">
                <a:solidFill>
                  <a:srgbClr val="002060"/>
                </a:solidFill>
              </a:rPr>
              <a:t>Increased distributed Energy Resource (DER) integration</a:t>
            </a:r>
          </a:p>
          <a:p>
            <a:pPr lvl="1"/>
            <a:r>
              <a:rPr lang="en-US" sz="2403" dirty="0">
                <a:solidFill>
                  <a:srgbClr val="002060"/>
                </a:solidFill>
              </a:rPr>
              <a:t>Advanced two-way communication networks</a:t>
            </a:r>
          </a:p>
          <a:p>
            <a:pPr lvl="1"/>
            <a:r>
              <a:rPr lang="en-US" sz="2403" dirty="0">
                <a:solidFill>
                  <a:srgbClr val="002060"/>
                </a:solidFill>
              </a:rPr>
              <a:t>Development of </a:t>
            </a:r>
            <a:r>
              <a:rPr lang="en-US" sz="2403" dirty="0" err="1">
                <a:solidFill>
                  <a:srgbClr val="002060"/>
                </a:solidFill>
              </a:rPr>
              <a:t>synchrophasor</a:t>
            </a:r>
            <a:r>
              <a:rPr lang="en-US" sz="2403" dirty="0">
                <a:solidFill>
                  <a:srgbClr val="002060"/>
                </a:solidFill>
              </a:rPr>
              <a:t> systems</a:t>
            </a:r>
          </a:p>
          <a:p>
            <a:pPr marL="457001" lvl="1" indent="0">
              <a:buNone/>
            </a:pPr>
            <a:endParaRPr lang="en-US" sz="2403" dirty="0">
              <a:solidFill>
                <a:srgbClr val="002060"/>
              </a:solidFill>
            </a:endParaRPr>
          </a:p>
          <a:p>
            <a:r>
              <a:rPr lang="en-US" sz="2403" dirty="0">
                <a:solidFill>
                  <a:srgbClr val="002060"/>
                </a:solidFill>
              </a:rPr>
              <a:t>But…  as newer technologies are adopted, the grid is becoming more vulnerable to cybersecurity threats both:</a:t>
            </a:r>
          </a:p>
          <a:p>
            <a:pPr marL="0" indent="0">
              <a:buNone/>
            </a:pPr>
            <a:r>
              <a:rPr lang="en-US" sz="2778" dirty="0">
                <a:solidFill>
                  <a:srgbClr val="002060"/>
                </a:solidFill>
              </a:rPr>
              <a:t> </a:t>
            </a:r>
          </a:p>
          <a:p>
            <a:pPr marL="343266" lvl="1" indent="0">
              <a:buNone/>
            </a:pPr>
            <a:r>
              <a:rPr lang="en-US" sz="2928" b="1" dirty="0">
                <a:solidFill>
                  <a:srgbClr val="002060"/>
                </a:solidFill>
              </a:rPr>
              <a:t>		Malicious</a:t>
            </a:r>
            <a:r>
              <a:rPr lang="en-US" sz="2928" dirty="0">
                <a:solidFill>
                  <a:srgbClr val="002060"/>
                </a:solidFill>
              </a:rPr>
              <a:t> and </a:t>
            </a:r>
            <a:r>
              <a:rPr lang="en-US" sz="2928" b="1" dirty="0">
                <a:solidFill>
                  <a:srgbClr val="002060"/>
                </a:solidFill>
              </a:rPr>
              <a:t>Accidental</a:t>
            </a:r>
            <a:r>
              <a:rPr lang="en-US" sz="2928" b="1" baseline="30000" dirty="0">
                <a:solidFill>
                  <a:srgbClr val="002060"/>
                </a:solidFill>
              </a:rPr>
              <a:t>4</a:t>
            </a:r>
            <a:endParaRPr lang="en-US" sz="2928" dirty="0">
              <a:solidFill>
                <a:srgbClr val="002060"/>
              </a:solidFill>
            </a:endParaRPr>
          </a:p>
          <a:p>
            <a:pPr lvl="1"/>
            <a:endParaRPr lang="en-US" sz="2403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C690E8-E930-42B2-8752-1FDDCA60C648}"/>
              </a:ext>
            </a:extLst>
          </p:cNvPr>
          <p:cNvSpPr txBox="1"/>
          <p:nvPr/>
        </p:nvSpPr>
        <p:spPr>
          <a:xfrm>
            <a:off x="3008757" y="6482296"/>
            <a:ext cx="5148863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latin typeface="TimesNewRoman"/>
              </a:rPr>
              <a:t>4 See NIST (http://www.nist.gov/el/smartgrid/cybersg.cfm)</a:t>
            </a:r>
            <a:endParaRPr lang="en-US" sz="1351" dirty="0"/>
          </a:p>
          <a:p>
            <a:endParaRPr lang="en-US" sz="1351" dirty="0"/>
          </a:p>
        </p:txBody>
      </p:sp>
      <p:pic>
        <p:nvPicPr>
          <p:cNvPr id="50" name="Picture 2" descr="http://ca.mouser.com/images/microsites/smart-grid-energize-fig02.png">
            <a:extLst>
              <a:ext uri="{FF2B5EF4-FFF2-40B4-BE49-F238E27FC236}">
                <a16:creationId xmlns:a16="http://schemas.microsoft.com/office/drawing/2014/main" id="{6FB56726-AE82-423C-A34D-725EDCC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8473" b="52593"/>
          <a:stretch/>
        </p:blipFill>
        <p:spPr bwMode="auto">
          <a:xfrm>
            <a:off x="6517748" y="1712289"/>
            <a:ext cx="5609827" cy="10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EDF987F-D288-4927-8B24-E7F1C8B09EEF}"/>
              </a:ext>
            </a:extLst>
          </p:cNvPr>
          <p:cNvSpPr txBox="1">
            <a:spLocks/>
          </p:cNvSpPr>
          <p:nvPr/>
        </p:nvSpPr>
        <p:spPr>
          <a:xfrm>
            <a:off x="6496712" y="3666777"/>
            <a:ext cx="988728" cy="502288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6" i="1" dirty="0">
                <a:solidFill>
                  <a:srgbClr val="002060"/>
                </a:solidFill>
              </a:rPr>
              <a:t>Asset Management</a:t>
            </a: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B0AFF2D-630E-436D-9DEF-B96DC6617D82}"/>
              </a:ext>
            </a:extLst>
          </p:cNvPr>
          <p:cNvSpPr txBox="1">
            <a:spLocks/>
          </p:cNvSpPr>
          <p:nvPr/>
        </p:nvSpPr>
        <p:spPr>
          <a:xfrm>
            <a:off x="7411126" y="3666777"/>
            <a:ext cx="1449552" cy="502288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6" i="1" dirty="0">
                <a:solidFill>
                  <a:srgbClr val="002060"/>
                </a:solidFill>
              </a:rPr>
              <a:t>Grid Control</a:t>
            </a: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A31C788-4F97-4FBA-9D77-37DF5998F1C0}"/>
              </a:ext>
            </a:extLst>
          </p:cNvPr>
          <p:cNvSpPr txBox="1">
            <a:spLocks/>
          </p:cNvSpPr>
          <p:nvPr/>
        </p:nvSpPr>
        <p:spPr>
          <a:xfrm>
            <a:off x="9044536" y="3677023"/>
            <a:ext cx="1449552" cy="502288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6" i="1" dirty="0">
                <a:solidFill>
                  <a:srgbClr val="002060"/>
                </a:solidFill>
              </a:rPr>
              <a:t>Data Collection           &amp; Local Control</a:t>
            </a: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126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  <a:p>
            <a:pPr algn="ctr"/>
            <a:endParaRPr lang="en-US" sz="1126" i="1" dirty="0">
              <a:solidFill>
                <a:srgbClr val="002060"/>
              </a:solidFill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FEBDB90-964C-41EB-A61B-43580B3DFCDB}"/>
              </a:ext>
            </a:extLst>
          </p:cNvPr>
          <p:cNvSpPr txBox="1">
            <a:spLocks/>
          </p:cNvSpPr>
          <p:nvPr/>
        </p:nvSpPr>
        <p:spPr>
          <a:xfrm>
            <a:off x="10288133" y="3666777"/>
            <a:ext cx="1449552" cy="502288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6" i="1" dirty="0">
                <a:solidFill>
                  <a:srgbClr val="002060"/>
                </a:solidFill>
              </a:rPr>
              <a:t>Communication</a:t>
            </a: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61C865AF-57CD-4410-9251-E3E1E66C0E4C}"/>
              </a:ext>
            </a:extLst>
          </p:cNvPr>
          <p:cNvSpPr txBox="1">
            <a:spLocks/>
          </p:cNvSpPr>
          <p:nvPr/>
        </p:nvSpPr>
        <p:spPr>
          <a:xfrm>
            <a:off x="11132597" y="3661941"/>
            <a:ext cx="1449552" cy="502288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6" i="1" dirty="0">
                <a:solidFill>
                  <a:srgbClr val="002060"/>
                </a:solidFill>
              </a:rPr>
              <a:t>Sensors</a:t>
            </a: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  <a:p>
            <a:pPr algn="ctr"/>
            <a:endParaRPr lang="en-US" sz="135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098E-7 2.84672E-6 L 0.00362 0.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75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177E-6 -2.81196E-6 L -0.00107 -0.152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-76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DOS Attack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19D089-D035-4AA4-95D3-D2B5E66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A9E64D2-60F1-4CEF-B8EC-4C71CD3B6EF1}"/>
              </a:ext>
            </a:extLst>
          </p:cNvPr>
          <p:cNvSpPr txBox="1">
            <a:spLocks/>
          </p:cNvSpPr>
          <p:nvPr/>
        </p:nvSpPr>
        <p:spPr>
          <a:xfrm>
            <a:off x="12246731" y="8466307"/>
            <a:ext cx="3653671" cy="486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46</a:t>
            </a:fld>
            <a:endParaRPr lang="fr-CA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B0F777-550E-47B6-BAE5-07DE530DD8CA}"/>
              </a:ext>
            </a:extLst>
          </p:cNvPr>
          <p:cNvSpPr txBox="1">
            <a:spLocks/>
          </p:cNvSpPr>
          <p:nvPr/>
        </p:nvSpPr>
        <p:spPr>
          <a:xfrm>
            <a:off x="1054291" y="4238307"/>
            <a:ext cx="10103588" cy="20104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2" dirty="0">
                <a:solidFill>
                  <a:srgbClr val="002060"/>
                </a:solidFill>
              </a:rPr>
              <a:t>Denial-of-Service (</a:t>
            </a:r>
            <a:r>
              <a:rPr lang="en-US" sz="2252" dirty="0" err="1">
                <a:solidFill>
                  <a:srgbClr val="002060"/>
                </a:solidFill>
              </a:rPr>
              <a:t>DoS</a:t>
            </a:r>
            <a:r>
              <a:rPr lang="en-US" sz="2252" dirty="0">
                <a:solidFill>
                  <a:srgbClr val="002060"/>
                </a:solidFill>
              </a:rPr>
              <a:t>) Attacks can render a service unavailable either through a direct or indirect attack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IEC61850 Goose identified as susceptible due to status numbers (</a:t>
            </a:r>
            <a:r>
              <a:rPr lang="en-US" sz="1877" dirty="0" err="1">
                <a:solidFill>
                  <a:srgbClr val="002060"/>
                </a:solidFill>
              </a:rPr>
              <a:t>Skopik</a:t>
            </a:r>
            <a:r>
              <a:rPr lang="en-US" sz="1877" dirty="0">
                <a:solidFill>
                  <a:srgbClr val="002060"/>
                </a:solidFill>
              </a:rPr>
              <a:t> &amp; Smith 2015)</a:t>
            </a:r>
          </a:p>
          <a:p>
            <a:r>
              <a:rPr lang="en-US" sz="2252" dirty="0">
                <a:solidFill>
                  <a:srgbClr val="002060"/>
                </a:solidFill>
              </a:rPr>
              <a:t>Also refers to physical attacks on communication infrastructure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Cutting wires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Wireless jamming</a:t>
            </a: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778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502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D3EF70-5544-40B1-B720-EF34E2DC3C29}"/>
              </a:ext>
            </a:extLst>
          </p:cNvPr>
          <p:cNvGrpSpPr/>
          <p:nvPr/>
        </p:nvGrpSpPr>
        <p:grpSpPr>
          <a:xfrm>
            <a:off x="1639594" y="1494132"/>
            <a:ext cx="2061970" cy="2112392"/>
            <a:chOff x="335100" y="1841344"/>
            <a:chExt cx="3544782" cy="36314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89ED62-CE9F-4266-A8E5-732F419A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100" y="1841344"/>
              <a:ext cx="3242834" cy="18575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B9F79D-2A85-4A96-BF2D-195F1A3E4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0" t="4762" r="20141" b="1697"/>
            <a:stretch/>
          </p:blipFill>
          <p:spPr>
            <a:xfrm>
              <a:off x="2580183" y="2183902"/>
              <a:ext cx="1299699" cy="328890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4F560F-F316-4A97-9A74-D996ECF6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820" y="3471881"/>
            <a:ext cx="524556" cy="620205"/>
          </a:xfrm>
          <a:prstGeom prst="rect">
            <a:avLst/>
          </a:prstGeom>
        </p:spPr>
      </p:pic>
      <p:pic>
        <p:nvPicPr>
          <p:cNvPr id="20" name="Picture 2" descr="https://upload.wikimedia.org/wikipedia/commons/thumb/5/5c/Router.svg/2000px-Router.svg.png">
            <a:extLst>
              <a:ext uri="{FF2B5EF4-FFF2-40B4-BE49-F238E27FC236}">
                <a16:creationId xmlns:a16="http://schemas.microsoft.com/office/drawing/2014/main" id="{C40941E0-D9FA-4A89-94BC-297D2034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666" y="2266296"/>
            <a:ext cx="1041234" cy="7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A45549-59D4-4173-B531-63D44F34A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130" y="2255622"/>
            <a:ext cx="2161918" cy="1432217"/>
          </a:xfrm>
          <a:prstGeom prst="rect">
            <a:avLst/>
          </a:prstGeom>
        </p:spPr>
      </p:pic>
      <p:sp>
        <p:nvSpPr>
          <p:cNvPr id="22" name="Right Arrow 59">
            <a:extLst>
              <a:ext uri="{FF2B5EF4-FFF2-40B4-BE49-F238E27FC236}">
                <a16:creationId xmlns:a16="http://schemas.microsoft.com/office/drawing/2014/main" id="{51721B02-3687-4D40-89CA-92E485CB0B6D}"/>
              </a:ext>
            </a:extLst>
          </p:cNvPr>
          <p:cNvSpPr/>
          <p:nvPr/>
        </p:nvSpPr>
        <p:spPr>
          <a:xfrm>
            <a:off x="5008585" y="2347036"/>
            <a:ext cx="460081" cy="17435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23" name="Left-Right Arrow 64">
            <a:extLst>
              <a:ext uri="{FF2B5EF4-FFF2-40B4-BE49-F238E27FC236}">
                <a16:creationId xmlns:a16="http://schemas.microsoft.com/office/drawing/2014/main" id="{AE30FC78-C6E8-47ED-867C-D2567E0F56FF}"/>
              </a:ext>
            </a:extLst>
          </p:cNvPr>
          <p:cNvSpPr/>
          <p:nvPr/>
        </p:nvSpPr>
        <p:spPr>
          <a:xfrm>
            <a:off x="3750320" y="2684518"/>
            <a:ext cx="1739175" cy="174359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24" name="Right Arrow 65">
            <a:extLst>
              <a:ext uri="{FF2B5EF4-FFF2-40B4-BE49-F238E27FC236}">
                <a16:creationId xmlns:a16="http://schemas.microsoft.com/office/drawing/2014/main" id="{FFC5F39B-C97D-4E34-978C-B8756A590F38}"/>
              </a:ext>
            </a:extLst>
          </p:cNvPr>
          <p:cNvSpPr/>
          <p:nvPr/>
        </p:nvSpPr>
        <p:spPr>
          <a:xfrm>
            <a:off x="3750320" y="2347036"/>
            <a:ext cx="460081" cy="17435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08965D-0E75-4FB4-A96D-BD8CA9B4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20543" y="3326590"/>
            <a:ext cx="514245" cy="6080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7A106A-F9D3-4325-900E-EFB551C9D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12178" y="3504146"/>
            <a:ext cx="497667" cy="588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301998-A77B-4E73-9A4D-DF750586B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967" y="3314400"/>
            <a:ext cx="524556" cy="620205"/>
          </a:xfrm>
          <a:prstGeom prst="rect">
            <a:avLst/>
          </a:prstGeom>
        </p:spPr>
      </p:pic>
      <p:sp>
        <p:nvSpPr>
          <p:cNvPr id="28" name="Right Arrow 72">
            <a:extLst>
              <a:ext uri="{FF2B5EF4-FFF2-40B4-BE49-F238E27FC236}">
                <a16:creationId xmlns:a16="http://schemas.microsoft.com/office/drawing/2014/main" id="{329554FC-7B66-4B81-9B87-D3586A56DE33}"/>
              </a:ext>
            </a:extLst>
          </p:cNvPr>
          <p:cNvSpPr/>
          <p:nvPr/>
        </p:nvSpPr>
        <p:spPr>
          <a:xfrm rot="18838906">
            <a:off x="5101465" y="3031114"/>
            <a:ext cx="507804" cy="2028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29" name="Right Arrow 74">
            <a:extLst>
              <a:ext uri="{FF2B5EF4-FFF2-40B4-BE49-F238E27FC236}">
                <a16:creationId xmlns:a16="http://schemas.microsoft.com/office/drawing/2014/main" id="{CA1C77E7-8C7E-4F95-881C-F7306E3F1DA0}"/>
              </a:ext>
            </a:extLst>
          </p:cNvPr>
          <p:cNvSpPr/>
          <p:nvPr/>
        </p:nvSpPr>
        <p:spPr>
          <a:xfrm rot="17436278">
            <a:off x="5496489" y="3155530"/>
            <a:ext cx="507804" cy="2028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30" name="Right Arrow 75">
            <a:extLst>
              <a:ext uri="{FF2B5EF4-FFF2-40B4-BE49-F238E27FC236}">
                <a16:creationId xmlns:a16="http://schemas.microsoft.com/office/drawing/2014/main" id="{84F1BA0B-E397-4826-A4CB-9F33FB89F0E9}"/>
              </a:ext>
            </a:extLst>
          </p:cNvPr>
          <p:cNvSpPr/>
          <p:nvPr/>
        </p:nvSpPr>
        <p:spPr>
          <a:xfrm rot="14583750">
            <a:off x="6057628" y="3142608"/>
            <a:ext cx="507804" cy="2028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31" name="Right Arrow 76">
            <a:extLst>
              <a:ext uri="{FF2B5EF4-FFF2-40B4-BE49-F238E27FC236}">
                <a16:creationId xmlns:a16="http://schemas.microsoft.com/office/drawing/2014/main" id="{F843449E-E63A-4F2A-9EB4-056B8B336553}"/>
              </a:ext>
            </a:extLst>
          </p:cNvPr>
          <p:cNvSpPr/>
          <p:nvPr/>
        </p:nvSpPr>
        <p:spPr>
          <a:xfrm rot="13300940">
            <a:off x="6427403" y="3015657"/>
            <a:ext cx="507804" cy="2028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32" name="Left-Right Arrow 77">
            <a:extLst>
              <a:ext uri="{FF2B5EF4-FFF2-40B4-BE49-F238E27FC236}">
                <a16:creationId xmlns:a16="http://schemas.microsoft.com/office/drawing/2014/main" id="{B30E85BE-7141-4B9E-9819-3A466EE19FFB}"/>
              </a:ext>
            </a:extLst>
          </p:cNvPr>
          <p:cNvSpPr/>
          <p:nvPr/>
        </p:nvSpPr>
        <p:spPr>
          <a:xfrm>
            <a:off x="6594249" y="2508214"/>
            <a:ext cx="1226882" cy="174359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33" name="Content Placeholder 3">
            <a:extLst>
              <a:ext uri="{FF2B5EF4-FFF2-40B4-BE49-F238E27FC236}">
                <a16:creationId xmlns:a16="http://schemas.microsoft.com/office/drawing/2014/main" id="{0421BAC7-BE6C-4F0B-A035-B022EA5611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01" y="2234966"/>
            <a:ext cx="801727" cy="374848"/>
          </a:xfrm>
          <a:prstGeom prst="rect">
            <a:avLst/>
          </a:prstGeom>
        </p:spPr>
      </p:pic>
      <p:pic>
        <p:nvPicPr>
          <p:cNvPr id="34" name="Picture 2" descr="http://res.freestockphotos.biz/pictures/16/16538-illustration-of-a-pair-of-scissors-pv.png">
            <a:extLst>
              <a:ext uri="{FF2B5EF4-FFF2-40B4-BE49-F238E27FC236}">
                <a16:creationId xmlns:a16="http://schemas.microsoft.com/office/drawing/2014/main" id="{CB0E7D00-9E22-4BB1-86C3-32EE6E3C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5503" y="2615265"/>
            <a:ext cx="1204974" cy="5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B7BC06D-7D3D-4945-B1B1-08E9AEBD4E9A}"/>
              </a:ext>
            </a:extLst>
          </p:cNvPr>
          <p:cNvSpPr/>
          <p:nvPr/>
        </p:nvSpPr>
        <p:spPr>
          <a:xfrm>
            <a:off x="4080387" y="6248787"/>
            <a:ext cx="6095205" cy="5866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71" dirty="0"/>
              <a:t>Reference: </a:t>
            </a:r>
            <a:r>
              <a:rPr lang="en-US" sz="1071" dirty="0" err="1"/>
              <a:t>Skopik</a:t>
            </a:r>
            <a:r>
              <a:rPr lang="en-US" sz="1071" dirty="0"/>
              <a:t> F., Smith P.: Smart Grid Security - Innovative Solutions for a Modernized Grid, Elsevier Science Publishing, 2015, ISBN: 978-0-12-802122-4.</a:t>
            </a:r>
            <a:br>
              <a:rPr lang="en-US" sz="1071" dirty="0"/>
            </a:br>
            <a:endParaRPr lang="en-US" sz="1071" dirty="0"/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46A03FA0-220B-4491-B617-03BA090BC03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46</a:t>
            </a:fld>
            <a:endParaRPr lang="fr-C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8E1C1C-5535-4D96-A154-7F0EAE15C5B4}"/>
              </a:ext>
            </a:extLst>
          </p:cNvPr>
          <p:cNvSpPr/>
          <p:nvPr/>
        </p:nvSpPr>
        <p:spPr>
          <a:xfrm rot="5400000">
            <a:off x="5528375" y="1857324"/>
            <a:ext cx="118344" cy="515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38" name="Picture 8" descr="http://img.directindustry.com/images_di/photo-m2/synchronized-clock-23479-5929287.jpg">
            <a:extLst>
              <a:ext uri="{FF2B5EF4-FFF2-40B4-BE49-F238E27FC236}">
                <a16:creationId xmlns:a16="http://schemas.microsoft.com/office/drawing/2014/main" id="{1994C31C-03B9-4965-B073-6AB97262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87" y="1735343"/>
            <a:ext cx="671245" cy="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ight Arrow 29">
            <a:extLst>
              <a:ext uri="{FF2B5EF4-FFF2-40B4-BE49-F238E27FC236}">
                <a16:creationId xmlns:a16="http://schemas.microsoft.com/office/drawing/2014/main" id="{CFC395F5-A21F-43F9-82F5-ED8ECF7C71F3}"/>
              </a:ext>
            </a:extLst>
          </p:cNvPr>
          <p:cNvSpPr/>
          <p:nvPr/>
        </p:nvSpPr>
        <p:spPr>
          <a:xfrm rot="5400000">
            <a:off x="4394780" y="2067211"/>
            <a:ext cx="218257" cy="11761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3BFA04E-89D1-4C40-AE87-A3D546D51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922" y="1433308"/>
            <a:ext cx="324293" cy="371690"/>
          </a:xfrm>
          <a:prstGeom prst="rect">
            <a:avLst/>
          </a:prstGeom>
        </p:spPr>
      </p:pic>
      <p:sp>
        <p:nvSpPr>
          <p:cNvPr id="41" name="Right Arrow 31">
            <a:extLst>
              <a:ext uri="{FF2B5EF4-FFF2-40B4-BE49-F238E27FC236}">
                <a16:creationId xmlns:a16="http://schemas.microsoft.com/office/drawing/2014/main" id="{2898C902-CF65-43B2-9FE6-93D9D6E47554}"/>
              </a:ext>
            </a:extLst>
          </p:cNvPr>
          <p:cNvSpPr/>
          <p:nvPr/>
        </p:nvSpPr>
        <p:spPr>
          <a:xfrm rot="10800000">
            <a:off x="4790241" y="1854794"/>
            <a:ext cx="798377" cy="11761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42" name="Right Arrow 32">
            <a:extLst>
              <a:ext uri="{FF2B5EF4-FFF2-40B4-BE49-F238E27FC236}">
                <a16:creationId xmlns:a16="http://schemas.microsoft.com/office/drawing/2014/main" id="{0100AC12-0B62-4EC7-9414-71F044C4B2FD}"/>
              </a:ext>
            </a:extLst>
          </p:cNvPr>
          <p:cNvSpPr/>
          <p:nvPr/>
        </p:nvSpPr>
        <p:spPr>
          <a:xfrm rot="10800000">
            <a:off x="3838341" y="1852469"/>
            <a:ext cx="355966" cy="11761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43" name="Picture 12" descr="http://www.clker.com/cliparts/z/x/L/S/g/F/radio-waves-hpg-3-hi.png">
            <a:extLst>
              <a:ext uri="{FF2B5EF4-FFF2-40B4-BE49-F238E27FC236}">
                <a16:creationId xmlns:a16="http://schemas.microsoft.com/office/drawing/2014/main" id="{FA42E0B9-38AB-499C-9F5F-06BF43CB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5740">
            <a:off x="5800355" y="1383030"/>
            <a:ext cx="181031" cy="3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FFA2B5C-D571-4598-BC97-9714A3DC07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9494">
            <a:off x="5899605" y="1267141"/>
            <a:ext cx="318505" cy="254804"/>
          </a:xfrm>
          <a:prstGeom prst="rect">
            <a:avLst/>
          </a:prstGeom>
        </p:spPr>
      </p:pic>
      <p:pic>
        <p:nvPicPr>
          <p:cNvPr id="45" name="Picture 12" descr="http://www.clker.com/cliparts/z/x/L/S/g/F/radio-waves-hpg-3-hi.png">
            <a:extLst>
              <a:ext uri="{FF2B5EF4-FFF2-40B4-BE49-F238E27FC236}">
                <a16:creationId xmlns:a16="http://schemas.microsoft.com/office/drawing/2014/main" id="{AD2554B7-E66C-491C-B9ED-AE671C98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273">
            <a:off x="5188184" y="1393838"/>
            <a:ext cx="173874" cy="29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A751B3-8699-47AC-9B1E-C2D3EA90FC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27">
            <a:off x="4934317" y="1321754"/>
            <a:ext cx="305912" cy="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Man-in-the-Middle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19D089-D035-4AA4-95D3-D2B5E66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4AFFFF3-FDA7-414B-BE1D-57D634EF12F0}"/>
              </a:ext>
            </a:extLst>
          </p:cNvPr>
          <p:cNvSpPr txBox="1">
            <a:spLocks/>
          </p:cNvSpPr>
          <p:nvPr/>
        </p:nvSpPr>
        <p:spPr>
          <a:xfrm>
            <a:off x="938180" y="4476480"/>
            <a:ext cx="10889786" cy="4843240"/>
          </a:xfrm>
          <a:prstGeom prst="rect">
            <a:avLst/>
          </a:prstGeom>
        </p:spPr>
        <p:txBody>
          <a:bodyPr>
            <a:normAutofit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2" dirty="0">
                <a:solidFill>
                  <a:srgbClr val="002060"/>
                </a:solidFill>
              </a:rPr>
              <a:t>Man-in-the-middle (</a:t>
            </a:r>
            <a:r>
              <a:rPr lang="en-US" sz="2252" dirty="0" err="1">
                <a:solidFill>
                  <a:srgbClr val="002060"/>
                </a:solidFill>
              </a:rPr>
              <a:t>MitM</a:t>
            </a:r>
            <a:r>
              <a:rPr lang="en-US" sz="2252" dirty="0">
                <a:solidFill>
                  <a:srgbClr val="002060"/>
                </a:solidFill>
              </a:rPr>
              <a:t>) attacks “impersonate two communication nodes by making them believe that they are talking together” (</a:t>
            </a:r>
            <a:r>
              <a:rPr lang="en-US" sz="2252" dirty="0" err="1">
                <a:solidFill>
                  <a:srgbClr val="002060"/>
                </a:solidFill>
              </a:rPr>
              <a:t>Skopik</a:t>
            </a:r>
            <a:r>
              <a:rPr lang="en-US" sz="2252" dirty="0">
                <a:solidFill>
                  <a:srgbClr val="002060"/>
                </a:solidFill>
              </a:rPr>
              <a:t> &amp; Smith 2015):</a:t>
            </a:r>
            <a:endParaRPr lang="en-US" sz="1877" dirty="0">
              <a:solidFill>
                <a:srgbClr val="002060"/>
              </a:solidFill>
            </a:endParaRP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Packet injection/spoofing (IEC61850 Goose, DNP3, MODBUS),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Packet suppression,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Recording, replaying and modification of recorded packets</a:t>
            </a:r>
          </a:p>
          <a:p>
            <a:pPr lvl="1"/>
            <a:endParaRPr lang="en-US" sz="1877" dirty="0">
              <a:solidFill>
                <a:srgbClr val="002060"/>
              </a:solidFill>
            </a:endParaRPr>
          </a:p>
          <a:p>
            <a:pPr lvl="2"/>
            <a:endParaRPr lang="en-US" sz="1502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7FDB285-BC8F-4319-B8F4-F240BDA4B9DA}"/>
              </a:ext>
            </a:extLst>
          </p:cNvPr>
          <p:cNvGrpSpPr/>
          <p:nvPr/>
        </p:nvGrpSpPr>
        <p:grpSpPr>
          <a:xfrm>
            <a:off x="1824099" y="1571386"/>
            <a:ext cx="8654137" cy="2449246"/>
            <a:chOff x="1855561" y="2519393"/>
            <a:chExt cx="12485068" cy="3533456"/>
          </a:xfrm>
        </p:grpSpPr>
        <p:pic>
          <p:nvPicPr>
            <p:cNvPr id="49" name="Picture 2" descr="https://upload.wikimedia.org/wikipedia/commons/thumb/5/5c/Router.svg/2000px-Router.svg.png">
              <a:extLst>
                <a:ext uri="{FF2B5EF4-FFF2-40B4-BE49-F238E27FC236}">
                  <a16:creationId xmlns:a16="http://schemas.microsoft.com/office/drawing/2014/main" id="{D13F8BA3-6A84-461E-AC07-E8DEB8BFE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96" y="3772457"/>
              <a:ext cx="1076199" cy="72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Left-Right Arrow 83">
              <a:extLst>
                <a:ext uri="{FF2B5EF4-FFF2-40B4-BE49-F238E27FC236}">
                  <a16:creationId xmlns:a16="http://schemas.microsoft.com/office/drawing/2014/main" id="{215211DA-864B-4718-BB87-F955C2548042}"/>
                </a:ext>
              </a:extLst>
            </p:cNvPr>
            <p:cNvSpPr/>
            <p:nvPr/>
          </p:nvSpPr>
          <p:spPr>
            <a:xfrm>
              <a:off x="9952050" y="3985736"/>
              <a:ext cx="1166007" cy="259902"/>
            </a:xfrm>
            <a:prstGeom prst="left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4FEBA92-755F-4C8D-AF91-1C59C1F5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8056" y="3493094"/>
              <a:ext cx="3222573" cy="2134875"/>
            </a:xfrm>
            <a:prstGeom prst="rect">
              <a:avLst/>
            </a:prstGeom>
          </p:spPr>
        </p:pic>
        <p:sp>
          <p:nvSpPr>
            <p:cNvPr id="52" name="Left-Right Arrow 86">
              <a:extLst>
                <a:ext uri="{FF2B5EF4-FFF2-40B4-BE49-F238E27FC236}">
                  <a16:creationId xmlns:a16="http://schemas.microsoft.com/office/drawing/2014/main" id="{7F1FAFC0-351F-460B-836C-02FDA0867D10}"/>
                </a:ext>
              </a:extLst>
            </p:cNvPr>
            <p:cNvSpPr/>
            <p:nvPr/>
          </p:nvSpPr>
          <p:spPr>
            <a:xfrm>
              <a:off x="8131831" y="3989350"/>
              <a:ext cx="761664" cy="25990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B453FF3-7B76-4155-8F74-0E7FBD5D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3919" y="5128365"/>
              <a:ext cx="781908" cy="924484"/>
            </a:xfrm>
            <a:prstGeom prst="rect">
              <a:avLst/>
            </a:prstGeom>
          </p:spPr>
        </p:pic>
        <p:sp>
          <p:nvSpPr>
            <p:cNvPr id="54" name="Left-Right Arrow 88">
              <a:extLst>
                <a:ext uri="{FF2B5EF4-FFF2-40B4-BE49-F238E27FC236}">
                  <a16:creationId xmlns:a16="http://schemas.microsoft.com/office/drawing/2014/main" id="{50F42ECD-A23B-477F-9111-91B0F663D46C}"/>
                </a:ext>
              </a:extLst>
            </p:cNvPr>
            <p:cNvSpPr/>
            <p:nvPr/>
          </p:nvSpPr>
          <p:spPr>
            <a:xfrm rot="2907596">
              <a:off x="7476979" y="4755344"/>
              <a:ext cx="914400" cy="25990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sp>
          <p:nvSpPr>
            <p:cNvPr id="55" name="Left-Right Arrow 89">
              <a:extLst>
                <a:ext uri="{FF2B5EF4-FFF2-40B4-BE49-F238E27FC236}">
                  <a16:creationId xmlns:a16="http://schemas.microsoft.com/office/drawing/2014/main" id="{76EB0CBC-EC54-40B8-8B50-B4654381A8AB}"/>
                </a:ext>
              </a:extLst>
            </p:cNvPr>
            <p:cNvSpPr/>
            <p:nvPr/>
          </p:nvSpPr>
          <p:spPr>
            <a:xfrm rot="7548211">
              <a:off x="8753412" y="4772612"/>
              <a:ext cx="914400" cy="25990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sp>
          <p:nvSpPr>
            <p:cNvPr id="56" name="Left-Right Arrow 90">
              <a:extLst>
                <a:ext uri="{FF2B5EF4-FFF2-40B4-BE49-F238E27FC236}">
                  <a16:creationId xmlns:a16="http://schemas.microsoft.com/office/drawing/2014/main" id="{0AEFBEE4-41F8-4687-B8F3-8C4D04254814}"/>
                </a:ext>
              </a:extLst>
            </p:cNvPr>
            <p:cNvSpPr/>
            <p:nvPr/>
          </p:nvSpPr>
          <p:spPr>
            <a:xfrm>
              <a:off x="8127250" y="3989350"/>
              <a:ext cx="766245" cy="259902"/>
            </a:xfrm>
            <a:prstGeom prst="left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57" name="Picture 4" descr="https://pixabay.com/static/uploads/photo/2012/04/11/12/37/lightning-28003_960_720.png">
              <a:extLst>
                <a:ext uri="{FF2B5EF4-FFF2-40B4-BE49-F238E27FC236}">
                  <a16:creationId xmlns:a16="http://schemas.microsoft.com/office/drawing/2014/main" id="{149726A5-57EF-482F-B68F-70133FB88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09859">
              <a:off x="8047477" y="3537254"/>
              <a:ext cx="919997" cy="106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8D7C3AB-722D-47DC-ABC6-04BE80302622}"/>
                </a:ext>
              </a:extLst>
            </p:cNvPr>
            <p:cNvGrpSpPr/>
            <p:nvPr/>
          </p:nvGrpSpPr>
          <p:grpSpPr>
            <a:xfrm>
              <a:off x="1855561" y="2519393"/>
              <a:ext cx="3073591" cy="3148752"/>
              <a:chOff x="335100" y="1206760"/>
              <a:chExt cx="3544782" cy="363146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CECB120-F50C-4B9B-840B-FA9AC1390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100" y="1206760"/>
                <a:ext cx="3242834" cy="1857565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04154C1F-0AB2-4556-B252-A665FEF7CF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50" t="4762" r="20141" b="1697"/>
              <a:stretch/>
            </p:blipFill>
            <p:spPr>
              <a:xfrm>
                <a:off x="2580183" y="1549319"/>
                <a:ext cx="1299699" cy="3288908"/>
              </a:xfrm>
              <a:prstGeom prst="rect">
                <a:avLst/>
              </a:prstGeom>
            </p:spPr>
          </p:pic>
        </p:grpSp>
        <p:sp>
          <p:nvSpPr>
            <p:cNvPr id="59" name="Right Arrow 61">
              <a:extLst>
                <a:ext uri="{FF2B5EF4-FFF2-40B4-BE49-F238E27FC236}">
                  <a16:creationId xmlns:a16="http://schemas.microsoft.com/office/drawing/2014/main" id="{D23823C1-7539-4372-B31E-E1FDA82B1130}"/>
                </a:ext>
              </a:extLst>
            </p:cNvPr>
            <p:cNvSpPr/>
            <p:nvPr/>
          </p:nvSpPr>
          <p:spPr>
            <a:xfrm>
              <a:off x="6613760" y="3772457"/>
              <a:ext cx="457200" cy="259902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sp>
          <p:nvSpPr>
            <p:cNvPr id="60" name="Left-Right Arrow 62">
              <a:extLst>
                <a:ext uri="{FF2B5EF4-FFF2-40B4-BE49-F238E27FC236}">
                  <a16:creationId xmlns:a16="http://schemas.microsoft.com/office/drawing/2014/main" id="{709902CD-7067-412A-AE22-1BE946C27387}"/>
                </a:ext>
              </a:extLst>
            </p:cNvPr>
            <p:cNvSpPr/>
            <p:nvPr/>
          </p:nvSpPr>
          <p:spPr>
            <a:xfrm>
              <a:off x="5001827" y="4275510"/>
              <a:ext cx="2069133" cy="259902"/>
            </a:xfrm>
            <a:prstGeom prst="left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sp>
          <p:nvSpPr>
            <p:cNvPr id="61" name="Right Arrow 63">
              <a:extLst>
                <a:ext uri="{FF2B5EF4-FFF2-40B4-BE49-F238E27FC236}">
                  <a16:creationId xmlns:a16="http://schemas.microsoft.com/office/drawing/2014/main" id="{7A7DCA8D-D9ED-4E8E-B9CB-29705351048D}"/>
                </a:ext>
              </a:extLst>
            </p:cNvPr>
            <p:cNvSpPr/>
            <p:nvPr/>
          </p:nvSpPr>
          <p:spPr>
            <a:xfrm>
              <a:off x="5001827" y="3772457"/>
              <a:ext cx="457200" cy="259902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62" name="Content Placeholder 3">
              <a:extLst>
                <a:ext uri="{FF2B5EF4-FFF2-40B4-BE49-F238E27FC236}">
                  <a16:creationId xmlns:a16="http://schemas.microsoft.com/office/drawing/2014/main" id="{0D3325C0-C950-45AC-A08B-D3A5E5746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863" y="3592508"/>
              <a:ext cx="1195061" cy="558752"/>
            </a:xfrm>
            <a:prstGeom prst="rect">
              <a:avLst/>
            </a:prstGeom>
          </p:spPr>
        </p:pic>
        <p:pic>
          <p:nvPicPr>
            <p:cNvPr id="63" name="Picture 2" descr="https://upload.wikimedia.org/wikipedia/commons/thumb/5/5c/Router.svg/2000px-Router.svg.png">
              <a:extLst>
                <a:ext uri="{FF2B5EF4-FFF2-40B4-BE49-F238E27FC236}">
                  <a16:creationId xmlns:a16="http://schemas.microsoft.com/office/drawing/2014/main" id="{1FFCD3B4-2623-4393-94D8-9EC2EC539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834" y="3772457"/>
              <a:ext cx="1076199" cy="72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7B7FBAA-153B-4848-BC19-DBA2D19C5B35}"/>
              </a:ext>
            </a:extLst>
          </p:cNvPr>
          <p:cNvSpPr/>
          <p:nvPr/>
        </p:nvSpPr>
        <p:spPr>
          <a:xfrm>
            <a:off x="4133166" y="6219087"/>
            <a:ext cx="6095205" cy="5866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71" dirty="0"/>
              <a:t>Reference: </a:t>
            </a:r>
            <a:r>
              <a:rPr lang="en-US" sz="1071" dirty="0" err="1"/>
              <a:t>Skopik</a:t>
            </a:r>
            <a:r>
              <a:rPr lang="en-US" sz="1071" dirty="0"/>
              <a:t> F., Smith P.: Smart Grid Security - Innovative Solutions for a Modernized Grid, Elsevier Science Publishing, 2015, ISBN: 978-0-12-802122-4.</a:t>
            </a:r>
            <a:br>
              <a:rPr lang="en-US" sz="1071" dirty="0"/>
            </a:br>
            <a:endParaRPr lang="en-US" sz="1071" dirty="0"/>
          </a:p>
        </p:txBody>
      </p:sp>
      <p:sp>
        <p:nvSpPr>
          <p:cNvPr id="67" name="Slide Number Placeholder 1">
            <a:extLst>
              <a:ext uri="{FF2B5EF4-FFF2-40B4-BE49-F238E27FC236}">
                <a16:creationId xmlns:a16="http://schemas.microsoft.com/office/drawing/2014/main" id="{1F0FD522-DB96-45C3-B484-9227CF60DAB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47</a:t>
            </a:fld>
            <a:endParaRPr lang="fr-CA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28A11B-B25E-4058-9EC0-348440150939}"/>
              </a:ext>
            </a:extLst>
          </p:cNvPr>
          <p:cNvGrpSpPr/>
          <p:nvPr/>
        </p:nvGrpSpPr>
        <p:grpSpPr>
          <a:xfrm>
            <a:off x="3969672" y="1318748"/>
            <a:ext cx="2347918" cy="999857"/>
            <a:chOff x="14324763" y="568133"/>
            <a:chExt cx="3127297" cy="1331754"/>
          </a:xfrm>
        </p:grpSpPr>
        <p:pic>
          <p:nvPicPr>
            <p:cNvPr id="69" name="Picture 8" descr="http://img.directindustry.com/images_di/photo-m2/synchronized-clock-23479-5929287.jpg">
              <a:extLst>
                <a:ext uri="{FF2B5EF4-FFF2-40B4-BE49-F238E27FC236}">
                  <a16:creationId xmlns:a16="http://schemas.microsoft.com/office/drawing/2014/main" id="{FA175258-C7F0-4D06-938C-F96388D95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4233" y="1234176"/>
              <a:ext cx="894061" cy="432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ight Arrow 24">
              <a:extLst>
                <a:ext uri="{FF2B5EF4-FFF2-40B4-BE49-F238E27FC236}">
                  <a16:creationId xmlns:a16="http://schemas.microsoft.com/office/drawing/2014/main" id="{CF9DA3BB-CA41-47F4-81A9-2AEB31D41723}"/>
                </a:ext>
              </a:extLst>
            </p:cNvPr>
            <p:cNvSpPr/>
            <p:nvPr/>
          </p:nvSpPr>
          <p:spPr>
            <a:xfrm rot="5400000">
              <a:off x="15065910" y="1676206"/>
              <a:ext cx="290706" cy="15665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3ADC0DE-530F-4FC5-B0D3-9F298CC5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32674" y="831882"/>
              <a:ext cx="431940" cy="495070"/>
            </a:xfrm>
            <a:prstGeom prst="rect">
              <a:avLst/>
            </a:prstGeom>
          </p:spPr>
        </p:pic>
        <p:sp>
          <p:nvSpPr>
            <p:cNvPr id="72" name="Right Arrow 26">
              <a:extLst>
                <a:ext uri="{FF2B5EF4-FFF2-40B4-BE49-F238E27FC236}">
                  <a16:creationId xmlns:a16="http://schemas.microsoft.com/office/drawing/2014/main" id="{E05F7AFC-190F-41FA-BE41-6421D27B2D59}"/>
                </a:ext>
              </a:extLst>
            </p:cNvPr>
            <p:cNvSpPr/>
            <p:nvPr/>
          </p:nvSpPr>
          <p:spPr>
            <a:xfrm rot="10800000">
              <a:off x="15592642" y="1393279"/>
              <a:ext cx="1063394" cy="15665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sp>
          <p:nvSpPr>
            <p:cNvPr id="73" name="Right Arrow 27">
              <a:extLst>
                <a:ext uri="{FF2B5EF4-FFF2-40B4-BE49-F238E27FC236}">
                  <a16:creationId xmlns:a16="http://schemas.microsoft.com/office/drawing/2014/main" id="{B8F54C1E-966B-4A1A-84A3-BE0B139C1E2B}"/>
                </a:ext>
              </a:extLst>
            </p:cNvPr>
            <p:cNvSpPr/>
            <p:nvPr/>
          </p:nvSpPr>
          <p:spPr>
            <a:xfrm rot="10800000">
              <a:off x="14324763" y="1390181"/>
              <a:ext cx="474127" cy="156656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1" dirty="0">
                <a:solidFill>
                  <a:schemeClr val="tx1"/>
                </a:solidFill>
              </a:endParaRPr>
            </a:p>
          </p:txBody>
        </p:sp>
        <p:pic>
          <p:nvPicPr>
            <p:cNvPr id="74" name="Picture 12" descr="http://www.clker.com/cliparts/z/x/L/S/g/F/radio-waves-hpg-3-hi.png">
              <a:extLst>
                <a:ext uri="{FF2B5EF4-FFF2-40B4-BE49-F238E27FC236}">
                  <a16:creationId xmlns:a16="http://schemas.microsoft.com/office/drawing/2014/main" id="{AA0F7B50-84BB-4D31-9417-B1D877F48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85740">
              <a:off x="16938057" y="764914"/>
              <a:ext cx="241123" cy="41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C4095F4-6181-4BD2-B57A-35FCFD0D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59494">
              <a:off x="17070252" y="610556"/>
              <a:ext cx="424231" cy="339385"/>
            </a:xfrm>
            <a:prstGeom prst="rect">
              <a:avLst/>
            </a:prstGeom>
          </p:spPr>
        </p:pic>
        <p:pic>
          <p:nvPicPr>
            <p:cNvPr id="76" name="Picture 12" descr="http://www.clker.com/cliparts/z/x/L/S/g/F/radio-waves-hpg-3-hi.png">
              <a:extLst>
                <a:ext uri="{FF2B5EF4-FFF2-40B4-BE49-F238E27FC236}">
                  <a16:creationId xmlns:a16="http://schemas.microsoft.com/office/drawing/2014/main" id="{BAFD011B-A64B-4394-8915-2E89D8888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1273">
              <a:off x="16122680" y="779310"/>
              <a:ext cx="231590" cy="395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FCDAB08-5C94-4F16-A058-77FF07091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5027">
              <a:off x="15784543" y="683298"/>
              <a:ext cx="407458" cy="325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148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GNSS Vulnerabilities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19D089-D035-4AA4-95D3-D2B5E66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00C3765-46D9-42FE-8F29-A657A5347CDD}"/>
              </a:ext>
            </a:extLst>
          </p:cNvPr>
          <p:cNvSpPr txBox="1">
            <a:spLocks/>
          </p:cNvSpPr>
          <p:nvPr/>
        </p:nvSpPr>
        <p:spPr>
          <a:xfrm>
            <a:off x="284799" y="4162788"/>
            <a:ext cx="5974562" cy="11475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340" indent="-304340" algn="l" defTabSz="1217369" rtl="0" eaLnBrk="1" latinLnBrk="0" hangingPunct="1">
              <a:lnSpc>
                <a:spcPct val="90000"/>
              </a:lnSpc>
              <a:spcBef>
                <a:spcPts val="1332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025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710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039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9078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7764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44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5131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816" indent="-304340" algn="l" defTabSz="1217369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2" dirty="0">
                <a:solidFill>
                  <a:srgbClr val="002060"/>
                </a:solidFill>
              </a:rPr>
              <a:t>GNSS spoofing/meaconing is a threat to PMUs and </a:t>
            </a:r>
            <a:r>
              <a:rPr lang="en-US" sz="2252" dirty="0" err="1">
                <a:solidFill>
                  <a:srgbClr val="002060"/>
                </a:solidFill>
              </a:rPr>
              <a:t>synchrophasor</a:t>
            </a:r>
            <a:r>
              <a:rPr lang="en-US" sz="2252" dirty="0">
                <a:solidFill>
                  <a:srgbClr val="002060"/>
                </a:solidFill>
              </a:rPr>
              <a:t> systems, heavily reliant on time synchronization</a:t>
            </a:r>
          </a:p>
          <a:p>
            <a:pPr lvl="1"/>
            <a:r>
              <a:rPr lang="en-US" sz="1877" dirty="0">
                <a:solidFill>
                  <a:srgbClr val="002060"/>
                </a:solidFill>
              </a:rPr>
              <a:t>For 60 Hz networks, IEEE C37.118-2014 Standard allows max 26.53 µs pure timing error</a:t>
            </a:r>
          </a:p>
          <a:p>
            <a:endParaRPr lang="en-US" sz="2252" dirty="0">
              <a:solidFill>
                <a:srgbClr val="002060"/>
              </a:solidFill>
            </a:endParaRPr>
          </a:p>
          <a:p>
            <a:endParaRPr lang="en-US" sz="1502" dirty="0">
              <a:solidFill>
                <a:srgbClr val="002060"/>
              </a:solidFill>
            </a:endParaRPr>
          </a:p>
          <a:p>
            <a:endParaRPr lang="en-US" sz="1502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  <a:p>
            <a:endParaRPr lang="en-US" sz="2778" dirty="0">
              <a:solidFill>
                <a:srgbClr val="002060"/>
              </a:solidFill>
            </a:endParaRPr>
          </a:p>
        </p:txBody>
      </p:sp>
      <p:sp>
        <p:nvSpPr>
          <p:cNvPr id="36" name="Left-Right Arrow 83">
            <a:extLst>
              <a:ext uri="{FF2B5EF4-FFF2-40B4-BE49-F238E27FC236}">
                <a16:creationId xmlns:a16="http://schemas.microsoft.com/office/drawing/2014/main" id="{1D5D6ACE-D1B0-4BB6-81E6-052BA026B9D0}"/>
              </a:ext>
            </a:extLst>
          </p:cNvPr>
          <p:cNvSpPr/>
          <p:nvPr/>
        </p:nvSpPr>
        <p:spPr>
          <a:xfrm>
            <a:off x="6778634" y="3147681"/>
            <a:ext cx="1471133" cy="199149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7996E5B-D148-4E52-8752-87FCA108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984" y="1845188"/>
            <a:ext cx="2469279" cy="16358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134B59-E3C4-480B-94B2-52CDB8F2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001" y="2056898"/>
            <a:ext cx="599133" cy="7083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58C4A46-B245-4A0D-9374-045D070F27F1}"/>
              </a:ext>
            </a:extLst>
          </p:cNvPr>
          <p:cNvGrpSpPr/>
          <p:nvPr/>
        </p:nvGrpSpPr>
        <p:grpSpPr>
          <a:xfrm>
            <a:off x="942011" y="1428957"/>
            <a:ext cx="2355123" cy="2412713"/>
            <a:chOff x="335100" y="1841344"/>
            <a:chExt cx="3544782" cy="363146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A618EF9-AE74-4E75-A503-0A9EDBD2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100" y="1841344"/>
              <a:ext cx="3242834" cy="185756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58B2F0-CD3C-467C-832E-B749785AF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0" t="4762" r="20141" b="1697"/>
            <a:stretch/>
          </p:blipFill>
          <p:spPr>
            <a:xfrm>
              <a:off x="2580183" y="2183902"/>
              <a:ext cx="1299699" cy="3288907"/>
            </a:xfrm>
            <a:prstGeom prst="rect">
              <a:avLst/>
            </a:prstGeom>
          </p:spPr>
        </p:pic>
      </p:grpSp>
      <p:sp>
        <p:nvSpPr>
          <p:cNvPr id="42" name="Right Arrow 61">
            <a:extLst>
              <a:ext uri="{FF2B5EF4-FFF2-40B4-BE49-F238E27FC236}">
                <a16:creationId xmlns:a16="http://schemas.microsoft.com/office/drawing/2014/main" id="{1A459D33-6105-464E-BF23-66B0A4B94014}"/>
              </a:ext>
            </a:extLst>
          </p:cNvPr>
          <p:cNvSpPr/>
          <p:nvPr/>
        </p:nvSpPr>
        <p:spPr>
          <a:xfrm>
            <a:off x="4587956" y="2957000"/>
            <a:ext cx="1163931" cy="19914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43" name="Left-Right Arrow 62">
            <a:extLst>
              <a:ext uri="{FF2B5EF4-FFF2-40B4-BE49-F238E27FC236}">
                <a16:creationId xmlns:a16="http://schemas.microsoft.com/office/drawing/2014/main" id="{314C88AC-F5D0-408F-8879-FB5758285A63}"/>
              </a:ext>
            </a:extLst>
          </p:cNvPr>
          <p:cNvSpPr/>
          <p:nvPr/>
        </p:nvSpPr>
        <p:spPr>
          <a:xfrm>
            <a:off x="3352822" y="3342462"/>
            <a:ext cx="2399066" cy="199149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44" name="Right Arrow 63">
            <a:extLst>
              <a:ext uri="{FF2B5EF4-FFF2-40B4-BE49-F238E27FC236}">
                <a16:creationId xmlns:a16="http://schemas.microsoft.com/office/drawing/2014/main" id="{D41A7236-B612-405B-9395-42DBA0E4AB73}"/>
              </a:ext>
            </a:extLst>
          </p:cNvPr>
          <p:cNvSpPr/>
          <p:nvPr/>
        </p:nvSpPr>
        <p:spPr>
          <a:xfrm>
            <a:off x="3352821" y="2957000"/>
            <a:ext cx="350327" cy="19914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45" name="Content Placeholder 3">
            <a:extLst>
              <a:ext uri="{FF2B5EF4-FFF2-40B4-BE49-F238E27FC236}">
                <a16:creationId xmlns:a16="http://schemas.microsoft.com/office/drawing/2014/main" id="{96A784B1-3BED-4AC9-8991-A88A1AA0C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97" y="2819115"/>
            <a:ext cx="915709" cy="428140"/>
          </a:xfrm>
          <a:prstGeom prst="rect">
            <a:avLst/>
          </a:prstGeom>
        </p:spPr>
      </p:pic>
      <p:pic>
        <p:nvPicPr>
          <p:cNvPr id="46" name="Picture 2" descr="https://upload.wikimedia.org/wikipedia/commons/thumb/5/5c/Router.svg/2000px-Router.svg.png">
            <a:extLst>
              <a:ext uri="{FF2B5EF4-FFF2-40B4-BE49-F238E27FC236}">
                <a16:creationId xmlns:a16="http://schemas.microsoft.com/office/drawing/2014/main" id="{818470A7-B943-4766-8F8E-ECCD8A32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887" y="2897542"/>
            <a:ext cx="1042077" cy="7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6053882C-4C94-4578-B4E6-5C84521C7453}"/>
              </a:ext>
            </a:extLst>
          </p:cNvPr>
          <p:cNvSpPr/>
          <p:nvPr/>
        </p:nvSpPr>
        <p:spPr>
          <a:xfrm rot="5400000">
            <a:off x="5296293" y="2268876"/>
            <a:ext cx="300931" cy="624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79" name="Picture 8" descr="http://img.directindustry.com/images_di/photo-m2/synchronized-clock-23479-5929287.jpg">
            <a:extLst>
              <a:ext uri="{FF2B5EF4-FFF2-40B4-BE49-F238E27FC236}">
                <a16:creationId xmlns:a16="http://schemas.microsoft.com/office/drawing/2014/main" id="{A251438E-4153-4512-8922-70BB6B03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51" y="2213613"/>
            <a:ext cx="813202" cy="3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ight Arrow 24">
            <a:extLst>
              <a:ext uri="{FF2B5EF4-FFF2-40B4-BE49-F238E27FC236}">
                <a16:creationId xmlns:a16="http://schemas.microsoft.com/office/drawing/2014/main" id="{F271B269-F833-407D-97D1-EFD2FF233C83}"/>
              </a:ext>
            </a:extLst>
          </p:cNvPr>
          <p:cNvSpPr/>
          <p:nvPr/>
        </p:nvSpPr>
        <p:spPr>
          <a:xfrm rot="5400000">
            <a:off x="4013345" y="2615666"/>
            <a:ext cx="264414" cy="1424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6C3CD78-1D69-4E5B-9A12-12758B6C1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4895" y="1676410"/>
            <a:ext cx="392875" cy="450296"/>
          </a:xfrm>
          <a:prstGeom prst="rect">
            <a:avLst/>
          </a:prstGeom>
        </p:spPr>
      </p:pic>
      <p:sp>
        <p:nvSpPr>
          <p:cNvPr id="82" name="Right Arrow 26">
            <a:extLst>
              <a:ext uri="{FF2B5EF4-FFF2-40B4-BE49-F238E27FC236}">
                <a16:creationId xmlns:a16="http://schemas.microsoft.com/office/drawing/2014/main" id="{BCD700FC-2E4B-48AC-8F0F-6D6D8CE97F11}"/>
              </a:ext>
            </a:extLst>
          </p:cNvPr>
          <p:cNvSpPr/>
          <p:nvPr/>
        </p:nvSpPr>
        <p:spPr>
          <a:xfrm rot="10800000">
            <a:off x="4492438" y="2358327"/>
            <a:ext cx="967221" cy="1424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83" name="Right Arrow 27">
            <a:extLst>
              <a:ext uri="{FF2B5EF4-FFF2-40B4-BE49-F238E27FC236}">
                <a16:creationId xmlns:a16="http://schemas.microsoft.com/office/drawing/2014/main" id="{5CFF1C52-74A7-4C47-A41D-348A0D514C3E}"/>
              </a:ext>
            </a:extLst>
          </p:cNvPr>
          <p:cNvSpPr/>
          <p:nvPr/>
        </p:nvSpPr>
        <p:spPr>
          <a:xfrm rot="10800000">
            <a:off x="3339227" y="2355509"/>
            <a:ext cx="431247" cy="1424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C6458FB-BD21-41E8-962E-BDDA8F6695C8}"/>
              </a:ext>
            </a:extLst>
          </p:cNvPr>
          <p:cNvGrpSpPr/>
          <p:nvPr/>
        </p:nvGrpSpPr>
        <p:grpSpPr>
          <a:xfrm rot="20645684">
            <a:off x="5683086" y="1461703"/>
            <a:ext cx="507285" cy="491547"/>
            <a:chOff x="9069767" y="1822653"/>
            <a:chExt cx="1214268" cy="1176597"/>
          </a:xfrm>
        </p:grpSpPr>
        <p:pic>
          <p:nvPicPr>
            <p:cNvPr id="85" name="Picture 12" descr="http://www.clker.com/cliparts/z/x/L/S/g/F/radio-waves-hpg-3-hi.png">
              <a:extLst>
                <a:ext uri="{FF2B5EF4-FFF2-40B4-BE49-F238E27FC236}">
                  <a16:creationId xmlns:a16="http://schemas.microsoft.com/office/drawing/2014/main" id="{09ED7DF4-ABC2-413E-82F5-DDEF18E89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0056">
              <a:off x="9069767" y="2101676"/>
              <a:ext cx="524968" cy="89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A451998-B10E-4D13-A6A0-1AC22954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13810">
              <a:off x="9452770" y="1915016"/>
              <a:ext cx="923627" cy="738902"/>
            </a:xfrm>
            <a:prstGeom prst="rect">
              <a:avLst/>
            </a:prstGeom>
          </p:spPr>
        </p:pic>
      </p:grpSp>
      <p:pic>
        <p:nvPicPr>
          <p:cNvPr id="87" name="Picture 12" descr="http://www.clker.com/cliparts/z/x/L/S/g/F/radio-waves-hpg-3-hi.png">
            <a:extLst>
              <a:ext uri="{FF2B5EF4-FFF2-40B4-BE49-F238E27FC236}">
                <a16:creationId xmlns:a16="http://schemas.microsoft.com/office/drawing/2014/main" id="{8C19C5A5-5653-4C72-B761-09A58ADC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273">
            <a:off x="4962937" y="1628592"/>
            <a:ext cx="210645" cy="3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A757428-0C2C-40C8-9EA3-44451AA7E7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27">
            <a:off x="4655381" y="1541265"/>
            <a:ext cx="370607" cy="296486"/>
          </a:xfrm>
          <a:prstGeom prst="rect">
            <a:avLst/>
          </a:prstGeom>
        </p:spPr>
      </p:pic>
      <p:pic>
        <p:nvPicPr>
          <p:cNvPr id="89" name="Picture 2" descr="http://simpleicon.com/wp-content/uploads/antenna-2.png">
            <a:extLst>
              <a:ext uri="{FF2B5EF4-FFF2-40B4-BE49-F238E27FC236}">
                <a16:creationId xmlns:a16="http://schemas.microsoft.com/office/drawing/2014/main" id="{CFFF7140-39CF-4BD4-AF2C-B69702CD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20" y="1560411"/>
            <a:ext cx="838492" cy="8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6BC86218-FE78-4421-AC94-0FBC262BEDDB}"/>
              </a:ext>
            </a:extLst>
          </p:cNvPr>
          <p:cNvGrpSpPr/>
          <p:nvPr/>
        </p:nvGrpSpPr>
        <p:grpSpPr>
          <a:xfrm>
            <a:off x="8776737" y="3541611"/>
            <a:ext cx="3341994" cy="2786013"/>
            <a:chOff x="11782926" y="5242660"/>
            <a:chExt cx="4168501" cy="347502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BB2CA4F-8F34-4256-A697-0D280732D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782926" y="5242660"/>
              <a:ext cx="4168501" cy="3475021"/>
            </a:xfrm>
            <a:prstGeom prst="rect">
              <a:avLst/>
            </a:prstGeom>
          </p:spPr>
        </p:pic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62B2C54-4D85-4751-8527-98A066E10F66}"/>
                </a:ext>
              </a:extLst>
            </p:cNvPr>
            <p:cNvCxnSpPr/>
            <p:nvPr/>
          </p:nvCxnSpPr>
          <p:spPr>
            <a:xfrm flipV="1">
              <a:off x="13070114" y="5856515"/>
              <a:ext cx="435429" cy="53888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38A57C8-62A9-4129-A630-9E01130F03BC}"/>
                </a:ext>
              </a:extLst>
            </p:cNvPr>
            <p:cNvCxnSpPr/>
            <p:nvPr/>
          </p:nvCxnSpPr>
          <p:spPr>
            <a:xfrm flipV="1">
              <a:off x="13657622" y="5894422"/>
              <a:ext cx="65635" cy="6949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8FDDA32-00BF-4143-B784-9C698B8468F1}"/>
                </a:ext>
              </a:extLst>
            </p:cNvPr>
            <p:cNvCxnSpPr/>
            <p:nvPr/>
          </p:nvCxnSpPr>
          <p:spPr>
            <a:xfrm flipV="1">
              <a:off x="14474398" y="7243567"/>
              <a:ext cx="500743" cy="54516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77C44D8-65D7-4CD0-9D33-2206373CAD0D}"/>
                </a:ext>
              </a:extLst>
            </p:cNvPr>
            <p:cNvSpPr/>
            <p:nvPr/>
          </p:nvSpPr>
          <p:spPr>
            <a:xfrm>
              <a:off x="12529980" y="6395396"/>
              <a:ext cx="776110" cy="576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1" b="1" dirty="0"/>
                <a:t>Spoof locked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DCF39FC-8857-407B-B9EB-EA2F89D59C0E}"/>
                </a:ext>
              </a:extLst>
            </p:cNvPr>
            <p:cNvSpPr/>
            <p:nvPr/>
          </p:nvSpPr>
          <p:spPr>
            <a:xfrm>
              <a:off x="13287827" y="6551773"/>
              <a:ext cx="1436942" cy="80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1" b="1" dirty="0"/>
                <a:t>C37.118</a:t>
              </a:r>
            </a:p>
            <a:p>
              <a:r>
                <a:rPr lang="en-US" sz="1201" b="1" dirty="0"/>
                <a:t>Standard</a:t>
              </a:r>
            </a:p>
            <a:p>
              <a:r>
                <a:rPr lang="en-US" sz="1201" b="1" dirty="0"/>
                <a:t>Broken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41107A7-C692-4A1A-BBCD-3CD505C85896}"/>
                </a:ext>
              </a:extLst>
            </p:cNvPr>
            <p:cNvSpPr/>
            <p:nvPr/>
          </p:nvSpPr>
          <p:spPr>
            <a:xfrm>
              <a:off x="13538199" y="7606104"/>
              <a:ext cx="1436942" cy="576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1" b="1" dirty="0" err="1"/>
                <a:t>Spoofer</a:t>
              </a:r>
              <a:r>
                <a:rPr lang="en-US" sz="1201" b="1" dirty="0"/>
                <a:t> removed</a:t>
              </a:r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41929367-DA34-49B8-BCCD-EB177228DC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2978" y="4020292"/>
            <a:ext cx="2266399" cy="1697788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698FBC8B-4658-419F-A4CA-02426EF20D57}"/>
              </a:ext>
            </a:extLst>
          </p:cNvPr>
          <p:cNvSpPr/>
          <p:nvPr/>
        </p:nvSpPr>
        <p:spPr>
          <a:xfrm>
            <a:off x="3527984" y="6319985"/>
            <a:ext cx="5552022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1" dirty="0"/>
              <a:t>D. P. Shepard, T. E. Humphreys, and A. A. </a:t>
            </a:r>
            <a:r>
              <a:rPr lang="en-US" sz="901" dirty="0" err="1"/>
              <a:t>Fansler</a:t>
            </a:r>
            <a:r>
              <a:rPr lang="en-US" sz="901" dirty="0"/>
              <a:t>, “Evaluation of the vulnerability of phasor measurement units to GPS spoofing attacks,” International Journal of Critical Infrastructure Protection, vol. 5, no. 34, pp. 146–153, 2012.</a:t>
            </a:r>
          </a:p>
        </p:txBody>
      </p:sp>
      <p:sp>
        <p:nvSpPr>
          <p:cNvPr id="100" name="Slide Number Placeholder 1">
            <a:extLst>
              <a:ext uri="{FF2B5EF4-FFF2-40B4-BE49-F238E27FC236}">
                <a16:creationId xmlns:a16="http://schemas.microsoft.com/office/drawing/2014/main" id="{4D70D6A6-9FE4-432C-9DF5-A9EA667442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C22C6-CA25-4958-B227-E0AD726F6BC8}" type="slidenum">
              <a:rPr lang="fr-CA" smtClean="0"/>
              <a:pPr/>
              <a:t>48</a:t>
            </a:fld>
            <a:endParaRPr lang="fr-CA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E31C7F7-7AA3-4691-82EF-A6FE3D7B9BD9}"/>
              </a:ext>
            </a:extLst>
          </p:cNvPr>
          <p:cNvGrpSpPr/>
          <p:nvPr/>
        </p:nvGrpSpPr>
        <p:grpSpPr>
          <a:xfrm>
            <a:off x="5508966" y="1498065"/>
            <a:ext cx="1797817" cy="1077480"/>
            <a:chOff x="14808585" y="1834185"/>
            <a:chExt cx="2394593" cy="1435143"/>
          </a:xfrm>
        </p:grpSpPr>
        <p:pic>
          <p:nvPicPr>
            <p:cNvPr id="102" name="Picture 14" descr="http://www.cbil.co.uk/files/5412/9484/1353/GSS6700-front-large.jpg">
              <a:extLst>
                <a:ext uri="{FF2B5EF4-FFF2-40B4-BE49-F238E27FC236}">
                  <a16:creationId xmlns:a16="http://schemas.microsoft.com/office/drawing/2014/main" id="{64974D9F-C24C-4934-B2DE-36059E32C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8585" y="1834185"/>
              <a:ext cx="2394593" cy="1435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FB018E8-D12D-449B-AC09-F7BFA8AA9FDF}"/>
                </a:ext>
              </a:extLst>
            </p:cNvPr>
            <p:cNvSpPr/>
            <p:nvPr/>
          </p:nvSpPr>
          <p:spPr>
            <a:xfrm>
              <a:off x="15232872" y="1889245"/>
              <a:ext cx="1742593" cy="3998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1" b="1" dirty="0">
                  <a:solidFill>
                    <a:srgbClr val="092F56"/>
                  </a:solidFill>
                </a:rPr>
                <a:t>GNSS Simulator</a:t>
              </a:r>
              <a:endParaRPr lang="en-US" sz="1351" b="1" dirty="0"/>
            </a:p>
          </p:txBody>
        </p:sp>
      </p:grpSp>
      <p:sp>
        <p:nvSpPr>
          <p:cNvPr id="105" name="Right Arrow 52">
            <a:extLst>
              <a:ext uri="{FF2B5EF4-FFF2-40B4-BE49-F238E27FC236}">
                <a16:creationId xmlns:a16="http://schemas.microsoft.com/office/drawing/2014/main" id="{D5098942-2E61-424C-9C29-516E347778E1}"/>
              </a:ext>
            </a:extLst>
          </p:cNvPr>
          <p:cNvSpPr/>
          <p:nvPr/>
        </p:nvSpPr>
        <p:spPr>
          <a:xfrm rot="10800000">
            <a:off x="3296365" y="1888204"/>
            <a:ext cx="2341405" cy="1424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106" name="Right Arrow 53">
            <a:extLst>
              <a:ext uri="{FF2B5EF4-FFF2-40B4-BE49-F238E27FC236}">
                <a16:creationId xmlns:a16="http://schemas.microsoft.com/office/drawing/2014/main" id="{FB25C63F-CF18-4FB3-8C55-4A77AE520F45}"/>
              </a:ext>
            </a:extLst>
          </p:cNvPr>
          <p:cNvSpPr/>
          <p:nvPr/>
        </p:nvSpPr>
        <p:spPr>
          <a:xfrm rot="10800000">
            <a:off x="4492438" y="2360999"/>
            <a:ext cx="1540030" cy="14248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8CCBEE4-FEA2-4D7F-A91C-0A7CD2D2CBE2}"/>
              </a:ext>
            </a:extLst>
          </p:cNvPr>
          <p:cNvSpPr/>
          <p:nvPr/>
        </p:nvSpPr>
        <p:spPr>
          <a:xfrm rot="5400000">
            <a:off x="5884220" y="2299580"/>
            <a:ext cx="234378" cy="624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3" grpId="0" animBg="1"/>
      <p:bldP spid="105" grpId="0" animBg="1"/>
      <p:bldP spid="106" grpId="0" animBg="1"/>
      <p:bldP spid="10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CYBER-PHYSICAL SIMULATION 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19D089-D035-4AA4-95D3-D2B5E66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05634-A747-45ED-B792-60D49C426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2"/>
          <a:stretch/>
        </p:blipFill>
        <p:spPr>
          <a:xfrm>
            <a:off x="1581468" y="1611338"/>
            <a:ext cx="9249034" cy="49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4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84BF"/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OPAL-RT</a:t>
            </a:r>
            <a:r>
              <a:rPr lang="en-US" sz="2800" dirty="0">
                <a:solidFill>
                  <a:srgbClr val="0070C0"/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MISSION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069" y="1805924"/>
            <a:ext cx="4237662" cy="3153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better…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aster, at lower-cost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OPAL-RT believes in empowering engineers and researchers with accessible, cutting-edge, real-time simulation technology in order to accelerate the availability of better technology.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1" r="37538"/>
          <a:stretch/>
        </p:blipFill>
        <p:spPr>
          <a:xfrm>
            <a:off x="6172618" y="0"/>
            <a:ext cx="6019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89" y="449704"/>
            <a:ext cx="10839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Verdana" panose="020B0604030504040204" pitchFamily="34" charset="0"/>
                <a:cs typeface="Miriam" panose="020B0502050101010101" pitchFamily="34" charset="-79"/>
              </a:rPr>
              <a:t>CYBER-PHYSICAL SIMULATION 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  <a:ea typeface="Verdana" panose="020B0604030504040204" pitchFamily="34" charset="0"/>
              <a:cs typeface="Miriam" panose="020B0502050101010101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6224A-69C2-4FE1-B6F2-4D599DB4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en-CA" dirty="0"/>
              <a:t>VIDEO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B85AD3-B658-4D7D-8108-E6D9C368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190" y="861075"/>
            <a:ext cx="384810" cy="365125"/>
          </a:xfrm>
        </p:spPr>
        <p:txBody>
          <a:bodyPr/>
          <a:lstStyle/>
          <a:p>
            <a:fld id="{0704FF88-3403-497E-B416-9966E831953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861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55ED9-1751-4659-BF87-ECC6324D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QUESTIONS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1F735-CF2C-44C1-84AB-06355F7ABB23}"/>
              </a:ext>
            </a:extLst>
          </p:cNvPr>
          <p:cNvSpPr/>
          <p:nvPr/>
        </p:nvSpPr>
        <p:spPr>
          <a:xfrm>
            <a:off x="7061825" y="2706289"/>
            <a:ext cx="42059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52F55"/>
                </a:solidFill>
              </a:rPr>
              <a:t>Thomas Kirk, </a:t>
            </a:r>
            <a:r>
              <a:rPr lang="en-US" sz="2600" b="1" dirty="0" err="1">
                <a:solidFill>
                  <a:srgbClr val="052F55"/>
                </a:solidFill>
              </a:rPr>
              <a:t>M.A.Sc</a:t>
            </a:r>
            <a:r>
              <a:rPr lang="en-US" sz="2600" b="1" dirty="0">
                <a:solidFill>
                  <a:srgbClr val="052F55"/>
                </a:solidFill>
              </a:rPr>
              <a:t>.</a:t>
            </a:r>
            <a:br>
              <a:rPr lang="en-US" sz="2600" b="1" dirty="0">
                <a:solidFill>
                  <a:srgbClr val="052F55"/>
                </a:solidFill>
              </a:rPr>
            </a:br>
            <a:r>
              <a:rPr lang="en-US" sz="2600" b="1" dirty="0">
                <a:solidFill>
                  <a:srgbClr val="052F55"/>
                </a:solidFill>
              </a:rPr>
              <a:t>Solutions Engineer</a:t>
            </a:r>
          </a:p>
          <a:p>
            <a:r>
              <a:rPr lang="en-US" sz="2600" b="1" dirty="0">
                <a:solidFill>
                  <a:srgbClr val="052F55"/>
                </a:solidFill>
              </a:rPr>
              <a:t>OPAL-RT Technologies</a:t>
            </a:r>
          </a:p>
          <a:p>
            <a:r>
              <a:rPr lang="en-US" sz="2600" b="1" dirty="0" smtClean="0">
                <a:hlinkClick r:id="rId2"/>
              </a:rPr>
              <a:t>thomas.kirk@opal-rt.com</a:t>
            </a:r>
            <a:endParaRPr lang="en-US" sz="2600" b="1" dirty="0"/>
          </a:p>
        </p:txBody>
      </p:sp>
      <p:sp>
        <p:nvSpPr>
          <p:cNvPr id="7" name="Rectangle 6"/>
          <p:cNvSpPr/>
          <p:nvPr/>
        </p:nvSpPr>
        <p:spPr>
          <a:xfrm>
            <a:off x="1613075" y="2854213"/>
            <a:ext cx="4214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YOU!!!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13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69EEEA-9E35-4C40-8AF8-DB34230813BE}"/>
              </a:ext>
            </a:extLst>
          </p:cNvPr>
          <p:cNvSpPr txBox="1">
            <a:spLocks/>
          </p:cNvSpPr>
          <p:nvPr/>
        </p:nvSpPr>
        <p:spPr>
          <a:xfrm>
            <a:off x="6344041" y="1226200"/>
            <a:ext cx="5351181" cy="51501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200" b="1" dirty="0"/>
              <a:t>National Laboratories &amp; FFRDC customers:</a:t>
            </a:r>
          </a:p>
          <a:p>
            <a:pPr fontAlgn="base"/>
            <a:r>
              <a:rPr lang="en-US" sz="1800" dirty="0"/>
              <a:t>Sandia National Laboratory</a:t>
            </a:r>
          </a:p>
          <a:p>
            <a:pPr fontAlgn="base"/>
            <a:r>
              <a:rPr lang="en-US" sz="1800" dirty="0"/>
              <a:t>Natural Renewable Energy Resources Laboratory (NREL)</a:t>
            </a:r>
          </a:p>
          <a:p>
            <a:pPr fontAlgn="base"/>
            <a:r>
              <a:rPr lang="en-US" sz="1800" dirty="0"/>
              <a:t>Idaho National Laboratory (INL)</a:t>
            </a:r>
          </a:p>
          <a:p>
            <a:pPr fontAlgn="base"/>
            <a:r>
              <a:rPr lang="en-US" sz="1800" dirty="0"/>
              <a:t>Pacific Northwest National Laboratory (PNNL)</a:t>
            </a:r>
          </a:p>
          <a:p>
            <a:pPr fontAlgn="base"/>
            <a:r>
              <a:rPr lang="en-US" sz="1800" dirty="0"/>
              <a:t>Lawrence Berkeley National Laboratory (LBNL)</a:t>
            </a:r>
          </a:p>
          <a:p>
            <a:pPr fontAlgn="base"/>
            <a:r>
              <a:rPr lang="en-US" sz="1800" dirty="0"/>
              <a:t>Oak Ridge National Laboratory (ORNL)</a:t>
            </a:r>
          </a:p>
          <a:p>
            <a:pPr fontAlgn="base"/>
            <a:r>
              <a:rPr lang="en-US" sz="1800" dirty="0"/>
              <a:t>MIT Lincoln Laboratory</a:t>
            </a:r>
          </a:p>
          <a:p>
            <a:pPr fontAlgn="base"/>
            <a:r>
              <a:rPr lang="en-US" sz="1800" dirty="0"/>
              <a:t>SLAC National Accelerator Center</a:t>
            </a:r>
          </a:p>
          <a:p>
            <a:pPr marL="0" indent="0" fontAlgn="base">
              <a:buNone/>
            </a:pPr>
            <a:endParaRPr lang="en-US" sz="1800" dirty="0"/>
          </a:p>
          <a:p>
            <a:pPr fontAlgn="base"/>
            <a:endParaRPr lang="en-US" sz="1800" dirty="0"/>
          </a:p>
          <a:p>
            <a:pPr fontAlgn="base"/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E6F3A8-11E8-46CE-A3AE-CAB8E1A13E99}"/>
              </a:ext>
            </a:extLst>
          </p:cNvPr>
          <p:cNvSpPr txBox="1">
            <a:spLocks/>
          </p:cNvSpPr>
          <p:nvPr/>
        </p:nvSpPr>
        <p:spPr>
          <a:xfrm>
            <a:off x="744819" y="1273664"/>
            <a:ext cx="5351181" cy="55843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/>
              <a:t>Federal and State Program involvement</a:t>
            </a:r>
          </a:p>
          <a:p>
            <a:pPr fontAlgn="base"/>
            <a:r>
              <a:rPr lang="en-US" sz="1800" dirty="0"/>
              <a:t>Defense University Research Instrumentation Program (DURIP)</a:t>
            </a:r>
            <a:endParaRPr lang="en-CA" sz="1800" dirty="0"/>
          </a:p>
          <a:p>
            <a:pPr fontAlgn="base"/>
            <a:r>
              <a:rPr lang="en-CA" sz="1800" dirty="0"/>
              <a:t>DOE's Advanced Research Projects Agency-Energy (ARPA-E)</a:t>
            </a:r>
            <a:r>
              <a:rPr lang="en-US" sz="1800" dirty="0"/>
              <a:t> US Navy, Philadelphia, PA</a:t>
            </a:r>
          </a:p>
          <a:p>
            <a:pPr fontAlgn="base"/>
            <a:r>
              <a:rPr lang="en-US" sz="1800" dirty="0"/>
              <a:t>DOE Solar Energy Technologies Office (SETO)</a:t>
            </a:r>
          </a:p>
          <a:p>
            <a:pPr fontAlgn="base"/>
            <a:r>
              <a:rPr lang="en-US" sz="1800" dirty="0"/>
              <a:t>California Energy Commission (CEC)</a:t>
            </a:r>
          </a:p>
          <a:p>
            <a:pPr fontAlgn="base"/>
            <a:r>
              <a:rPr lang="en-CA" sz="1800" dirty="0"/>
              <a:t>DOE Enabling Extreme Real-Time Grid Integration of Solar Energy (ENERGISE)</a:t>
            </a:r>
          </a:p>
          <a:p>
            <a:pPr fontAlgn="base"/>
            <a:endParaRPr lang="en-US" sz="1800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en-US" sz="2400" b="1" dirty="0"/>
              <a:t>DOD customers &amp; related</a:t>
            </a:r>
          </a:p>
          <a:p>
            <a:pPr fontAlgn="base"/>
            <a:r>
              <a:rPr lang="en-US" sz="1800" dirty="0"/>
              <a:t>US Naval Academy, Annapolis, MD</a:t>
            </a:r>
          </a:p>
          <a:p>
            <a:pPr fontAlgn="base"/>
            <a:r>
              <a:rPr lang="en-US" sz="1800" dirty="0"/>
              <a:t>US Navy,</a:t>
            </a:r>
            <a:r>
              <a:rPr lang="en-CA" sz="1800" dirty="0"/>
              <a:t> NSWCCD,</a:t>
            </a:r>
            <a:r>
              <a:rPr lang="en-US" sz="1800" dirty="0"/>
              <a:t> PA</a:t>
            </a:r>
          </a:p>
          <a:p>
            <a:pPr fontAlgn="base"/>
            <a:r>
              <a:rPr lang="en-US" sz="1800" dirty="0"/>
              <a:t>US Navy, Philadelphia, PA</a:t>
            </a:r>
          </a:p>
          <a:p>
            <a:pPr fontAlgn="base"/>
            <a:r>
              <a:rPr lang="en-US" sz="1800" dirty="0"/>
              <a:t>US Air Force, COS 90</a:t>
            </a:r>
            <a:r>
              <a:rPr lang="en-US" sz="1800" baseline="30000" dirty="0"/>
              <a:t>th</a:t>
            </a:r>
            <a:r>
              <a:rPr lang="en-US" sz="1800" dirty="0"/>
              <a:t>, Lackland, TX</a:t>
            </a:r>
          </a:p>
          <a:p>
            <a:pPr fontAlgn="base"/>
            <a:r>
              <a:rPr lang="en-US" sz="1800" dirty="0"/>
              <a:t>US Army Research Laboratory, Adelphi, MD</a:t>
            </a:r>
          </a:p>
          <a:p>
            <a:pPr fontAlgn="base"/>
            <a:r>
              <a:rPr lang="en-US" sz="1800" dirty="0"/>
              <a:t>University of Dayton, OH (Air Force)</a:t>
            </a:r>
          </a:p>
          <a:p>
            <a:pPr fontAlgn="base"/>
            <a:r>
              <a:rPr lang="en-US" sz="1800" dirty="0"/>
              <a:t>UT Austin Center for </a:t>
            </a:r>
            <a:r>
              <a:rPr lang="en-US" sz="1800" dirty="0" err="1"/>
              <a:t>Electromechanics</a:t>
            </a:r>
            <a:r>
              <a:rPr lang="en-US" sz="1800" dirty="0"/>
              <a:t> (Navy)</a:t>
            </a:r>
          </a:p>
          <a:p>
            <a:pPr marL="0" indent="0" fontAlgn="base">
              <a:buNone/>
            </a:pP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9747A6-1E9F-4E79-ABDF-D88E92A020DB}"/>
              </a:ext>
            </a:extLst>
          </p:cNvPr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184BF"/>
                </a:solidFill>
                <a:latin typeface="Myriad Pro" panose="020B0503030403020204" pitchFamily="34" charset="0"/>
              </a:rPr>
              <a:t>Who we supply and work with</a:t>
            </a:r>
          </a:p>
        </p:txBody>
      </p:sp>
    </p:spTree>
    <p:extLst>
      <p:ext uri="{BB962C8B-B14F-4D97-AF65-F5344CB8AC3E}">
        <p14:creationId xmlns:p14="http://schemas.microsoft.com/office/powerpoint/2010/main" val="4497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Hardware-in-the-Loop (HIL,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HItL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or </a:t>
            </a:r>
            <a:r>
              <a:rPr lang="fr-C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cHIL</a:t>
            </a: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69EEEA-9E35-4C40-8AF8-DB34230813BE}"/>
              </a:ext>
            </a:extLst>
          </p:cNvPr>
          <p:cNvSpPr txBox="1">
            <a:spLocks/>
          </p:cNvSpPr>
          <p:nvPr/>
        </p:nvSpPr>
        <p:spPr>
          <a:xfrm>
            <a:off x="443130" y="1306620"/>
            <a:ext cx="11437682" cy="47804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800" dirty="0"/>
              <a:t>Hardware-in-the-Loop (HIL) testing leverages Real-Time Simulation to connect real equipment and systems, through sensors and actuators, and “fool” them into thinking that they are connected to the real thing.</a:t>
            </a:r>
          </a:p>
          <a:p>
            <a:pPr fontAlgn="base"/>
            <a:r>
              <a:rPr lang="en-US" sz="1800" dirty="0"/>
              <a:t>This allows users to perform realistic closed-loop tests without the need for testing on a real system’</a:t>
            </a:r>
          </a:p>
          <a:p>
            <a:pPr fontAlgn="base"/>
            <a:r>
              <a:rPr lang="en-US" sz="1800" dirty="0"/>
              <a:t>While HIL typically refers to setups low-voltage level signal connections, Power Hardware-in-the-Loop (PHIL) can be employed for higher power testing (see later slide)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7DE2C4-B73C-477B-A629-8EE1EDE4FDED}"/>
              </a:ext>
            </a:extLst>
          </p:cNvPr>
          <p:cNvGrpSpPr/>
          <p:nvPr/>
        </p:nvGrpSpPr>
        <p:grpSpPr>
          <a:xfrm>
            <a:off x="579002" y="3306622"/>
            <a:ext cx="7204982" cy="2244758"/>
            <a:chOff x="1118647" y="3722207"/>
            <a:chExt cx="8403950" cy="2618304"/>
          </a:xfrm>
        </p:grpSpPr>
        <p:pic>
          <p:nvPicPr>
            <p:cNvPr id="8" name="Picture 2" descr="http://www.opal-rt.com/wp-content/uploads/2016/03/Gaphic_HILProcess_Correct-1.png">
              <a:extLst>
                <a:ext uri="{FF2B5EF4-FFF2-40B4-BE49-F238E27FC236}">
                  <a16:creationId xmlns:a16="http://schemas.microsoft.com/office/drawing/2014/main" id="{2B9C062B-F19F-4B40-8368-E8DF63158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890"/>
            <a:stretch/>
          </p:blipFill>
          <p:spPr bwMode="auto">
            <a:xfrm>
              <a:off x="1118647" y="3722207"/>
              <a:ext cx="8218153" cy="237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62747B-5474-4B16-8C6E-A35C22515C2D}"/>
                </a:ext>
              </a:extLst>
            </p:cNvPr>
            <p:cNvSpPr txBox="1"/>
            <p:nvPr/>
          </p:nvSpPr>
          <p:spPr>
            <a:xfrm>
              <a:off x="1229120" y="5971180"/>
              <a:ext cx="186944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74378"/>
                  </a:solidFill>
                </a:rPr>
                <a:t>Workstation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9194C8-8BFE-4306-BA4C-A180C7D1B049}"/>
                </a:ext>
              </a:extLst>
            </p:cNvPr>
            <p:cNvSpPr txBox="1"/>
            <p:nvPr/>
          </p:nvSpPr>
          <p:spPr>
            <a:xfrm>
              <a:off x="3795199" y="5971180"/>
              <a:ext cx="286504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74378"/>
                  </a:solidFill>
                </a:rPr>
                <a:t>Real-Time Simulator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1DB0B-8977-41F0-B928-1CDE6B4A885D}"/>
                </a:ext>
              </a:extLst>
            </p:cNvPr>
            <p:cNvSpPr txBox="1"/>
            <p:nvPr/>
          </p:nvSpPr>
          <p:spPr>
            <a:xfrm>
              <a:off x="6657551" y="5971180"/>
              <a:ext cx="286504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74378"/>
                  </a:solidFill>
                </a:rPr>
                <a:t>Device Under Test (DUT)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ED78FF-1FFC-4F54-8AE9-F7E84C1B2628}"/>
              </a:ext>
            </a:extLst>
          </p:cNvPr>
          <p:cNvSpPr txBox="1"/>
          <p:nvPr/>
        </p:nvSpPr>
        <p:spPr>
          <a:xfrm>
            <a:off x="7919855" y="3028144"/>
            <a:ext cx="40083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DUT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Controllers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SCADA, EMS, DMS, Microgrid controllers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“Low-level” controllers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Vehicle ECU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Intelligent Electronic Devices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Protection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“Smart”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Software systems</a:t>
            </a:r>
          </a:p>
        </p:txBody>
      </p:sp>
    </p:spTree>
    <p:extLst>
      <p:ext uri="{BB962C8B-B14F-4D97-AF65-F5344CB8AC3E}">
        <p14:creationId xmlns:p14="http://schemas.microsoft.com/office/powerpoint/2010/main" val="16394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Hardware-in-the-Loop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6" descr="http://www.cbc.ca/labradormorning/HydroQuebec%20LOGO.jpg">
            <a:extLst>
              <a:ext uri="{FF2B5EF4-FFF2-40B4-BE49-F238E27FC236}">
                <a16:creationId xmlns:a16="http://schemas.microsoft.com/office/drawing/2014/main" id="{FD426CA7-39A1-4D2C-B795-6A5E2E1B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357" y="4942236"/>
            <a:ext cx="2421652" cy="10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8F6BBA-1626-4F0A-B619-B730C357D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90" y="1241724"/>
            <a:ext cx="7282040" cy="2760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28970E-2751-4071-958D-71F12534C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866" y="4257301"/>
            <a:ext cx="6434551" cy="24349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B79B38-F20B-4358-AFF6-CAC9A147CAFB}"/>
              </a:ext>
            </a:extLst>
          </p:cNvPr>
          <p:cNvSpPr/>
          <p:nvPr/>
        </p:nvSpPr>
        <p:spPr>
          <a:xfrm>
            <a:off x="8561196" y="4748805"/>
            <a:ext cx="1381457" cy="986978"/>
          </a:xfrm>
          <a:prstGeom prst="rect">
            <a:avLst/>
          </a:prstGeom>
          <a:solidFill>
            <a:srgbClr val="92D0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ACCE-5C01-41A1-AD82-3D6FD0DC9D14}"/>
              </a:ext>
            </a:extLst>
          </p:cNvPr>
          <p:cNvSpPr/>
          <p:nvPr/>
        </p:nvSpPr>
        <p:spPr>
          <a:xfrm>
            <a:off x="9942653" y="4738659"/>
            <a:ext cx="2001600" cy="1725318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B0A03-28BF-4ECB-9294-F335A1F8127D}"/>
              </a:ext>
            </a:extLst>
          </p:cNvPr>
          <p:cNvSpPr/>
          <p:nvPr/>
        </p:nvSpPr>
        <p:spPr>
          <a:xfrm>
            <a:off x="5209067" y="1241725"/>
            <a:ext cx="2063208" cy="2644410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967E34-76E7-4A59-866C-D472A512E552}"/>
              </a:ext>
            </a:extLst>
          </p:cNvPr>
          <p:cNvSpPr/>
          <p:nvPr/>
        </p:nvSpPr>
        <p:spPr>
          <a:xfrm>
            <a:off x="5618712" y="4671428"/>
            <a:ext cx="2942484" cy="1792548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E25872-CA07-4880-AD0F-1A5E469B7827}"/>
              </a:ext>
            </a:extLst>
          </p:cNvPr>
          <p:cNvSpPr/>
          <p:nvPr/>
        </p:nvSpPr>
        <p:spPr>
          <a:xfrm>
            <a:off x="2597593" y="1241725"/>
            <a:ext cx="2270340" cy="2644410"/>
          </a:xfrm>
          <a:prstGeom prst="rect">
            <a:avLst/>
          </a:prstGeom>
          <a:solidFill>
            <a:srgbClr val="92D0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D8583C-3F65-4009-B9D8-3E9475E0C8CD}"/>
              </a:ext>
            </a:extLst>
          </p:cNvPr>
          <p:cNvSpPr/>
          <p:nvPr/>
        </p:nvSpPr>
        <p:spPr>
          <a:xfrm>
            <a:off x="8802357" y="5627007"/>
            <a:ext cx="1140296" cy="728194"/>
          </a:xfrm>
          <a:prstGeom prst="rect">
            <a:avLst/>
          </a:prstGeom>
          <a:solidFill>
            <a:srgbClr val="00AEE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28C930-500A-4C01-B8B4-7DA811FDD2D0}"/>
              </a:ext>
            </a:extLst>
          </p:cNvPr>
          <p:cNvSpPr/>
          <p:nvPr/>
        </p:nvSpPr>
        <p:spPr>
          <a:xfrm>
            <a:off x="289193" y="1241725"/>
            <a:ext cx="1730592" cy="2644410"/>
          </a:xfrm>
          <a:prstGeom prst="rect">
            <a:avLst/>
          </a:prstGeom>
          <a:solidFill>
            <a:srgbClr val="00AEE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6755F0-E8F2-4412-9D05-D5C624D55E0C}"/>
              </a:ext>
            </a:extLst>
          </p:cNvPr>
          <p:cNvSpPr txBox="1"/>
          <p:nvPr/>
        </p:nvSpPr>
        <p:spPr>
          <a:xfrm>
            <a:off x="6185982" y="4942236"/>
            <a:ext cx="18079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/>
              <a:t>ABB SVC Controller</a:t>
            </a:r>
          </a:p>
          <a:p>
            <a:r>
              <a:rPr lang="en-US" sz="2160" b="1" dirty="0"/>
              <a:t>Replica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E3AC31-59D5-4477-BC8B-023410159485}"/>
              </a:ext>
            </a:extLst>
          </p:cNvPr>
          <p:cNvSpPr txBox="1"/>
          <p:nvPr/>
        </p:nvSpPr>
        <p:spPr>
          <a:xfrm>
            <a:off x="10215890" y="4978653"/>
            <a:ext cx="18079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/>
              <a:t>ABB SVC Controller</a:t>
            </a:r>
          </a:p>
          <a:p>
            <a:r>
              <a:rPr lang="en-US" sz="2160" b="1" dirty="0"/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394195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2888" y="324664"/>
            <a:ext cx="11194302" cy="658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Power Hardware-in-the-Loop (PHIL)</a:t>
            </a:r>
            <a:endParaRPr lang="en-US" sz="2800" dirty="0">
              <a:solidFill>
                <a:srgbClr val="0184BF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FF88-3403-497E-B416-9966E831953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69EEEA-9E35-4C40-8AF8-DB34230813BE}"/>
              </a:ext>
            </a:extLst>
          </p:cNvPr>
          <p:cNvSpPr txBox="1">
            <a:spLocks/>
          </p:cNvSpPr>
          <p:nvPr/>
        </p:nvSpPr>
        <p:spPr>
          <a:xfrm>
            <a:off x="443130" y="1306620"/>
            <a:ext cx="8656908" cy="47804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800" dirty="0"/>
              <a:t>An extension of</a:t>
            </a:r>
            <a:r>
              <a:rPr lang="en-US" sz="1800" b="1" dirty="0"/>
              <a:t> </a:t>
            </a:r>
            <a:r>
              <a:rPr lang="en-US" sz="1800" dirty="0"/>
              <a:t>Hardware-in-the-Loop (HIL),</a:t>
            </a:r>
            <a:r>
              <a:rPr lang="en-US" sz="1800" b="1" dirty="0"/>
              <a:t> Power Hardware-in-the-Loop (PHIL) </a:t>
            </a:r>
            <a:r>
              <a:rPr lang="en-US" sz="1800" dirty="0"/>
              <a:t>involves creating a virtual power interface between the digital simulation and devices under test</a:t>
            </a:r>
          </a:p>
          <a:p>
            <a:pPr fontAlgn="base"/>
            <a:r>
              <a:rPr lang="en-US" sz="1800" dirty="0"/>
              <a:t>Typically, the power interface involves power amplifiers (Voltage and/or current), which must be selected carefully depending on the application to act as a source or sink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13" name="Picture 2" descr="http://www.opal-rt.com/wp-content/uploads/2016/03/Gaphic_PHILProcess_05.png">
            <a:extLst>
              <a:ext uri="{FF2B5EF4-FFF2-40B4-BE49-F238E27FC236}">
                <a16:creationId xmlns:a16="http://schemas.microsoft.com/office/drawing/2014/main" id="{7A0E43C8-5141-41F3-994A-13503CDB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30" y="3355996"/>
            <a:ext cx="8172637" cy="25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D0367-2ED0-47BE-BC46-6E4F2D499DBE}"/>
              </a:ext>
            </a:extLst>
          </p:cNvPr>
          <p:cNvSpPr txBox="1"/>
          <p:nvPr/>
        </p:nvSpPr>
        <p:spPr>
          <a:xfrm>
            <a:off x="8967083" y="2946222"/>
            <a:ext cx="28961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DUT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Controllers that sense at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Power converters (Inverters, rectifiers, power supplies)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Protection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Electric 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Batteries, Battery management systems (BMS)</a:t>
            </a:r>
          </a:p>
        </p:txBody>
      </p:sp>
    </p:spTree>
    <p:extLst>
      <p:ext uri="{BB962C8B-B14F-4D97-AF65-F5344CB8AC3E}">
        <p14:creationId xmlns:p14="http://schemas.microsoft.com/office/powerpoint/2010/main" val="180480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13472</TotalTime>
  <Words>2630</Words>
  <Application>Microsoft Office PowerPoint</Application>
  <PresentationFormat>Widescreen</PresentationFormat>
  <Paragraphs>610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Arial</vt:lpstr>
      <vt:lpstr>Calibri</vt:lpstr>
      <vt:lpstr>Calibri Light</vt:lpstr>
      <vt:lpstr>Miriam</vt:lpstr>
      <vt:lpstr>Myriad Pro</vt:lpstr>
      <vt:lpstr>Segoe UI</vt:lpstr>
      <vt:lpstr>Symbol</vt:lpstr>
      <vt:lpstr>Times New Roman</vt:lpstr>
      <vt:lpstr>TimesNewRoman</vt:lpstr>
      <vt:lpstr>Univers LT Std 45 Light</vt:lpstr>
      <vt:lpstr>Verdana</vt:lpstr>
      <vt:lpstr>Office Theme</vt:lpstr>
      <vt:lpstr>An introduction to  Digital Real-Time Simulation (DRTS) for advanced energy system testing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&amp;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Example: Microgrid Controller Challenge</vt:lpstr>
      <vt:lpstr>PowerPoint Presentation</vt:lpstr>
      <vt:lpstr>PowerPoint Presentation</vt:lpstr>
      <vt:lpstr>PowerPoint Presentation</vt:lpstr>
      <vt:lpstr>PowerPoint Presentation</vt:lpstr>
      <vt:lpstr>User Example: UT Austin CEM</vt:lpstr>
      <vt:lpstr>PowerPoint Presentation</vt:lpstr>
      <vt:lpstr>Airplane Power Systems</vt:lpstr>
      <vt:lpstr>PowerPoint Presentation</vt:lpstr>
      <vt:lpstr>PowerPoint Presentation</vt:lpstr>
      <vt:lpstr>Cyber vulnerabilities &amp; Cyber-Physical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Roche</dc:creator>
  <cp:lastModifiedBy>Maher, Kevin (CIV)</cp:lastModifiedBy>
  <cp:revision>426</cp:revision>
  <dcterms:created xsi:type="dcterms:W3CDTF">2016-05-30T19:57:46Z</dcterms:created>
  <dcterms:modified xsi:type="dcterms:W3CDTF">2018-07-13T19:52:20Z</dcterms:modified>
</cp:coreProperties>
</file>