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4"/>
    <p:sldMasterId id="2147483706" r:id="rId5"/>
    <p:sldMasterId id="2147483719" r:id="rId6"/>
  </p:sldMasterIdLst>
  <p:notesMasterIdLst>
    <p:notesMasterId r:id="rId22"/>
  </p:notesMasterIdLst>
  <p:sldIdLst>
    <p:sldId id="349" r:id="rId7"/>
    <p:sldId id="369" r:id="rId8"/>
    <p:sldId id="351" r:id="rId9"/>
    <p:sldId id="352" r:id="rId10"/>
    <p:sldId id="383" r:id="rId11"/>
    <p:sldId id="354" r:id="rId12"/>
    <p:sldId id="384" r:id="rId13"/>
    <p:sldId id="363" r:id="rId14"/>
    <p:sldId id="364" r:id="rId15"/>
    <p:sldId id="365" r:id="rId16"/>
    <p:sldId id="366" r:id="rId17"/>
    <p:sldId id="367" r:id="rId18"/>
    <p:sldId id="385" r:id="rId19"/>
    <p:sldId id="386" r:id="rId20"/>
    <p:sldId id="381" r:id="rId21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352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orient="horz" pos="3984">
          <p15:clr>
            <a:srgbClr val="A4A3A4"/>
          </p15:clr>
        </p15:guide>
        <p15:guide id="5" orient="horz" pos="1824">
          <p15:clr>
            <a:srgbClr val="A4A3A4"/>
          </p15:clr>
        </p15:guide>
        <p15:guide id="6" orient="horz" pos="336">
          <p15:clr>
            <a:srgbClr val="A4A3A4"/>
          </p15:clr>
        </p15:guide>
        <p15:guide id="7" pos="2880">
          <p15:clr>
            <a:srgbClr val="A4A3A4"/>
          </p15:clr>
        </p15:guide>
        <p15:guide id="8" pos="1440">
          <p15:clr>
            <a:srgbClr val="A4A3A4"/>
          </p15:clr>
        </p15:guide>
        <p15:guide id="9" pos="3360">
          <p15:clr>
            <a:srgbClr val="A4A3A4"/>
          </p15:clr>
        </p15:guide>
        <p15:guide id="10" pos="576">
          <p15:clr>
            <a:srgbClr val="A4A3A4"/>
          </p15:clr>
        </p15:guide>
        <p15:guide id="11" pos="192">
          <p15:clr>
            <a:srgbClr val="A4A3A4"/>
          </p15:clr>
        </p15:guide>
        <p15:guide id="12" pos="4320">
          <p15:clr>
            <a:srgbClr val="A4A3A4"/>
          </p15:clr>
        </p15:guide>
        <p15:guide id="13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7" autoAdjust="0"/>
    <p:restoredTop sz="97086" autoAdjust="0"/>
  </p:normalViewPr>
  <p:slideViewPr>
    <p:cSldViewPr showGuides="1">
      <p:cViewPr varScale="1">
        <p:scale>
          <a:sx n="113" d="100"/>
          <a:sy n="113" d="100"/>
        </p:scale>
        <p:origin x="1710" y="102"/>
      </p:cViewPr>
      <p:guideLst>
        <p:guide orient="horz" pos="2160"/>
        <p:guide orient="horz" pos="2352"/>
        <p:guide orient="horz" pos="3168"/>
        <p:guide orient="horz" pos="3984"/>
        <p:guide orient="horz" pos="1824"/>
        <p:guide orient="horz" pos="336"/>
        <p:guide pos="2880"/>
        <p:guide pos="1440"/>
        <p:guide pos="3360"/>
        <p:guide pos="576"/>
        <p:guide pos="192"/>
        <p:guide pos="4320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8"/>
          <c:dPt>
            <c:idx val="0"/>
            <c:bubble3D val="0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1-95B5-46A0-A862-5393705BD4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'2009 - 2014 Pie Chart Data'!$B$13:$B$15</c:f>
              <c:numCache>
                <c:formatCode>0%</c:formatCode>
                <c:ptCount val="3"/>
                <c:pt idx="0">
                  <c:v>0.27</c:v>
                </c:pt>
                <c:pt idx="1">
                  <c:v>0.1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5-46A0-A862-5393705BD4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1-5D34-4822-8A94-0D53EF0AF549}"/>
              </c:ext>
            </c:extLst>
          </c:dPt>
          <c:dLbls>
            <c:dLbl>
              <c:idx val="2"/>
              <c:layout>
                <c:manualLayout>
                  <c:x val="0"/>
                  <c:y val="-0.243056239063867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34-4822-8A94-0D53EF0AF5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'2009 - 2014 Pie Chart Data'!$C$13:$C$15</c:f>
              <c:numCache>
                <c:formatCode>0%</c:formatCode>
                <c:ptCount val="3"/>
                <c:pt idx="0">
                  <c:v>0.31</c:v>
                </c:pt>
                <c:pt idx="1">
                  <c:v>0.46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34-4822-8A94-0D53EF0AF5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1-DBB4-424F-87B9-10AABB1B2AC7}"/>
              </c:ext>
            </c:extLst>
          </c:dPt>
          <c:dLbls>
            <c:dLbl>
              <c:idx val="1"/>
              <c:layout>
                <c:manualLayout>
                  <c:x val="-4.4091448342082187E-2"/>
                  <c:y val="9.54861111111111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B4-424F-87B9-10AABB1B2AC7}"/>
                </c:ext>
              </c:extLst>
            </c:dLbl>
            <c:dLbl>
              <c:idx val="2"/>
              <c:layout>
                <c:manualLayout>
                  <c:x val="0"/>
                  <c:y val="-0.13888888888888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B4-424F-87B9-10AABB1B2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'2009 - 2014 Pie Chart Data'!$D$13:$D$15</c:f>
              <c:numCache>
                <c:formatCode>0%</c:formatCode>
                <c:ptCount val="3"/>
                <c:pt idx="0">
                  <c:v>0.21</c:v>
                </c:pt>
                <c:pt idx="1">
                  <c:v>0.59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B4-424F-87B9-10AABB1B2A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94218582356259E-2"/>
          <c:y val="1.1543502241296634E-2"/>
          <c:w val="0.9179153543307087"/>
          <c:h val="0.83928523321082782"/>
        </c:manualLayout>
      </c:layout>
      <c:scatterChart>
        <c:scatterStyle val="lineMarker"/>
        <c:varyColors val="0"/>
        <c:ser>
          <c:idx val="0"/>
          <c:order val="0"/>
          <c:tx>
            <c:v>Power Generation</c:v>
          </c:tx>
          <c:marker>
            <c:symbol val="none"/>
          </c:marker>
          <c:dPt>
            <c:idx val="6"/>
            <c:bubble3D val="0"/>
            <c:spPr>
              <a:ln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E858-4958-9F25-697939F48564}"/>
              </c:ext>
            </c:extLst>
          </c:dPt>
          <c:dPt>
            <c:idx val="7"/>
            <c:bubble3D val="0"/>
            <c:spPr>
              <a:ln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E858-4958-9F25-697939F48564}"/>
              </c:ext>
            </c:extLst>
          </c:dPt>
          <c:dPt>
            <c:idx val="8"/>
            <c:bubble3D val="0"/>
            <c:spPr>
              <a:ln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E858-4958-9F25-697939F48564}"/>
              </c:ext>
            </c:extLst>
          </c:dPt>
          <c:xVal>
            <c:numRef>
              <c:f>Sheet1!$A$1:$A$11</c:f>
              <c:numCache>
                <c:formatCode>General</c:formatCode>
                <c:ptCount val="11"/>
                <c:pt idx="0">
                  <c:v>1</c:v>
                </c:pt>
                <c:pt idx="1">
                  <c:v>1.99</c:v>
                </c:pt>
                <c:pt idx="2">
                  <c:v>2</c:v>
                </c:pt>
                <c:pt idx="3">
                  <c:v>2.99</c:v>
                </c:pt>
                <c:pt idx="4">
                  <c:v>3</c:v>
                </c:pt>
                <c:pt idx="5">
                  <c:v>3.99</c:v>
                </c:pt>
                <c:pt idx="6">
                  <c:v>4</c:v>
                </c:pt>
                <c:pt idx="7">
                  <c:v>4.5999999999999996</c:v>
                </c:pt>
                <c:pt idx="8">
                  <c:v>4.99</c:v>
                </c:pt>
              </c:numCache>
            </c:numRef>
          </c:xVal>
          <c:yVal>
            <c:numRef>
              <c:f>Sheet1!$B$1:$B$11</c:f>
              <c:numCache>
                <c:formatCode>General</c:formatCode>
                <c:ptCount val="11"/>
                <c:pt idx="0">
                  <c:v>1.5</c:v>
                </c:pt>
                <c:pt idx="1">
                  <c:v>1.5</c:v>
                </c:pt>
                <c:pt idx="2">
                  <c:v>3.5</c:v>
                </c:pt>
                <c:pt idx="3">
                  <c:v>3.5</c:v>
                </c:pt>
                <c:pt idx="4">
                  <c:v>6</c:v>
                </c:pt>
                <c:pt idx="5">
                  <c:v>6</c:v>
                </c:pt>
                <c:pt idx="6">
                  <c:v>8.5</c:v>
                </c:pt>
                <c:pt idx="7">
                  <c:v>8.5</c:v>
                </c:pt>
                <c:pt idx="8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858-4958-9F25-697939F48564}"/>
            </c:ext>
          </c:extLst>
        </c:ser>
        <c:ser>
          <c:idx val="1"/>
          <c:order val="1"/>
          <c:tx>
            <c:v>Power Requirement</c:v>
          </c:tx>
          <c:marker>
            <c:symbol val="none"/>
          </c:marker>
          <c:dPt>
            <c:idx val="7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E858-4958-9F25-697939F48564}"/>
              </c:ext>
            </c:extLst>
          </c:dPt>
          <c:xVal>
            <c:numRef>
              <c:f>Sheet1!$A$1:$A$11</c:f>
              <c:numCache>
                <c:formatCode>General</c:formatCode>
                <c:ptCount val="11"/>
                <c:pt idx="0">
                  <c:v>1</c:v>
                </c:pt>
                <c:pt idx="1">
                  <c:v>1.99</c:v>
                </c:pt>
                <c:pt idx="2">
                  <c:v>2</c:v>
                </c:pt>
                <c:pt idx="3">
                  <c:v>2.99</c:v>
                </c:pt>
                <c:pt idx="4">
                  <c:v>3</c:v>
                </c:pt>
                <c:pt idx="5">
                  <c:v>3.99</c:v>
                </c:pt>
                <c:pt idx="6">
                  <c:v>4</c:v>
                </c:pt>
                <c:pt idx="7">
                  <c:v>4.5999999999999996</c:v>
                </c:pt>
                <c:pt idx="8">
                  <c:v>4.99</c:v>
                </c:pt>
              </c:numCache>
            </c:numRef>
          </c:xVal>
          <c:yVal>
            <c:numRef>
              <c:f>Sheet1!$C$1:$C$11</c:f>
              <c:numCache>
                <c:formatCode>General</c:formatCode>
                <c:ptCount val="11"/>
                <c:pt idx="0">
                  <c:v>0.27182818284590449</c:v>
                </c:pt>
                <c:pt idx="1">
                  <c:v>0.73155337623095673</c:v>
                </c:pt>
                <c:pt idx="2">
                  <c:v>0.73890560989306509</c:v>
                </c:pt>
                <c:pt idx="3">
                  <c:v>1.9885682491564729</c:v>
                </c:pt>
                <c:pt idx="4">
                  <c:v>2.0085536923187668</c:v>
                </c:pt>
                <c:pt idx="5">
                  <c:v>5.4054889363326604</c:v>
                </c:pt>
                <c:pt idx="6">
                  <c:v>5.4598150033144233</c:v>
                </c:pt>
                <c:pt idx="7">
                  <c:v>9.9484315641933776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858-4958-9F25-697939F48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97952"/>
        <c:axId val="43199488"/>
      </c:scatterChart>
      <c:valAx>
        <c:axId val="4319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99488"/>
        <c:crosses val="autoZero"/>
        <c:crossBetween val="midCat"/>
      </c:valAx>
      <c:valAx>
        <c:axId val="43199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979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679492176946887"/>
          <c:y val="0.89667370211009745"/>
          <c:w val="0.69287328352102995"/>
          <c:h val="0.103326297889902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3B518-AF0D-4C82-A2B1-A0F586942A2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460E186-D11C-4E13-A3BF-5CD1665361E0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800" b="1" dirty="0"/>
            <a:t>Gov’t</a:t>
          </a:r>
        </a:p>
      </dgm:t>
    </dgm:pt>
    <dgm:pt modelId="{CB16687F-BB5C-4310-9EFE-82546EAC7BBB}" type="parTrans" cxnId="{408684B2-6B7D-4938-8E59-97427063E811}">
      <dgm:prSet/>
      <dgm:spPr/>
      <dgm:t>
        <a:bodyPr/>
        <a:lstStyle/>
        <a:p>
          <a:endParaRPr lang="en-US"/>
        </a:p>
      </dgm:t>
    </dgm:pt>
    <dgm:pt modelId="{366631FA-0CF7-44B5-A427-B49A2ECF165F}" type="sibTrans" cxnId="{408684B2-6B7D-4938-8E59-97427063E811}">
      <dgm:prSet/>
      <dgm:spPr/>
      <dgm:t>
        <a:bodyPr/>
        <a:lstStyle/>
        <a:p>
          <a:endParaRPr lang="en-US"/>
        </a:p>
      </dgm:t>
    </dgm:pt>
    <dgm:pt modelId="{DEF06831-CF8A-48B3-B513-EDD8BA0BAC42}">
      <dgm:prSet phldrT="[Text]" custT="1"/>
      <dgm:spPr>
        <a:solidFill>
          <a:srgbClr val="C0504D"/>
        </a:solidFill>
      </dgm:spPr>
      <dgm:t>
        <a:bodyPr/>
        <a:lstStyle/>
        <a:p>
          <a:r>
            <a:rPr lang="en-US" sz="1200" b="1" dirty="0"/>
            <a:t>Industry</a:t>
          </a:r>
        </a:p>
      </dgm:t>
    </dgm:pt>
    <dgm:pt modelId="{3FD189A3-5C0D-4EFB-9E0A-948BA8EB6A95}" type="parTrans" cxnId="{B79D5E2C-48D7-41A4-9590-6965B763B2E0}">
      <dgm:prSet/>
      <dgm:spPr/>
      <dgm:t>
        <a:bodyPr/>
        <a:lstStyle/>
        <a:p>
          <a:endParaRPr lang="en-US"/>
        </a:p>
      </dgm:t>
    </dgm:pt>
    <dgm:pt modelId="{2E60E473-D3D2-44D0-BB83-7B9F5A32F0E1}" type="sibTrans" cxnId="{B79D5E2C-48D7-41A4-9590-6965B763B2E0}">
      <dgm:prSet/>
      <dgm:spPr/>
      <dgm:t>
        <a:bodyPr/>
        <a:lstStyle/>
        <a:p>
          <a:endParaRPr lang="en-US"/>
        </a:p>
      </dgm:t>
    </dgm:pt>
    <dgm:pt modelId="{9B8626C0-7B52-4344-8169-8A4162517D1E}">
      <dgm:prSet phldrT="[Text]" custT="1"/>
      <dgm:spPr>
        <a:solidFill>
          <a:srgbClr val="9BBB63"/>
        </a:solidFill>
      </dgm:spPr>
      <dgm:t>
        <a:bodyPr/>
        <a:lstStyle/>
        <a:p>
          <a:r>
            <a:rPr lang="en-US" sz="1200" b="1" dirty="0"/>
            <a:t>Academia</a:t>
          </a:r>
        </a:p>
      </dgm:t>
    </dgm:pt>
    <dgm:pt modelId="{B8F5317B-6D4F-4766-B1CE-E0C9C5669AD9}" type="parTrans" cxnId="{B06041C9-3B11-45FB-988E-843AA271CC93}">
      <dgm:prSet/>
      <dgm:spPr/>
      <dgm:t>
        <a:bodyPr/>
        <a:lstStyle/>
        <a:p>
          <a:endParaRPr lang="en-US"/>
        </a:p>
      </dgm:t>
    </dgm:pt>
    <dgm:pt modelId="{E0D6054F-E7AB-48B7-ACDF-C2930DE7B67D}" type="sibTrans" cxnId="{B06041C9-3B11-45FB-988E-843AA271CC93}">
      <dgm:prSet/>
      <dgm:spPr/>
      <dgm:t>
        <a:bodyPr/>
        <a:lstStyle/>
        <a:p>
          <a:endParaRPr lang="en-US"/>
        </a:p>
      </dgm:t>
    </dgm:pt>
    <dgm:pt modelId="{85FB2823-1BD5-422A-9F96-57E8BC1100BF}" type="pres">
      <dgm:prSet presAssocID="{9F33B518-AF0D-4C82-A2B1-A0F586942A2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55B044D-D71C-4708-B15E-CC91E12C64DA}" type="pres">
      <dgm:prSet presAssocID="{9460E186-D11C-4E13-A3BF-5CD1665361E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D96EE-F150-4985-B73B-DA47A685179C}" type="pres">
      <dgm:prSet presAssocID="{9460E186-D11C-4E13-A3BF-5CD1665361E0}" presName="gear1srcNode" presStyleLbl="node1" presStyleIdx="0" presStyleCnt="3"/>
      <dgm:spPr/>
      <dgm:t>
        <a:bodyPr/>
        <a:lstStyle/>
        <a:p>
          <a:endParaRPr lang="en-US"/>
        </a:p>
      </dgm:t>
    </dgm:pt>
    <dgm:pt modelId="{6420F7D5-A78F-4A6F-B286-0A7485112EF1}" type="pres">
      <dgm:prSet presAssocID="{9460E186-D11C-4E13-A3BF-5CD1665361E0}" presName="gear1dstNode" presStyleLbl="node1" presStyleIdx="0" presStyleCnt="3"/>
      <dgm:spPr/>
      <dgm:t>
        <a:bodyPr/>
        <a:lstStyle/>
        <a:p>
          <a:endParaRPr lang="en-US"/>
        </a:p>
      </dgm:t>
    </dgm:pt>
    <dgm:pt modelId="{AF7FD454-4B90-490A-8B04-E3DF937596F0}" type="pres">
      <dgm:prSet presAssocID="{DEF06831-CF8A-48B3-B513-EDD8BA0BAC4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5C6DB-D929-49E7-85A4-05FC59615CF8}" type="pres">
      <dgm:prSet presAssocID="{DEF06831-CF8A-48B3-B513-EDD8BA0BAC42}" presName="gear2srcNode" presStyleLbl="node1" presStyleIdx="1" presStyleCnt="3"/>
      <dgm:spPr/>
      <dgm:t>
        <a:bodyPr/>
        <a:lstStyle/>
        <a:p>
          <a:endParaRPr lang="en-US"/>
        </a:p>
      </dgm:t>
    </dgm:pt>
    <dgm:pt modelId="{E56540B9-45A0-468B-8B3D-FB485CE86857}" type="pres">
      <dgm:prSet presAssocID="{DEF06831-CF8A-48B3-B513-EDD8BA0BAC42}" presName="gear2dstNode" presStyleLbl="node1" presStyleIdx="1" presStyleCnt="3"/>
      <dgm:spPr/>
      <dgm:t>
        <a:bodyPr/>
        <a:lstStyle/>
        <a:p>
          <a:endParaRPr lang="en-US"/>
        </a:p>
      </dgm:t>
    </dgm:pt>
    <dgm:pt modelId="{18120084-02F7-4AD8-8DBF-B7DCB8B14765}" type="pres">
      <dgm:prSet presAssocID="{9B8626C0-7B52-4344-8169-8A4162517D1E}" presName="gear3" presStyleLbl="node1" presStyleIdx="2" presStyleCnt="3"/>
      <dgm:spPr/>
      <dgm:t>
        <a:bodyPr/>
        <a:lstStyle/>
        <a:p>
          <a:endParaRPr lang="en-US"/>
        </a:p>
      </dgm:t>
    </dgm:pt>
    <dgm:pt modelId="{F6E8F7C4-306A-4603-B3BB-FE462F494764}" type="pres">
      <dgm:prSet presAssocID="{9B8626C0-7B52-4344-8169-8A4162517D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D6E98-159B-4EF7-AC7B-396BFB03736C}" type="pres">
      <dgm:prSet presAssocID="{9B8626C0-7B52-4344-8169-8A4162517D1E}" presName="gear3srcNode" presStyleLbl="node1" presStyleIdx="2" presStyleCnt="3"/>
      <dgm:spPr/>
      <dgm:t>
        <a:bodyPr/>
        <a:lstStyle/>
        <a:p>
          <a:endParaRPr lang="en-US"/>
        </a:p>
      </dgm:t>
    </dgm:pt>
    <dgm:pt modelId="{55AD76F4-6B62-42F9-BEF4-EC8DDCE2249D}" type="pres">
      <dgm:prSet presAssocID="{9B8626C0-7B52-4344-8169-8A4162517D1E}" presName="gear3dstNode" presStyleLbl="node1" presStyleIdx="2" presStyleCnt="3"/>
      <dgm:spPr/>
      <dgm:t>
        <a:bodyPr/>
        <a:lstStyle/>
        <a:p>
          <a:endParaRPr lang="en-US"/>
        </a:p>
      </dgm:t>
    </dgm:pt>
    <dgm:pt modelId="{B94506AE-F72D-4E25-8852-D285DB97EDDC}" type="pres">
      <dgm:prSet presAssocID="{366631FA-0CF7-44B5-A427-B49A2ECF165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9F4C286-5AF0-4612-A7E6-5E98A427A327}" type="pres">
      <dgm:prSet presAssocID="{2E60E473-D3D2-44D0-BB83-7B9F5A32F0E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4F70D5B-90B9-46DC-93DE-AE50C403351F}" type="pres">
      <dgm:prSet presAssocID="{E0D6054F-E7AB-48B7-ACDF-C2930DE7B67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79D5E2C-48D7-41A4-9590-6965B763B2E0}" srcId="{9F33B518-AF0D-4C82-A2B1-A0F586942A24}" destId="{DEF06831-CF8A-48B3-B513-EDD8BA0BAC42}" srcOrd="1" destOrd="0" parTransId="{3FD189A3-5C0D-4EFB-9E0A-948BA8EB6A95}" sibTransId="{2E60E473-D3D2-44D0-BB83-7B9F5A32F0E1}"/>
    <dgm:cxn modelId="{5CCF77C9-F802-48AE-A84D-4BD5D9AF4CD1}" type="presOf" srcId="{9B8626C0-7B52-4344-8169-8A4162517D1E}" destId="{55AD76F4-6B62-42F9-BEF4-EC8DDCE2249D}" srcOrd="3" destOrd="0" presId="urn:microsoft.com/office/officeart/2005/8/layout/gear1"/>
    <dgm:cxn modelId="{5E56185B-2D09-40BD-9F4D-FDC1450E0989}" type="presOf" srcId="{9B8626C0-7B52-4344-8169-8A4162517D1E}" destId="{18120084-02F7-4AD8-8DBF-B7DCB8B14765}" srcOrd="0" destOrd="0" presId="urn:microsoft.com/office/officeart/2005/8/layout/gear1"/>
    <dgm:cxn modelId="{0A720730-B101-41DA-9DA7-0838C20CF3CA}" type="presOf" srcId="{DEF06831-CF8A-48B3-B513-EDD8BA0BAC42}" destId="{AF7FD454-4B90-490A-8B04-E3DF937596F0}" srcOrd="0" destOrd="0" presId="urn:microsoft.com/office/officeart/2005/8/layout/gear1"/>
    <dgm:cxn modelId="{408684B2-6B7D-4938-8E59-97427063E811}" srcId="{9F33B518-AF0D-4C82-A2B1-A0F586942A24}" destId="{9460E186-D11C-4E13-A3BF-5CD1665361E0}" srcOrd="0" destOrd="0" parTransId="{CB16687F-BB5C-4310-9EFE-82546EAC7BBB}" sibTransId="{366631FA-0CF7-44B5-A427-B49A2ECF165F}"/>
    <dgm:cxn modelId="{B0B4263A-9C2A-4500-ABCB-169F714E1AE3}" type="presOf" srcId="{2E60E473-D3D2-44D0-BB83-7B9F5A32F0E1}" destId="{59F4C286-5AF0-4612-A7E6-5E98A427A327}" srcOrd="0" destOrd="0" presId="urn:microsoft.com/office/officeart/2005/8/layout/gear1"/>
    <dgm:cxn modelId="{FF69F4F1-876C-4A2C-93DD-AFF99989E0AA}" type="presOf" srcId="{DEF06831-CF8A-48B3-B513-EDD8BA0BAC42}" destId="{DD65C6DB-D929-49E7-85A4-05FC59615CF8}" srcOrd="1" destOrd="0" presId="urn:microsoft.com/office/officeart/2005/8/layout/gear1"/>
    <dgm:cxn modelId="{FE29DA33-E05C-4FF2-AECA-03D2EA6E64BB}" type="presOf" srcId="{366631FA-0CF7-44B5-A427-B49A2ECF165F}" destId="{B94506AE-F72D-4E25-8852-D285DB97EDDC}" srcOrd="0" destOrd="0" presId="urn:microsoft.com/office/officeart/2005/8/layout/gear1"/>
    <dgm:cxn modelId="{0BFA097C-0F36-47AB-AF8F-F01F6C76F1B3}" type="presOf" srcId="{9460E186-D11C-4E13-A3BF-5CD1665361E0}" destId="{6420F7D5-A78F-4A6F-B286-0A7485112EF1}" srcOrd="2" destOrd="0" presId="urn:microsoft.com/office/officeart/2005/8/layout/gear1"/>
    <dgm:cxn modelId="{9E2D2B7D-EF9D-41AF-B8BC-8B1A6B7436FA}" type="presOf" srcId="{9F33B518-AF0D-4C82-A2B1-A0F586942A24}" destId="{85FB2823-1BD5-422A-9F96-57E8BC1100BF}" srcOrd="0" destOrd="0" presId="urn:microsoft.com/office/officeart/2005/8/layout/gear1"/>
    <dgm:cxn modelId="{4FED5335-409D-44B5-8D9F-DF61ECA6ACB9}" type="presOf" srcId="{9460E186-D11C-4E13-A3BF-5CD1665361E0}" destId="{755B044D-D71C-4708-B15E-CC91E12C64DA}" srcOrd="0" destOrd="0" presId="urn:microsoft.com/office/officeart/2005/8/layout/gear1"/>
    <dgm:cxn modelId="{73647892-FF15-4368-8E5B-4350CC6E1030}" type="presOf" srcId="{9B8626C0-7B52-4344-8169-8A4162517D1E}" destId="{F6E8F7C4-306A-4603-B3BB-FE462F494764}" srcOrd="1" destOrd="0" presId="urn:microsoft.com/office/officeart/2005/8/layout/gear1"/>
    <dgm:cxn modelId="{CA0B9D1C-ACAC-46CA-A953-4A9200673899}" type="presOf" srcId="{9460E186-D11C-4E13-A3BF-5CD1665361E0}" destId="{26ED96EE-F150-4985-B73B-DA47A685179C}" srcOrd="1" destOrd="0" presId="urn:microsoft.com/office/officeart/2005/8/layout/gear1"/>
    <dgm:cxn modelId="{B06041C9-3B11-45FB-988E-843AA271CC93}" srcId="{9F33B518-AF0D-4C82-A2B1-A0F586942A24}" destId="{9B8626C0-7B52-4344-8169-8A4162517D1E}" srcOrd="2" destOrd="0" parTransId="{B8F5317B-6D4F-4766-B1CE-E0C9C5669AD9}" sibTransId="{E0D6054F-E7AB-48B7-ACDF-C2930DE7B67D}"/>
    <dgm:cxn modelId="{E751C311-EB13-4388-B957-2BA946CA7F72}" type="presOf" srcId="{9B8626C0-7B52-4344-8169-8A4162517D1E}" destId="{AF3D6E98-159B-4EF7-AC7B-396BFB03736C}" srcOrd="2" destOrd="0" presId="urn:microsoft.com/office/officeart/2005/8/layout/gear1"/>
    <dgm:cxn modelId="{807B7FB5-7F0D-485B-A7C2-333F2BEBEEDD}" type="presOf" srcId="{E0D6054F-E7AB-48B7-ACDF-C2930DE7B67D}" destId="{84F70D5B-90B9-46DC-93DE-AE50C403351F}" srcOrd="0" destOrd="0" presId="urn:microsoft.com/office/officeart/2005/8/layout/gear1"/>
    <dgm:cxn modelId="{83B092F6-A8ED-455B-856F-35FE52C65A69}" type="presOf" srcId="{DEF06831-CF8A-48B3-B513-EDD8BA0BAC42}" destId="{E56540B9-45A0-468B-8B3D-FB485CE86857}" srcOrd="2" destOrd="0" presId="urn:microsoft.com/office/officeart/2005/8/layout/gear1"/>
    <dgm:cxn modelId="{4EA33C89-E293-40DB-9CCD-0FA55648FB01}" type="presParOf" srcId="{85FB2823-1BD5-422A-9F96-57E8BC1100BF}" destId="{755B044D-D71C-4708-B15E-CC91E12C64DA}" srcOrd="0" destOrd="0" presId="urn:microsoft.com/office/officeart/2005/8/layout/gear1"/>
    <dgm:cxn modelId="{DB1AB9BE-997F-4FB9-9A6C-537E8E6C03D1}" type="presParOf" srcId="{85FB2823-1BD5-422A-9F96-57E8BC1100BF}" destId="{26ED96EE-F150-4985-B73B-DA47A685179C}" srcOrd="1" destOrd="0" presId="urn:microsoft.com/office/officeart/2005/8/layout/gear1"/>
    <dgm:cxn modelId="{7CDB6D4F-008E-4056-9FE2-79B1DB72EAC6}" type="presParOf" srcId="{85FB2823-1BD5-422A-9F96-57E8BC1100BF}" destId="{6420F7D5-A78F-4A6F-B286-0A7485112EF1}" srcOrd="2" destOrd="0" presId="urn:microsoft.com/office/officeart/2005/8/layout/gear1"/>
    <dgm:cxn modelId="{3C515112-B5A3-43E6-8E76-C0B7E1725A20}" type="presParOf" srcId="{85FB2823-1BD5-422A-9F96-57E8BC1100BF}" destId="{AF7FD454-4B90-490A-8B04-E3DF937596F0}" srcOrd="3" destOrd="0" presId="urn:microsoft.com/office/officeart/2005/8/layout/gear1"/>
    <dgm:cxn modelId="{1C68030F-A28C-4984-9F53-8F07EE1A941A}" type="presParOf" srcId="{85FB2823-1BD5-422A-9F96-57E8BC1100BF}" destId="{DD65C6DB-D929-49E7-85A4-05FC59615CF8}" srcOrd="4" destOrd="0" presId="urn:microsoft.com/office/officeart/2005/8/layout/gear1"/>
    <dgm:cxn modelId="{E0C0A6D9-56D5-4AAC-B24E-B3E761E45770}" type="presParOf" srcId="{85FB2823-1BD5-422A-9F96-57E8BC1100BF}" destId="{E56540B9-45A0-468B-8B3D-FB485CE86857}" srcOrd="5" destOrd="0" presId="urn:microsoft.com/office/officeart/2005/8/layout/gear1"/>
    <dgm:cxn modelId="{1609903B-2536-4996-BDF0-273118A278EC}" type="presParOf" srcId="{85FB2823-1BD5-422A-9F96-57E8BC1100BF}" destId="{18120084-02F7-4AD8-8DBF-B7DCB8B14765}" srcOrd="6" destOrd="0" presId="urn:microsoft.com/office/officeart/2005/8/layout/gear1"/>
    <dgm:cxn modelId="{D795D508-8F51-47F9-BB3D-9EDE89A91B44}" type="presParOf" srcId="{85FB2823-1BD5-422A-9F96-57E8BC1100BF}" destId="{F6E8F7C4-306A-4603-B3BB-FE462F494764}" srcOrd="7" destOrd="0" presId="urn:microsoft.com/office/officeart/2005/8/layout/gear1"/>
    <dgm:cxn modelId="{578045D3-F3EA-4B16-881A-256FA8F7F9EC}" type="presParOf" srcId="{85FB2823-1BD5-422A-9F96-57E8BC1100BF}" destId="{AF3D6E98-159B-4EF7-AC7B-396BFB03736C}" srcOrd="8" destOrd="0" presId="urn:microsoft.com/office/officeart/2005/8/layout/gear1"/>
    <dgm:cxn modelId="{769EE8DC-B1D7-4C58-B0AC-B906A46C3A99}" type="presParOf" srcId="{85FB2823-1BD5-422A-9F96-57E8BC1100BF}" destId="{55AD76F4-6B62-42F9-BEF4-EC8DDCE2249D}" srcOrd="9" destOrd="0" presId="urn:microsoft.com/office/officeart/2005/8/layout/gear1"/>
    <dgm:cxn modelId="{8B261ED0-62F3-400E-A5FB-832A8E3C796B}" type="presParOf" srcId="{85FB2823-1BD5-422A-9F96-57E8BC1100BF}" destId="{B94506AE-F72D-4E25-8852-D285DB97EDDC}" srcOrd="10" destOrd="0" presId="urn:microsoft.com/office/officeart/2005/8/layout/gear1"/>
    <dgm:cxn modelId="{85785D29-CF35-4B08-8E11-493862B332A1}" type="presParOf" srcId="{85FB2823-1BD5-422A-9F96-57E8BC1100BF}" destId="{59F4C286-5AF0-4612-A7E6-5E98A427A327}" srcOrd="11" destOrd="0" presId="urn:microsoft.com/office/officeart/2005/8/layout/gear1"/>
    <dgm:cxn modelId="{39EB1ABD-D965-4990-8740-3A1CCD70B39D}" type="presParOf" srcId="{85FB2823-1BD5-422A-9F96-57E8BC1100BF}" destId="{84F70D5B-90B9-46DC-93DE-AE50C40335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B044D-D71C-4708-B15E-CC91E12C64DA}">
      <dsp:nvSpPr>
        <dsp:cNvPr id="0" name=""/>
        <dsp:cNvSpPr/>
      </dsp:nvSpPr>
      <dsp:spPr>
        <a:xfrm>
          <a:off x="2078945" y="1401557"/>
          <a:ext cx="1713014" cy="1713014"/>
        </a:xfrm>
        <a:prstGeom prst="gear9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Gov’t</a:t>
          </a:r>
        </a:p>
      </dsp:txBody>
      <dsp:txXfrm>
        <a:off x="2423337" y="1802822"/>
        <a:ext cx="1024230" cy="880525"/>
      </dsp:txXfrm>
    </dsp:sp>
    <dsp:sp modelId="{AF7FD454-4B90-490A-8B04-E3DF937596F0}">
      <dsp:nvSpPr>
        <dsp:cNvPr id="0" name=""/>
        <dsp:cNvSpPr/>
      </dsp:nvSpPr>
      <dsp:spPr>
        <a:xfrm>
          <a:off x="1082282" y="996663"/>
          <a:ext cx="1245828" cy="1245828"/>
        </a:xfrm>
        <a:prstGeom prst="gear6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Industry</a:t>
          </a:r>
        </a:p>
      </dsp:txBody>
      <dsp:txXfrm>
        <a:off x="1395923" y="1312200"/>
        <a:ext cx="618546" cy="614754"/>
      </dsp:txXfrm>
    </dsp:sp>
    <dsp:sp modelId="{18120084-02F7-4AD8-8DBF-B7DCB8B14765}">
      <dsp:nvSpPr>
        <dsp:cNvPr id="0" name=""/>
        <dsp:cNvSpPr/>
      </dsp:nvSpPr>
      <dsp:spPr>
        <a:xfrm rot="20700000">
          <a:off x="1780073" y="137168"/>
          <a:ext cx="1220657" cy="1220657"/>
        </a:xfrm>
        <a:prstGeom prst="gear6">
          <a:avLst/>
        </a:prstGeom>
        <a:solidFill>
          <a:srgbClr val="9BBB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Academia</a:t>
          </a:r>
        </a:p>
      </dsp:txBody>
      <dsp:txXfrm rot="-20700000">
        <a:off x="2047799" y="404894"/>
        <a:ext cx="685205" cy="685205"/>
      </dsp:txXfrm>
    </dsp:sp>
    <dsp:sp modelId="{B94506AE-F72D-4E25-8852-D285DB97EDDC}">
      <dsp:nvSpPr>
        <dsp:cNvPr id="0" name=""/>
        <dsp:cNvSpPr/>
      </dsp:nvSpPr>
      <dsp:spPr>
        <a:xfrm>
          <a:off x="1935745" y="1149531"/>
          <a:ext cx="2192658" cy="2192658"/>
        </a:xfrm>
        <a:prstGeom prst="circularArrow">
          <a:avLst>
            <a:gd name="adj1" fmla="val 4687"/>
            <a:gd name="adj2" fmla="val 299029"/>
            <a:gd name="adj3" fmla="val 2483380"/>
            <a:gd name="adj4" fmla="val 1593380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4C286-5AF0-4612-A7E6-5E98A427A327}">
      <dsp:nvSpPr>
        <dsp:cNvPr id="0" name=""/>
        <dsp:cNvSpPr/>
      </dsp:nvSpPr>
      <dsp:spPr>
        <a:xfrm>
          <a:off x="861648" y="725641"/>
          <a:ext cx="1593103" cy="15931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70D5B-90B9-46DC-93DE-AE50C403351F}">
      <dsp:nvSpPr>
        <dsp:cNvPr id="0" name=""/>
        <dsp:cNvSpPr/>
      </dsp:nvSpPr>
      <dsp:spPr>
        <a:xfrm>
          <a:off x="1497722" y="-125567"/>
          <a:ext cx="1717686" cy="17176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0.17331</cdr:x>
      <cdr:y>0.85629</cdr:y>
    </cdr:from>
    <cdr:to>
      <cdr:x>0.87177</cdr:x>
      <cdr:y>0.85629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A130812B-110F-4D77-AE02-84E6FBA62D4E}"/>
            </a:ext>
          </a:extLst>
        </cdr:cNvPr>
        <cdr:cNvCxnSpPr/>
      </cdr:nvCxnSpPr>
      <cdr:spPr>
        <a:xfrm xmlns:a="http://schemas.openxmlformats.org/drawingml/2006/main">
          <a:off x="718494" y="3037493"/>
          <a:ext cx="2895601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0.17331</cdr:x>
      <cdr:y>0.12165</cdr:y>
    </cdr:from>
    <cdr:to>
      <cdr:x>0.17331</cdr:x>
      <cdr:y>0.85481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E5FE5DCE-E889-4802-84C1-F5F9396E4966}"/>
            </a:ext>
          </a:extLst>
        </cdr:cNvPr>
        <cdr:cNvCxnSpPr/>
      </cdr:nvCxnSpPr>
      <cdr:spPr>
        <a:xfrm xmlns:a="http://schemas.openxmlformats.org/drawingml/2006/main" flipV="1">
          <a:off x="718495" y="431540"/>
          <a:ext cx="0" cy="26007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0.09979</cdr:x>
      <cdr:y>0.17336</cdr:y>
    </cdr:from>
    <cdr:to>
      <cdr:x>0.16243</cdr:x>
      <cdr:y>0.43114</cdr:y>
    </cdr:to>
    <cdr:sp macro="" textlink="">
      <cdr:nvSpPr>
        <cdr:cNvPr id="13" name="TextBox 1"/>
        <cdr:cNvSpPr txBox="1"/>
      </cdr:nvSpPr>
      <cdr:spPr>
        <a:xfrm xmlns:a="http://schemas.openxmlformats.org/drawingml/2006/main" rot="16200000">
          <a:off x="86351" y="942303"/>
          <a:ext cx="914400" cy="259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Power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0.45518</cdr:x>
      <cdr:y>0.78056</cdr:y>
    </cdr:from>
    <cdr:to>
      <cdr:x>0.67574</cdr:x>
      <cdr:y>0.85378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887030" y="2768869"/>
          <a:ext cx="914400" cy="259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Today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0.73304</cdr:x>
      <cdr:y>0.11428</cdr:y>
    </cdr:from>
    <cdr:to>
      <cdr:x>0.73986</cdr:x>
      <cdr:y>0.15511</cdr:y>
    </cdr:to>
    <cdr:cxnSp macro="">
      <cdr:nvCxnSpPr>
        <cdr:cNvPr id="17" name="Straight Arrow Connector 16">
          <a:extLst xmlns:a="http://schemas.openxmlformats.org/drawingml/2006/main">
            <a:ext uri="{FF2B5EF4-FFF2-40B4-BE49-F238E27FC236}">
              <a16:creationId xmlns:a16="http://schemas.microsoft.com/office/drawing/2014/main" id="{6B18BDF0-AC1F-425D-BF50-F2D10D011E05}"/>
            </a:ext>
          </a:extLst>
        </cdr:cNvPr>
        <cdr:cNvCxnSpPr/>
      </cdr:nvCxnSpPr>
      <cdr:spPr>
        <a:xfrm xmlns:a="http://schemas.openxmlformats.org/drawingml/2006/main" flipV="1">
          <a:off x="3038945" y="405382"/>
          <a:ext cx="28274" cy="14483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0.60482</cdr:x>
      <cdr:y>0</cdr:y>
    </cdr:from>
    <cdr:to>
      <cdr:x>0.96962</cdr:x>
      <cdr:y>0.07621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2507408" y="-2029911"/>
          <a:ext cx="1512323" cy="27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Exponential </a:t>
          </a:r>
        </a:p>
        <a:p xmlns:a="http://schemas.openxmlformats.org/drawingml/2006/main">
          <a:r>
            <a:rPr lang="en-US" dirty="0"/>
            <a:t>Capabilities</a:t>
          </a:r>
          <a:r>
            <a:rPr lang="en-US" sz="1100" dirty="0"/>
            <a:t> Growth</a:t>
          </a:r>
        </a:p>
      </cdr:txBody>
    </cdr:sp>
  </cdr:relSizeAnchor>
  <cdr:relSizeAnchor xmlns:cdr="http://schemas.openxmlformats.org/drawingml/2006/chartDrawing">
    <cdr:from>
      <cdr:x>0.26869</cdr:x>
      <cdr:y>0.91577</cdr:y>
    </cdr:from>
    <cdr:to>
      <cdr:x>0.51918</cdr:x>
      <cdr:y>0.99892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113918" y="3248488"/>
          <a:ext cx="1038452" cy="2949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Power Available</a:t>
          </a:r>
        </a:p>
      </cdr:txBody>
    </cdr:sp>
  </cdr:relSizeAnchor>
  <cdr:relSizeAnchor xmlns:cdr="http://schemas.openxmlformats.org/drawingml/2006/chartDrawing">
    <cdr:from>
      <cdr:x>0.60482</cdr:x>
      <cdr:y>0.91685</cdr:y>
    </cdr:from>
    <cdr:to>
      <cdr:x>0.85531</cdr:x>
      <cdr:y>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507408" y="3252319"/>
          <a:ext cx="1038452" cy="2949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Power Demand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8" tIns="46183" rIns="92368" bIns="46183" numCol="1" anchor="t" anchorCtr="0" compatLnSpc="1">
            <a:prstTxWarp prst="textNoShape">
              <a:avLst/>
            </a:prstTxWarp>
          </a:bodyPr>
          <a:lstStyle>
            <a:lvl1pPr defTabSz="923857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4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8" tIns="46183" rIns="92368" bIns="46183" numCol="1" anchor="t" anchorCtr="0" compatLnSpc="1">
            <a:prstTxWarp prst="textNoShape">
              <a:avLst/>
            </a:prstTxWarp>
          </a:bodyPr>
          <a:lstStyle>
            <a:lvl1pPr algn="r" defTabSz="923857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A3FF608-010C-4DDC-9983-AA09F919283A}" type="datetimeFigureOut">
              <a:rPr lang="en-US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4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8" tIns="46183" rIns="92368" bIns="46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239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8" tIns="46183" rIns="92368" bIns="46183" numCol="1" anchor="b" anchorCtr="0" compatLnSpc="1">
            <a:prstTxWarp prst="textNoShape">
              <a:avLst/>
            </a:prstTxWarp>
          </a:bodyPr>
          <a:lstStyle>
            <a:lvl1pPr defTabSz="923857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4" y="8758239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68" tIns="46183" rIns="92368" bIns="46183" numCol="1" anchor="b" anchorCtr="0" compatLnSpc="1">
            <a:prstTxWarp prst="textNoShape">
              <a:avLst/>
            </a:prstTxWarp>
          </a:bodyPr>
          <a:lstStyle>
            <a:lvl1pPr algn="r" defTabSz="923857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8C5774D-F468-47F9-B2E5-26AE18886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94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(Alignment Component)</a:t>
            </a:r>
          </a:p>
          <a:p>
            <a:r>
              <a:rPr lang="en-US" dirty="0"/>
              <a:t>R&amp;D Priorities shared across the R&amp;D Community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Augmented Warfighter</a:t>
            </a:r>
            <a:r>
              <a:rPr lang="en-US" baseline="0" dirty="0"/>
              <a:t> : </a:t>
            </a:r>
            <a:r>
              <a:rPr lang="en-US" dirty="0"/>
              <a:t>Seamless man-machine teaming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Operational Endurance</a:t>
            </a:r>
            <a:r>
              <a:rPr lang="en-US" baseline="0" dirty="0"/>
              <a:t> : </a:t>
            </a:r>
            <a:r>
              <a:rPr lang="en-US" dirty="0"/>
              <a:t>Resilient and sustained operation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Integrated &amp; Distributed Forces</a:t>
            </a:r>
            <a:r>
              <a:rPr lang="en-US" baseline="0" dirty="0"/>
              <a:t> : </a:t>
            </a:r>
            <a:r>
              <a:rPr lang="en-US" dirty="0"/>
              <a:t>Collaboration that spans geography, domains, platforms and partners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Sensing &amp; Sense-Making</a:t>
            </a:r>
            <a:r>
              <a:rPr lang="en-US" baseline="0" dirty="0"/>
              <a:t> : </a:t>
            </a:r>
            <a:r>
              <a:rPr lang="en-US" dirty="0"/>
              <a:t>Timely knowledge from the sea of data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Scalable Lethality</a:t>
            </a:r>
            <a:r>
              <a:rPr lang="en-US" baseline="0" dirty="0"/>
              <a:t> : </a:t>
            </a:r>
            <a:r>
              <a:rPr lang="en-US" dirty="0"/>
              <a:t>New Weapons that are multi-domain, integrated, cost-effective, kinetic and non-kinetic</a:t>
            </a:r>
          </a:p>
          <a:p>
            <a:endParaRPr lang="en-US" dirty="0"/>
          </a:p>
          <a:p>
            <a:r>
              <a:rPr lang="en-US" dirty="0"/>
              <a:t>--------------------------------------</a:t>
            </a:r>
          </a:p>
          <a:p>
            <a:r>
              <a:rPr lang="en-US" dirty="0"/>
              <a:t>(Allocation Component)</a:t>
            </a:r>
          </a:p>
          <a:p>
            <a:r>
              <a:rPr lang="en-US" dirty="0"/>
              <a:t>Factors to consider…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Technologies develop at varied speeds; projects should pace the speed of technology.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We need to create more institutionalized methods</a:t>
            </a:r>
            <a:r>
              <a:rPr lang="en-US" baseline="0" dirty="0"/>
              <a:t> to better advance revolutionary tech.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baseline="0" dirty="0"/>
              <a:t>We need more flexible R&amp;D investment at the tactical level; more balanced at the strategic level.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Be deliberate on tech areas in which to lead (e.g., NNRs) and follow.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dirty="0"/>
              <a:t>Resolve</a:t>
            </a:r>
            <a:r>
              <a:rPr lang="en-US" baseline="0" dirty="0"/>
              <a:t> risk smarter</a:t>
            </a:r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--------------------------------------</a:t>
            </a:r>
          </a:p>
          <a:p>
            <a:r>
              <a:rPr lang="en-US" dirty="0"/>
              <a:t>(Acceleration Component)</a:t>
            </a:r>
          </a:p>
          <a:p>
            <a:r>
              <a:rPr lang="en-US" dirty="0"/>
              <a:t>Builds</a:t>
            </a:r>
            <a:r>
              <a:rPr lang="en-US" baseline="0" dirty="0"/>
              <a:t> on Alignment and Allocation.  Adds agile and responsive business, and empowered people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baseline="0" dirty="0"/>
              <a:t>E.g., FNC process improvements: reduced latency between decision and funding; streamlined decision-makers; closer partnering between R&amp;D and acquisition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baseline="0" dirty="0"/>
              <a:t>E.g., 6.4 assessment: smarter prototyping and experimentation</a:t>
            </a:r>
          </a:p>
          <a:p>
            <a:pPr marL="173465" indent="-173465">
              <a:buFont typeface="Arial" panose="020B0604020202020204" pitchFamily="34" charset="0"/>
              <a:buChar char="•"/>
            </a:pPr>
            <a:r>
              <a:rPr lang="en-US" baseline="0" dirty="0"/>
              <a:t>E.g., Portfolio-based approach to execution: ONR’s Integrated Research Portfolios (IRPs), which are described in the Framework Addendum and will be discussed in separate agenda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C56D-1550-40F7-B2A4-39F80E8116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4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774D-F468-47F9-B2E5-26AE18886F6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774D-F468-47F9-B2E5-26AE18886F6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9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4D801-DCDA-4577-A216-5D060A8789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8200" cy="34861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575" y="4416111"/>
            <a:ext cx="5139251" cy="4182419"/>
          </a:xfrm>
        </p:spPr>
        <p:txBody>
          <a:bodyPr/>
          <a:lstStyle/>
          <a:p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8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684" indent="-169684">
              <a:buFont typeface="Arial" panose="020B0604020202020204" pitchFamily="34" charset="0"/>
              <a:buChar char="•"/>
            </a:pPr>
            <a:r>
              <a:rPr lang="en-US" dirty="0"/>
              <a:t>Our S&amp;T investments fall into the following 3 areas:</a:t>
            </a:r>
          </a:p>
          <a:p>
            <a:pPr marL="622175" lvl="1" indent="-169684">
              <a:buFont typeface="Arial" panose="020B0604020202020204" pitchFamily="34" charset="0"/>
              <a:buChar char="•"/>
            </a:pPr>
            <a:r>
              <a:rPr lang="en-US" dirty="0"/>
              <a:t>Electric Weapon &amp; Sensor Enablers</a:t>
            </a:r>
          </a:p>
          <a:p>
            <a:pPr marL="622175" lvl="1" indent="-169684">
              <a:buFont typeface="Arial" panose="020B0604020202020204" pitchFamily="34" charset="0"/>
              <a:buChar char="•"/>
            </a:pPr>
            <a:r>
              <a:rPr lang="en-US" dirty="0"/>
              <a:t>Advanced Electric Architecture</a:t>
            </a:r>
          </a:p>
          <a:p>
            <a:pPr marL="622175" lvl="1" indent="-169684">
              <a:buFont typeface="Arial" panose="020B0604020202020204" pitchFamily="34" charset="0"/>
              <a:buChar char="•"/>
            </a:pPr>
            <a:r>
              <a:rPr lang="en-US" dirty="0"/>
              <a:t>Basic</a:t>
            </a:r>
            <a:r>
              <a:rPr lang="en-US" baseline="0" dirty="0"/>
              <a:t> / Applied Research</a:t>
            </a:r>
          </a:p>
          <a:p>
            <a:pPr marL="169684" indent="-16968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09CFF-ACF6-4958-A896-D3D59AF6FE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2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6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7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3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A4F9-AD97-4E87-BDB1-F8DF8309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0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58EF-535E-485D-8BDF-63D96BD3F8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60E3-DE39-4682-AF2E-330A54C776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1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D4C-4F7B-4128-A50B-07E9DA33A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4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58A3-355E-4C17-950D-7C24147D7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8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9534-998E-44B2-AE5F-434B5A0B3E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1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973-0256-425B-A6AB-E55B5CEBAD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EE6B-D23E-4409-8781-4E3D7D222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4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35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9D17-A778-4821-A44C-E31656A2D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6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E93B-8ABA-403B-9AC5-16506015B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1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35DC-5AF0-4855-827E-DBC94FBA0C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5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143000"/>
            <a:ext cx="4876800" cy="5181600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45352" y="1905000"/>
            <a:ext cx="2441448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Distribution statement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B911-023D-4EA6-B1F3-54684DB6FB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1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A4F9-AD97-4E87-BDB1-F8DF8309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63" y="137160"/>
            <a:ext cx="7407275" cy="731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58EF-535E-485D-8BDF-63D96BD3F8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60E3-DE39-4682-AF2E-330A54C776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24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5D4C-4F7B-4128-A50B-07E9DA33A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44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58A3-355E-4C17-950D-7C24147D7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2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9534-998E-44B2-AE5F-434B5A0B3E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3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38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973-0256-425B-A6AB-E55B5CEBAD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99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143000"/>
            <a:ext cx="4876800" cy="5181600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45352" y="1905000"/>
            <a:ext cx="2441448" cy="365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Distribution statement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B911-023D-4EA6-B1F3-54684DB6FBD6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5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6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2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9" descr="ONR oval Logo Red Blue Gold150ppi3x7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01168"/>
            <a:ext cx="1512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77862A-0C09-40A7-B3F2-6750822DE4A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2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34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9" descr="ONR oval Logo Red Blue Gold150ppi3x7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01168"/>
            <a:ext cx="1512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707F52-F57B-4F0E-93D3-484019D09FE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89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34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9" descr="ONR oval Logo Red Blue Gold150ppi3x7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01168"/>
            <a:ext cx="1512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162" y="183198"/>
            <a:ext cx="7407275" cy="73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608" y="1623218"/>
            <a:ext cx="85988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7F52-F57B-4F0E-93D3-484019D09F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5D36-C233-4F97-A082-DCA59217D9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6200" y="6640253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 smtClean="0">
                <a:solidFill>
                  <a:srgbClr val="000000"/>
                </a:solidFill>
              </a:rPr>
              <a:t>Distribution A; Approved for public release, Distribution Unlimited; DCN# 43-3903-18.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547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3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r.navy.mil/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hyperlink" Target="http://www.futureforce.navylive.dodlive.mil/" TargetMode="External"/><Relationship Id="rId2" Type="http://schemas.openxmlformats.org/officeDocument/2006/relationships/hyperlink" Target="http://www.youtube.com/usnavyresearch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facebook.com/officeofnavalresearch" TargetMode="External"/><Relationship Id="rId11" Type="http://schemas.openxmlformats.org/officeDocument/2006/relationships/hyperlink" Target="http://www.navalstem.navylive.dodlive.mil/" TargetMode="External"/><Relationship Id="rId5" Type="http://schemas.openxmlformats.org/officeDocument/2006/relationships/image" Target="../media/image37.jpeg"/><Relationship Id="rId10" Type="http://schemas.openxmlformats.org/officeDocument/2006/relationships/hyperlink" Target="http://www.flickr.com/usnavyresearch" TargetMode="External"/><Relationship Id="rId4" Type="http://schemas.openxmlformats.org/officeDocument/2006/relationships/hyperlink" Target="http://twitter.com/" TargetMode="External"/><Relationship Id="rId9" Type="http://schemas.openxmlformats.org/officeDocument/2006/relationships/hyperlink" Target="http://www.twitter.com/usnavyresearch" TargetMode="External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chart" Target="../charts/chart1.xm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chart" Target="../charts/chart3.xml"/><Relationship Id="rId10" Type="http://schemas.microsoft.com/office/2007/relationships/diagramDrawing" Target="../diagrams/drawing1.xml"/><Relationship Id="rId4" Type="http://schemas.openxmlformats.org/officeDocument/2006/relationships/chart" Target="../charts/chart2.xm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4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emf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&quot;First to Field&quot;"/>
          <p:cNvSpPr txBox="1">
            <a:spLocks/>
          </p:cNvSpPr>
          <p:nvPr/>
        </p:nvSpPr>
        <p:spPr bwMode="auto">
          <a:xfrm>
            <a:off x="3581400" y="1260687"/>
            <a:ext cx="54566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 Navy Electrical Leap Forward…A Vision for the </a:t>
            </a:r>
            <a:r>
              <a:rPr lang="en-US" dirty="0" smtClean="0"/>
              <a:t>Future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ONR Technology Development</a:t>
            </a:r>
            <a:endParaRPr lang="en-US" sz="2800" i="1" dirty="0"/>
          </a:p>
          <a:p>
            <a:pPr algn="ctr"/>
            <a:r>
              <a:rPr lang="en-US" sz="2400" dirty="0"/>
              <a:t>CAPT Lynn J. Petersen USN (Ret) </a:t>
            </a:r>
          </a:p>
          <a:p>
            <a:pPr algn="ctr"/>
            <a:r>
              <a:rPr lang="en-US" sz="1600" dirty="0"/>
              <a:t>Advanced Naval Platforms </a:t>
            </a:r>
            <a:endParaRPr lang="en-US" sz="1600" b="0" dirty="0"/>
          </a:p>
          <a:p>
            <a:pPr algn="ctr"/>
            <a:r>
              <a:rPr lang="en-US" sz="1600" dirty="0"/>
              <a:t>Office </a:t>
            </a:r>
            <a:r>
              <a:rPr lang="en-US" sz="1600" dirty="0" smtClean="0"/>
              <a:t>of </a:t>
            </a:r>
            <a:r>
              <a:rPr lang="en-US" sz="1600" dirty="0"/>
              <a:t>Naval </a:t>
            </a:r>
            <a:r>
              <a:rPr lang="en-US" sz="1600" dirty="0" smtClean="0"/>
              <a:t>Research (ONR 331)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i="1" dirty="0" smtClean="0"/>
              <a:t>Defense Energy Seminar</a:t>
            </a:r>
          </a:p>
          <a:p>
            <a:pPr algn="ctr"/>
            <a:r>
              <a:rPr lang="en-US" sz="1600" i="1" dirty="0" smtClean="0"/>
              <a:t>Naval Postgraduate School</a:t>
            </a:r>
            <a:endParaRPr lang="en-US" sz="1600" i="1" dirty="0" smtClean="0"/>
          </a:p>
          <a:p>
            <a:pPr algn="ctr"/>
            <a:r>
              <a:rPr lang="en-US" sz="1600" i="1" dirty="0" smtClean="0"/>
              <a:t> </a:t>
            </a:r>
            <a:r>
              <a:rPr lang="en-US" sz="1600" i="1" dirty="0" smtClean="0"/>
              <a:t>02 November</a:t>
            </a:r>
            <a:r>
              <a:rPr lang="en-US" sz="1600" i="1" dirty="0" smtClean="0"/>
              <a:t> </a:t>
            </a:r>
            <a:r>
              <a:rPr lang="en-US" sz="1600" i="1" dirty="0" smtClean="0"/>
              <a:t>2018</a:t>
            </a:r>
            <a:endParaRPr lang="en-US" sz="2000" dirty="0">
              <a:solidFill>
                <a:srgbClr val="1F497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ONR logo" descr="ONR oval Logo Red Blue Gold150ppi3x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031" y="274320"/>
            <a:ext cx="2710649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"/>
          <p:cNvSpPr>
            <a:spLocks noGrp="1"/>
          </p:cNvSpPr>
          <p:nvPr/>
        </p:nvSpPr>
        <p:spPr>
          <a:xfrm>
            <a:off x="4754880" y="5852160"/>
            <a:ext cx="4206240" cy="86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"/>
          <p:cNvSpPr>
            <a:spLocks noGrp="1"/>
          </p:cNvSpPr>
          <p:nvPr/>
        </p:nvSpPr>
        <p:spPr>
          <a:xfrm>
            <a:off x="4754880" y="6126480"/>
            <a:ext cx="4206240" cy="59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</a:rPr>
              <a:t>Distribution Statement A: </a:t>
            </a:r>
            <a:r>
              <a:rPr lang="en-US" dirty="0">
                <a:solidFill>
                  <a:prstClr val="black"/>
                </a:solidFill>
              </a:rPr>
              <a:t>Distribution is unlimited. Approved for public release, 43-2252-16 oral/visual only. </a:t>
            </a:r>
          </a:p>
        </p:txBody>
      </p:sp>
    </p:spTree>
    <p:extLst>
      <p:ext uri="{BB962C8B-B14F-4D97-AF65-F5344CB8AC3E}">
        <p14:creationId xmlns:p14="http://schemas.microsoft.com/office/powerpoint/2010/main" val="38228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-8467"/>
            <a:ext cx="8229600" cy="1143000"/>
          </a:xfrm>
        </p:spPr>
        <p:txBody>
          <a:bodyPr/>
          <a:lstStyle/>
          <a:p>
            <a:r>
              <a:rPr lang="en-US" dirty="0" smtClean="0"/>
              <a:t>6.1 Adaptive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020233"/>
            <a:ext cx="4724400" cy="14562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b="1" u="sng" dirty="0" smtClean="0"/>
              <a:t>Objective / Goal</a:t>
            </a:r>
          </a:p>
          <a:p>
            <a:r>
              <a:rPr lang="en-US" sz="2900" dirty="0" smtClean="0"/>
              <a:t>Provide </a:t>
            </a:r>
            <a:r>
              <a:rPr lang="en-US" sz="2900" dirty="0"/>
              <a:t>a leap ahead capability for DoD platforms that utilize Distributed Machinery Systems (resources to loads) by implementing advanced resilient control architectures that operate from a ‘Systems of Systems’ perspective. </a:t>
            </a:r>
            <a:r>
              <a:rPr lang="en-US" sz="2900" dirty="0" smtClean="0"/>
              <a:t> </a:t>
            </a:r>
          </a:p>
          <a:p>
            <a:r>
              <a:rPr lang="en-US" sz="2900" dirty="0" smtClean="0"/>
              <a:t>Focuses on  </a:t>
            </a:r>
            <a:r>
              <a:rPr lang="en-US" sz="2900" b="1" dirty="0" smtClean="0"/>
              <a:t>“Getting the human out of the loop”</a:t>
            </a:r>
            <a:endParaRPr lang="en-US" sz="29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33CF6-C69A-4170-8BDF-E994C3D2AAB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51400" y="3045653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u="sng" dirty="0" smtClean="0"/>
              <a:t>Recent Accomplishments</a:t>
            </a:r>
          </a:p>
          <a:p>
            <a:pPr>
              <a:spcBef>
                <a:spcPts val="200"/>
              </a:spcBef>
            </a:pPr>
            <a:r>
              <a:rPr lang="en-US" sz="1400" dirty="0" smtClean="0"/>
              <a:t>Lehigh (Liu) submitted 5 related transaction papers </a:t>
            </a:r>
          </a:p>
          <a:p>
            <a:pPr>
              <a:spcBef>
                <a:spcPts val="200"/>
              </a:spcBef>
            </a:pPr>
            <a:r>
              <a:rPr lang="en-US" sz="1400" dirty="0" smtClean="0"/>
              <a:t>UT Austin (</a:t>
            </a:r>
            <a:r>
              <a:rPr lang="en-US" sz="1400" dirty="0" err="1" smtClean="0"/>
              <a:t>Topku</a:t>
            </a:r>
            <a:r>
              <a:rPr lang="en-US" sz="1400" dirty="0" smtClean="0"/>
              <a:t>) developed </a:t>
            </a:r>
            <a:r>
              <a:rPr lang="en-US" sz="1400" dirty="0"/>
              <a:t>a new multi-objective verification </a:t>
            </a:r>
            <a:r>
              <a:rPr lang="en-US" sz="1400" dirty="0" smtClean="0"/>
              <a:t>method </a:t>
            </a:r>
            <a:r>
              <a:rPr lang="en-US" sz="1400" dirty="0"/>
              <a:t>for parametric Markov decision processes</a:t>
            </a:r>
            <a:endParaRPr lang="en-US" sz="1400" dirty="0" smtClean="0"/>
          </a:p>
          <a:p>
            <a:pPr>
              <a:spcBef>
                <a:spcPts val="200"/>
              </a:spcBef>
            </a:pPr>
            <a:r>
              <a:rPr lang="en-US" sz="1400" dirty="0" smtClean="0"/>
              <a:t>Villanova (</a:t>
            </a:r>
            <a:r>
              <a:rPr lang="en-US" sz="1400" dirty="0" err="1" smtClean="0"/>
              <a:t>Nataraj</a:t>
            </a:r>
            <a:r>
              <a:rPr lang="en-US" sz="1400" dirty="0" smtClean="0"/>
              <a:t>) developed </a:t>
            </a:r>
            <a:r>
              <a:rPr lang="en-US" sz="1400" dirty="0"/>
              <a:t>a novel </a:t>
            </a:r>
            <a:r>
              <a:rPr lang="en-US" sz="1400" dirty="0" smtClean="0"/>
              <a:t>“Extended </a:t>
            </a:r>
            <a:r>
              <a:rPr lang="en-US" sz="1400" dirty="0"/>
              <a:t>Phase Space </a:t>
            </a:r>
            <a:r>
              <a:rPr lang="en-US" sz="1400" dirty="0" smtClean="0"/>
              <a:t>Topology” method and successfully applied </a:t>
            </a:r>
            <a:r>
              <a:rPr lang="en-US" sz="1400" dirty="0"/>
              <a:t>to </a:t>
            </a:r>
            <a:r>
              <a:rPr lang="en-US" sz="1400" dirty="0" smtClean="0"/>
              <a:t>bearing/gear-train diagnosis</a:t>
            </a:r>
          </a:p>
          <a:p>
            <a:pPr>
              <a:spcBef>
                <a:spcPts val="200"/>
              </a:spcBef>
            </a:pPr>
            <a:r>
              <a:rPr lang="en-US" sz="1400" dirty="0" smtClean="0"/>
              <a:t>U of So. Carolina (</a:t>
            </a:r>
            <a:r>
              <a:rPr lang="en-US" sz="1400" dirty="0" err="1" smtClean="0"/>
              <a:t>Begnini</a:t>
            </a:r>
            <a:r>
              <a:rPr lang="en-US" sz="1400" dirty="0" smtClean="0"/>
              <a:t>) achieved </a:t>
            </a:r>
            <a:r>
              <a:rPr lang="en-US" sz="1400" dirty="0"/>
              <a:t>40ns time step for system with 17 </a:t>
            </a:r>
            <a:r>
              <a:rPr lang="en-US" sz="1400" dirty="0" smtClean="0"/>
              <a:t>converters</a:t>
            </a:r>
          </a:p>
          <a:p>
            <a:pPr marL="0" indent="0">
              <a:buNone/>
            </a:pPr>
            <a:r>
              <a:rPr lang="en-US" sz="1800" b="1" u="sng" dirty="0" smtClean="0"/>
              <a:t>Key </a:t>
            </a:r>
            <a:r>
              <a:rPr lang="en-US" sz="1800" b="1" u="sng" dirty="0"/>
              <a:t>Milestones / Projected </a:t>
            </a:r>
            <a:r>
              <a:rPr lang="en-US" sz="1800" b="1" u="sng" dirty="0" smtClean="0"/>
              <a:t>Transition</a:t>
            </a:r>
          </a:p>
          <a:p>
            <a:r>
              <a:rPr lang="en-US" sz="1400" b="1" dirty="0" smtClean="0"/>
              <a:t>Near: </a:t>
            </a:r>
            <a:r>
              <a:rPr lang="en-US" sz="1400" dirty="0" smtClean="0"/>
              <a:t>Semi-Annual Controls Workshops in FY15-18 (Government, Industry and Academia)</a:t>
            </a:r>
          </a:p>
          <a:p>
            <a:r>
              <a:rPr lang="en-US" sz="1400" b="1" dirty="0" smtClean="0"/>
              <a:t>Far:  </a:t>
            </a:r>
            <a:r>
              <a:rPr lang="en-US" sz="1400" dirty="0" smtClean="0"/>
              <a:t>Feeds into: 6.2 Machinery Controls; Navy Combat Power and Energy System (CPES); </a:t>
            </a:r>
            <a:r>
              <a:rPr lang="en-US" sz="1400" dirty="0" err="1" smtClean="0"/>
              <a:t>UxV</a:t>
            </a:r>
            <a:r>
              <a:rPr lang="en-US" sz="1400" dirty="0" smtClean="0"/>
              <a:t> considerations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15900" y="2286000"/>
            <a:ext cx="4572000" cy="40503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u="sng" dirty="0">
                <a:solidFill>
                  <a:prstClr val="black"/>
                </a:solidFill>
                <a:latin typeface="Calibri"/>
              </a:rPr>
              <a:t>Technical Summary of Research</a:t>
            </a:r>
          </a:p>
          <a:p>
            <a:pPr marL="114300" lvl="0" indent="-1143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Hybrid diagnostic algorithms for higher order nonlinear 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systems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Chandrasekhar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Nataraj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(Villanova) Ending FY19</a:t>
            </a:r>
          </a:p>
          <a:p>
            <a:pPr marL="114300" lvl="0" indent="-1143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Microgrid modeling and control with multiple distributed energy sources: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Wenxin Liu (Lehigh) (transition to RCP FNC)</a:t>
            </a:r>
          </a:p>
          <a:p>
            <a:pPr marL="114300" lvl="0" indent="-1143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Correct by construction autonomy protocols for open, reconfigurable shipboard networks: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Ufuk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Topku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(UT Austin)</a:t>
            </a:r>
          </a:p>
          <a:p>
            <a:pPr marL="114300" lvl="0" indent="-1143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Adaptive Controls for Navy microgrid circuits: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Henry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Yeh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(CSU Long Beach) Ending FY18</a:t>
            </a:r>
          </a:p>
          <a:p>
            <a:pPr marL="114300" lvl="0" indent="-1143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High-speed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, scalable, system-level real-time simulation: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Andrea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Begnini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(U of So Carolina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11125" lvl="0" indent="-11112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Distributed verification and validation methods for power system dynamics and control: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Kurtis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Kredo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(CSU Chico) Ending FY18; new FY19 effort planned.</a:t>
            </a:r>
          </a:p>
          <a:p>
            <a:pPr marL="114300" lvl="0" indent="-114300">
              <a:spcBef>
                <a:spcPct val="20000"/>
              </a:spcBef>
              <a:buFont typeface="Arial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Mixed Initiative, Cooperative Self-Adaption for System of Systems: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David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Garlan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(Carnegie Melon) Ending FY18</a:t>
            </a:r>
          </a:p>
          <a:p>
            <a:pPr marL="114300" lvl="0" indent="-114300">
              <a:spcBef>
                <a:spcPct val="20000"/>
              </a:spcBef>
              <a:buFont typeface="Arial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447" y="980246"/>
            <a:ext cx="3159905" cy="215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2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709"/>
            <a:ext cx="8229600" cy="1143000"/>
          </a:xfrm>
        </p:spPr>
        <p:txBody>
          <a:bodyPr/>
          <a:lstStyle/>
          <a:p>
            <a:r>
              <a:rPr lang="en-US" dirty="0" smtClean="0"/>
              <a:t>6.2 Machinery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87" y="1232695"/>
            <a:ext cx="4724400" cy="158670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u="sng" dirty="0" smtClean="0"/>
              <a:t>Objective / Goal</a:t>
            </a:r>
          </a:p>
          <a:p>
            <a:r>
              <a:rPr lang="en-US" sz="2900" dirty="0" smtClean="0"/>
              <a:t>Enable </a:t>
            </a:r>
            <a:r>
              <a:rPr lang="en-US" sz="2900" dirty="0"/>
              <a:t>the implementation of Autonomous Cognitive Capabilities for next generation naval ship machinery systems. </a:t>
            </a:r>
            <a:r>
              <a:rPr lang="en-US" sz="2900" b="1" dirty="0"/>
              <a:t>To enable </a:t>
            </a:r>
            <a:r>
              <a:rPr lang="en-US" sz="2900" b="1" dirty="0" smtClean="0"/>
              <a:t>understanding</a:t>
            </a:r>
            <a:r>
              <a:rPr lang="en-US" sz="2900" b="1" dirty="0"/>
              <a:t>, design, operation and affordability of increasingly complex, integrated, and interdependent </a:t>
            </a:r>
            <a:r>
              <a:rPr lang="en-US" sz="2900" b="1" dirty="0" smtClean="0"/>
              <a:t>systems </a:t>
            </a:r>
            <a:endParaRPr lang="en-US" sz="29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33CF6-C69A-4170-8BDF-E994C3D2AAB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32673" y="2998786"/>
            <a:ext cx="41148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u="sng" dirty="0" smtClean="0"/>
              <a:t>Recent Accomplishments</a:t>
            </a:r>
          </a:p>
          <a:p>
            <a:r>
              <a:rPr lang="en-US" sz="1300" dirty="0" smtClean="0"/>
              <a:t>JHU/APL (</a:t>
            </a:r>
            <a:r>
              <a:rPr lang="en-US" sz="1300" dirty="0" err="1" smtClean="0"/>
              <a:t>Scheidt</a:t>
            </a:r>
            <a:r>
              <a:rPr lang="en-US" sz="1300" dirty="0" smtClean="0"/>
              <a:t>) developed </a:t>
            </a:r>
            <a:r>
              <a:rPr lang="en-US" sz="1300" dirty="0"/>
              <a:t>resilient fitness criteria for auxiliary </a:t>
            </a:r>
            <a:r>
              <a:rPr lang="en-US" sz="1300" dirty="0" smtClean="0"/>
              <a:t>systems; centralized </a:t>
            </a:r>
            <a:r>
              <a:rPr lang="en-US" sz="1300" dirty="0"/>
              <a:t>auxiliary system planner developed and </a:t>
            </a:r>
            <a:r>
              <a:rPr lang="en-US" sz="1300" dirty="0" smtClean="0"/>
              <a:t>tested</a:t>
            </a:r>
          </a:p>
          <a:p>
            <a:r>
              <a:rPr lang="en-US" sz="1300" dirty="0" smtClean="0"/>
              <a:t>U of </a:t>
            </a:r>
            <a:r>
              <a:rPr lang="en-US" sz="1300" dirty="0" err="1" smtClean="0"/>
              <a:t>Mich</a:t>
            </a:r>
            <a:r>
              <a:rPr lang="en-US" sz="1300" dirty="0" smtClean="0"/>
              <a:t> (Sun) developed condition </a:t>
            </a:r>
            <a:r>
              <a:rPr lang="en-US" sz="1300" dirty="0"/>
              <a:t>monitoring-oriented reduced order thermal model for </a:t>
            </a:r>
            <a:r>
              <a:rPr lang="en-US" sz="1300" dirty="0" smtClean="0"/>
              <a:t>electric </a:t>
            </a:r>
            <a:r>
              <a:rPr lang="en-US" sz="1300" dirty="0"/>
              <a:t>machine</a:t>
            </a:r>
          </a:p>
          <a:p>
            <a:r>
              <a:rPr lang="en-US" sz="1300" dirty="0" smtClean="0"/>
              <a:t>U of So Carolina (</a:t>
            </a:r>
            <a:r>
              <a:rPr lang="en-US" sz="1300" dirty="0" err="1" smtClean="0"/>
              <a:t>Ginn</a:t>
            </a:r>
            <a:r>
              <a:rPr lang="en-US" sz="1300" dirty="0" smtClean="0"/>
              <a:t>) instantiated </a:t>
            </a:r>
            <a:r>
              <a:rPr lang="en-US" sz="1300" dirty="0"/>
              <a:t>soft core processors within FPGAs and communicated between them at a full 10GBit/sec using the Aurora </a:t>
            </a:r>
            <a:r>
              <a:rPr lang="en-US" sz="1300" dirty="0" smtClean="0"/>
              <a:t>protocol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1800" b="1" u="sng" dirty="0" smtClean="0"/>
              <a:t>Key </a:t>
            </a:r>
            <a:r>
              <a:rPr lang="en-US" sz="1800" b="1" u="sng" dirty="0"/>
              <a:t>Milestones / Projected </a:t>
            </a:r>
            <a:r>
              <a:rPr lang="en-US" sz="1800" b="1" u="sng" dirty="0" smtClean="0"/>
              <a:t>Transition</a:t>
            </a:r>
          </a:p>
          <a:p>
            <a:r>
              <a:rPr lang="en-US" sz="1300" b="1" dirty="0" smtClean="0"/>
              <a:t>Near: </a:t>
            </a:r>
            <a:r>
              <a:rPr lang="en-US" sz="1300" dirty="0" smtClean="0"/>
              <a:t>Case </a:t>
            </a:r>
            <a:r>
              <a:rPr lang="en-US" sz="1300" dirty="0"/>
              <a:t>study </a:t>
            </a:r>
            <a:r>
              <a:rPr lang="en-US" sz="1300" dirty="0" smtClean="0"/>
              <a:t>setups </a:t>
            </a:r>
            <a:r>
              <a:rPr lang="en-US" sz="1300" dirty="0"/>
              <a:t>and initial algorithm </a:t>
            </a:r>
            <a:r>
              <a:rPr lang="en-US" sz="1300" dirty="0" smtClean="0"/>
              <a:t>evaluation by FY18 supporting Robust Combat Power and Control FNC; </a:t>
            </a:r>
          </a:p>
          <a:p>
            <a:r>
              <a:rPr lang="en-US" sz="1300" b="1" dirty="0" smtClean="0"/>
              <a:t>Far: </a:t>
            </a:r>
            <a:r>
              <a:rPr lang="en-US" sz="1300" dirty="0" smtClean="0"/>
              <a:t>Transition to Navy Combat Power and Energy System (CPES);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073150"/>
            <a:ext cx="3493147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587" y="2682266"/>
            <a:ext cx="45720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u="sng" dirty="0">
                <a:solidFill>
                  <a:prstClr val="black"/>
                </a:solidFill>
                <a:latin typeface="Calibri"/>
              </a:rPr>
              <a:t>Technical Summary of Research</a:t>
            </a:r>
          </a:p>
          <a:p>
            <a:pPr marL="225425" lvl="0" indent="-225425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Observability </a:t>
            </a:r>
            <a:r>
              <a:rPr lang="en-US" sz="1300" b="1" dirty="0">
                <a:solidFill>
                  <a:prstClr val="black"/>
                </a:solidFill>
                <a:latin typeface="Calibri"/>
              </a:rPr>
              <a:t>of Network Controlled Multi-Converter Power </a:t>
            </a: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Systems: 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Karen Miu (Drexel) (New Start FY17)</a:t>
            </a:r>
          </a:p>
          <a:p>
            <a:pPr marL="225425" lvl="0" indent="-225425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Active Diagnosis of </a:t>
            </a:r>
            <a:r>
              <a:rPr lang="en-US" sz="1300" b="1" dirty="0">
                <a:solidFill>
                  <a:prstClr val="black"/>
                </a:solidFill>
                <a:latin typeface="Calibri"/>
              </a:rPr>
              <a:t>Navy Machinery: </a:t>
            </a:r>
            <a:r>
              <a:rPr lang="en-US" sz="1300" dirty="0">
                <a:solidFill>
                  <a:prstClr val="black"/>
                </a:solidFill>
                <a:latin typeface="Calibri"/>
              </a:rPr>
              <a:t>David </a:t>
            </a:r>
            <a:r>
              <a:rPr lang="en-US" sz="1300" dirty="0" err="1" smtClean="0">
                <a:solidFill>
                  <a:prstClr val="black"/>
                </a:solidFill>
                <a:latin typeface="Calibri"/>
              </a:rPr>
              <a:t>Scheidt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 (JHU/APL) (Ending FY18)</a:t>
            </a:r>
          </a:p>
          <a:p>
            <a:pPr marL="225425" lvl="0" indent="-225425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Integrated Active and Predictive Condition Monitoring for All-Electric Drivetrain Systems: 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Jing Sun (U of </a:t>
            </a:r>
            <a:r>
              <a:rPr lang="en-US" sz="1300" dirty="0" err="1" smtClean="0">
                <a:solidFill>
                  <a:prstClr val="black"/>
                </a:solidFill>
                <a:latin typeface="Calibri"/>
              </a:rPr>
              <a:t>Mich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) (</a:t>
            </a: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Next Controls Workshop: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 Ann Arbor, September, 2018)</a:t>
            </a:r>
          </a:p>
          <a:p>
            <a:pPr marL="225425" lvl="0" indent="-225425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Distributed Autonomy, </a:t>
            </a:r>
            <a:r>
              <a:rPr lang="en-US" sz="1300" b="1" dirty="0" err="1" smtClean="0">
                <a:solidFill>
                  <a:prstClr val="black"/>
                </a:solidFill>
                <a:latin typeface="Calibri"/>
              </a:rPr>
              <a:t>Resiliancy</a:t>
            </a: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, and Optimality in Navy Microgrids: 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Ali </a:t>
            </a:r>
            <a:r>
              <a:rPr lang="en-US" sz="1300" dirty="0" err="1" smtClean="0">
                <a:solidFill>
                  <a:prstClr val="black"/>
                </a:solidFill>
                <a:latin typeface="Calibri"/>
              </a:rPr>
              <a:t>Davoudi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 (UT Arlington) (New Start FY17)</a:t>
            </a:r>
          </a:p>
          <a:p>
            <a:pPr marL="225425" lvl="0" indent="-225425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Development of Universal Controller Architecture for SiC Based Power Electronic Building Blocks: 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Herb </a:t>
            </a:r>
            <a:r>
              <a:rPr lang="en-US" sz="1300" dirty="0" err="1" smtClean="0">
                <a:solidFill>
                  <a:prstClr val="black"/>
                </a:solidFill>
                <a:latin typeface="Calibri"/>
              </a:rPr>
              <a:t>Ginn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 (U of So Carolina) (New Start FY18)</a:t>
            </a:r>
          </a:p>
          <a:p>
            <a:pPr marL="225425" lvl="0" indent="-225425">
              <a:spcBef>
                <a:spcPct val="20000"/>
              </a:spcBef>
              <a:buFont typeface="Arial" charset="0"/>
              <a:buChar char="•"/>
            </a:pPr>
            <a:r>
              <a:rPr lang="en-US" sz="1300" b="1" dirty="0" smtClean="0">
                <a:solidFill>
                  <a:prstClr val="black"/>
                </a:solidFill>
                <a:latin typeface="Calibri"/>
              </a:rPr>
              <a:t>Exergy Control: </a:t>
            </a:r>
            <a:r>
              <a:rPr lang="en-US" sz="1300" dirty="0" smtClean="0">
                <a:solidFill>
                  <a:prstClr val="black"/>
                </a:solidFill>
                <a:latin typeface="Calibri"/>
              </a:rPr>
              <a:t>Gordon Parker (Michigan Tech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95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890" y="1379603"/>
            <a:ext cx="1806025" cy="135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24400" y="3124200"/>
            <a:ext cx="4343399" cy="361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u="sng" dirty="0" smtClean="0">
                <a:solidFill>
                  <a:prstClr val="black"/>
                </a:solidFill>
              </a:rPr>
              <a:t>Naval Relevance / Impact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Navy and Marine Corps require power </a:t>
            </a:r>
            <a:r>
              <a:rPr lang="en-US" sz="1200" dirty="0">
                <a:solidFill>
                  <a:prstClr val="black"/>
                </a:solidFill>
              </a:rPr>
              <a:t>systems that meet agility, efficiency, scalability, </a:t>
            </a:r>
            <a:r>
              <a:rPr lang="en-US" sz="1200" b="1" dirty="0">
                <a:solidFill>
                  <a:prstClr val="black"/>
                </a:solidFill>
              </a:rPr>
              <a:t>controllability</a:t>
            </a:r>
            <a:r>
              <a:rPr lang="en-US" sz="1200" dirty="0">
                <a:solidFill>
                  <a:prstClr val="black"/>
                </a:solidFill>
              </a:rPr>
              <a:t>, and </a:t>
            </a:r>
            <a:r>
              <a:rPr lang="en-US" sz="1200" b="1" dirty="0">
                <a:solidFill>
                  <a:prstClr val="black"/>
                </a:solidFill>
              </a:rPr>
              <a:t>security </a:t>
            </a:r>
            <a:r>
              <a:rPr lang="en-US" sz="1200" b="1" dirty="0" smtClean="0">
                <a:solidFill>
                  <a:prstClr val="black"/>
                </a:solidFill>
              </a:rPr>
              <a:t>requirements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Reliability of pulsed and continuous duty high power &amp; energy Navy &amp; USMC weapon systems</a:t>
            </a:r>
          </a:p>
          <a:p>
            <a:pPr marL="0" indent="0">
              <a:buFont typeface="Arial" charset="0"/>
              <a:buNone/>
            </a:pPr>
            <a:r>
              <a:rPr lang="en-US" sz="1400" b="1" u="sng" dirty="0" smtClean="0">
                <a:solidFill>
                  <a:prstClr val="black"/>
                </a:solidFill>
              </a:rPr>
              <a:t>Recent Accomplishments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GE (Raju) and VA </a:t>
            </a:r>
            <a:r>
              <a:rPr lang="en-US" sz="1200" dirty="0">
                <a:solidFill>
                  <a:prstClr val="black"/>
                </a:solidFill>
              </a:rPr>
              <a:t>Tech (Boroyevich) Demonstrated PEBB 1000 </a:t>
            </a:r>
            <a:r>
              <a:rPr lang="en-US" sz="1200" dirty="0" smtClean="0">
                <a:solidFill>
                  <a:prstClr val="black"/>
                </a:solidFill>
              </a:rPr>
              <a:t>LRU power </a:t>
            </a:r>
            <a:r>
              <a:rPr lang="en-US" sz="1200" dirty="0">
                <a:solidFill>
                  <a:prstClr val="black"/>
                </a:solidFill>
              </a:rPr>
              <a:t>density of 6.5 MW/m3 ; PEBB model created for S3D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Wolfspeed (Cree) achieved  world record 10 </a:t>
            </a:r>
            <a:r>
              <a:rPr lang="en-US" sz="1200" dirty="0">
                <a:solidFill>
                  <a:prstClr val="black"/>
                </a:solidFill>
              </a:rPr>
              <a:t>kV/240A MOSFET Half Bridge </a:t>
            </a:r>
            <a:r>
              <a:rPr lang="en-US" sz="1200" dirty="0" smtClean="0">
                <a:solidFill>
                  <a:prstClr val="black"/>
                </a:solidFill>
              </a:rPr>
              <a:t>Module @ </a:t>
            </a:r>
            <a:r>
              <a:rPr lang="en-US" sz="1200" dirty="0">
                <a:solidFill>
                  <a:prstClr val="black"/>
                </a:solidFill>
              </a:rPr>
              <a:t>100 </a:t>
            </a:r>
            <a:r>
              <a:rPr lang="en-US" sz="1200" dirty="0" err="1">
                <a:solidFill>
                  <a:prstClr val="black"/>
                </a:solidFill>
              </a:rPr>
              <a:t>kHZ</a:t>
            </a:r>
            <a:r>
              <a:rPr lang="en-US" sz="1200" dirty="0">
                <a:solidFill>
                  <a:prstClr val="black"/>
                </a:solidFill>
              </a:rPr>
              <a:t> switching </a:t>
            </a:r>
            <a:r>
              <a:rPr lang="en-US" sz="1200" dirty="0" smtClean="0">
                <a:solidFill>
                  <a:prstClr val="black"/>
                </a:solidFill>
              </a:rPr>
              <a:t>frequency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FY18 New Start: NPS, UC Santa Cruz Collaboration (PhD Thesis: LCDR Damian </a:t>
            </a:r>
            <a:r>
              <a:rPr lang="en-US" sz="1200" b="1" dirty="0" err="1" smtClean="0">
                <a:solidFill>
                  <a:prstClr val="black"/>
                </a:solidFill>
              </a:rPr>
              <a:t>Oslebo</a:t>
            </a:r>
            <a:r>
              <a:rPr lang="en-US" sz="1200" b="1" dirty="0" smtClean="0">
                <a:solidFill>
                  <a:prstClr val="black"/>
                </a:solidFill>
              </a:rPr>
              <a:t>) Pulse vs Fault Characterization</a:t>
            </a:r>
            <a:endParaRPr lang="en-US" sz="1200" b="1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USNA/NPS Internships</a:t>
            </a:r>
          </a:p>
          <a:p>
            <a:r>
              <a:rPr lang="en-US" sz="1200" dirty="0">
                <a:solidFill>
                  <a:prstClr val="black"/>
                </a:solidFill>
              </a:rPr>
              <a:t>USNA/NSWC Collaboration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1167"/>
            <a:ext cx="8229600" cy="1143000"/>
          </a:xfrm>
        </p:spPr>
        <p:txBody>
          <a:bodyPr/>
          <a:lstStyle/>
          <a:p>
            <a:r>
              <a:rPr lang="en-US" sz="2000" dirty="0" smtClean="0">
                <a:solidFill>
                  <a:prstClr val="black"/>
                </a:solidFill>
              </a:rPr>
              <a:t>6.2 Advanced Machinery Systems Program </a:t>
            </a:r>
            <a:r>
              <a:rPr lang="en-US" sz="2000" dirty="0">
                <a:solidFill>
                  <a:prstClr val="black"/>
                </a:solidFill>
              </a:rPr>
              <a:t>Overview </a:t>
            </a:r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(MVDC Risk Reduction and Applied SiC Technology)</a:t>
            </a:r>
            <a:endParaRPr lang="en-US" sz="2400" dirty="0" smtClean="0"/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0" y="1379603"/>
            <a:ext cx="45720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Objectives / Goals</a:t>
            </a:r>
          </a:p>
          <a:p>
            <a:pPr marL="225425" indent="-225425"/>
            <a:r>
              <a:rPr lang="en-US" sz="1400" dirty="0" smtClean="0"/>
              <a:t>Fulfill the power and energy needs of the Navy’s next-generation weapons and platforms by improving </a:t>
            </a:r>
          </a:p>
          <a:p>
            <a:pPr lvl="1" indent="-225425">
              <a:spcBef>
                <a:spcPts val="0"/>
              </a:spcBef>
            </a:pPr>
            <a:r>
              <a:rPr lang="en-US" sz="1200" b="1" dirty="0" smtClean="0"/>
              <a:t>Reliability of power electronic devices</a:t>
            </a:r>
          </a:p>
          <a:p>
            <a:pPr lvl="1" indent="-225425">
              <a:spcBef>
                <a:spcPts val="0"/>
              </a:spcBef>
            </a:pPr>
            <a:r>
              <a:rPr lang="en-US" sz="1200" b="1" dirty="0" smtClean="0"/>
              <a:t>Power density of power systems</a:t>
            </a:r>
          </a:p>
          <a:p>
            <a:pPr lvl="1" indent="-225425">
              <a:spcBef>
                <a:spcPts val="0"/>
              </a:spcBef>
            </a:pPr>
            <a:r>
              <a:rPr lang="en-US" sz="1200" b="1" dirty="0" smtClean="0"/>
              <a:t>Risk reduction for future application of MVDC Systems</a:t>
            </a:r>
            <a:endParaRPr lang="en-US" sz="1200" b="1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694E-5248-49F7-833C-1C2F62420901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31" y="3095095"/>
            <a:ext cx="4513776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  <a:latin typeface="Calibri"/>
              </a:rPr>
              <a:t>Technical Approach</a:t>
            </a: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Develop, mature and demonstrate devices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, components, and systems architectures to enable low risk, power dense MVDC application for future warships</a:t>
            </a: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Investigate performance of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Wide Bandgap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(WBG) Silicon Carbide semiconductors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to enable reliable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power converter modules</a:t>
            </a: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Reduce logistics; Increase maintainability, commonality of Least Replaceable Unit (LRU) WBG converters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072" y="988308"/>
            <a:ext cx="2005818" cy="1504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4046" y="2334245"/>
            <a:ext cx="1439333" cy="76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609600" y="3962399"/>
            <a:ext cx="6876334" cy="1188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4840" y="1965960"/>
            <a:ext cx="6876334" cy="17387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76200"/>
            <a:ext cx="7407275" cy="731202"/>
          </a:xfrm>
        </p:spPr>
        <p:txBody>
          <a:bodyPr>
            <a:normAutofit/>
          </a:bodyPr>
          <a:lstStyle/>
          <a:p>
            <a:r>
              <a:rPr lang="en-US" sz="3200" dirty="0"/>
              <a:t>ONR </a:t>
            </a:r>
            <a:r>
              <a:rPr lang="en-US" sz="3200" dirty="0" smtClean="0"/>
              <a:t>Shipboard Power </a:t>
            </a:r>
            <a:r>
              <a:rPr lang="en-US" sz="3200" dirty="0"/>
              <a:t>&amp; Energy Roadmap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56" y="1265095"/>
            <a:ext cx="34408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       E       A      R            T      E      R      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595" y="1327040"/>
          <a:ext cx="8103823" cy="229878"/>
        </p:xfrm>
        <a:graphic>
          <a:graphicData uri="http://schemas.openxmlformats.org/drawingml/2006/table">
            <a:tbl>
              <a:tblPr firstRow="1" bandRow="1"/>
              <a:tblGrid>
                <a:gridCol w="42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651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1" i="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100" b="1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</a:t>
                      </a:r>
                      <a:endParaRPr lang="en-US" sz="1100" b="1" i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53788" marR="53788" marT="31119" marB="31119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267847" y="914400"/>
            <a:ext cx="16817" cy="548701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" name="Straight Connector 5"/>
          <p:cNvCxnSpPr/>
          <p:nvPr/>
        </p:nvCxnSpPr>
        <p:spPr>
          <a:xfrm>
            <a:off x="3162098" y="1007970"/>
            <a:ext cx="16817" cy="539344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>
            <a:off x="4883313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5728509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5315765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6172095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6603874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7854241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7448023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7020663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4439580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2316286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2739800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3594585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4013002" y="941163"/>
            <a:ext cx="16817" cy="546024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8714953" y="914400"/>
            <a:ext cx="16817" cy="548701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1020580" y="914400"/>
            <a:ext cx="16817" cy="548701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1447800" y="914400"/>
            <a:ext cx="16817" cy="548701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1890010" y="914400"/>
            <a:ext cx="16817" cy="548701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609600" y="914400"/>
            <a:ext cx="16817" cy="548701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" name="Rounded Rectangle 24"/>
          <p:cNvSpPr/>
          <p:nvPr/>
        </p:nvSpPr>
        <p:spPr>
          <a:xfrm>
            <a:off x="2776147" y="4663294"/>
            <a:ext cx="2112606" cy="33785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ONR FNC  P&amp;E 14-01 Advanced Circuit Protection </a:t>
            </a:r>
            <a:endParaRPr kumimoji="0" lang="en-US" sz="105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6827" y="2998204"/>
            <a:ext cx="2152614" cy="3254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OSD Hybrid Energy Storage (HESM)</a:t>
            </a:r>
            <a:endParaRPr kumimoji="0" lang="en-US" sz="105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8915" y="2589744"/>
            <a:ext cx="2153667" cy="3641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ONR FNC  P&amp;E 15-02 Multifunction Energy Storage </a:t>
            </a:r>
            <a:endParaRPr kumimoji="0" lang="en-US" sz="105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6418" y="4649352"/>
            <a:ext cx="1706686" cy="337856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ONR FNC  P&amp;E 08-01 Compact Power Conversion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27109" y="4114800"/>
            <a:ext cx="1965489" cy="397439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ONR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pre-FNC 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P&amp;E 18-Robust Combat Power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Control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456208" y="4135038"/>
            <a:ext cx="1283592" cy="337856"/>
          </a:xfrm>
          <a:prstGeom prst="round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Swampworks Arch Studies</a:t>
            </a: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9600" y="2604752"/>
            <a:ext cx="1297227" cy="337856"/>
          </a:xfrm>
          <a:prstGeom prst="round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Swampworks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Energy Storage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5537" y="5456095"/>
            <a:ext cx="6840397" cy="3351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Power &amp; Energy S&amp;T (ESRDC, </a:t>
            </a: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Energy Conversion, Power Electronics, Controls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, Thermal)</a:t>
            </a: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7448023" y="1905000"/>
            <a:ext cx="400577" cy="1766286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ight Brace 37"/>
          <p:cNvSpPr/>
          <p:nvPr/>
        </p:nvSpPr>
        <p:spPr>
          <a:xfrm>
            <a:off x="7467600" y="3962399"/>
            <a:ext cx="381000" cy="1188896"/>
          </a:xfrm>
          <a:prstGeom prst="righ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1327" y="4113624"/>
            <a:ext cx="1176637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Adv. Electric Architecture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90581" y="2322493"/>
            <a:ext cx="1161979" cy="954107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Electric Weapon &amp; Sensor Enablers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572000" y="2131024"/>
            <a:ext cx="1297227" cy="337856"/>
          </a:xfrm>
          <a:prstGeom prst="round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Swampworks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CNT Power Cables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5537" y="194697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ONR S&amp;T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86800" y="6281233"/>
            <a:ext cx="457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90AF8-5429-4940-8C7D-7AC03A9211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225588" y="3087624"/>
            <a:ext cx="1794212" cy="4937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OSD Thermally Enabling Architectures for Pulse Power Systems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(TEAPPS)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48600" y="5362037"/>
            <a:ext cx="1176637" cy="46166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Basic / Applied Res.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7200" y="5971401"/>
            <a:ext cx="2027614" cy="7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74707" y="6022908"/>
            <a:ext cx="1858396" cy="731273"/>
            <a:chOff x="626418" y="5971401"/>
            <a:chExt cx="1858396" cy="731273"/>
          </a:xfrm>
        </p:grpSpPr>
        <p:grpSp>
          <p:nvGrpSpPr>
            <p:cNvPr id="35" name="Group 34"/>
            <p:cNvGrpSpPr/>
            <p:nvPr/>
          </p:nvGrpSpPr>
          <p:grpSpPr>
            <a:xfrm>
              <a:off x="626418" y="5971401"/>
              <a:ext cx="1858396" cy="276999"/>
              <a:chOff x="626418" y="5971401"/>
              <a:chExt cx="1858396" cy="27699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626418" y="6018460"/>
                <a:ext cx="457200" cy="18288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  <a:alpha val="67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lIns="57150" tIns="28575" rIns="57150" bIns="28575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113926" y="5971401"/>
                <a:ext cx="1370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ONR </a:t>
                </a:r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Swampworks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26418" y="6198538"/>
              <a:ext cx="1252461" cy="276999"/>
              <a:chOff x="626418" y="6143570"/>
              <a:chExt cx="1252461" cy="27699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26418" y="6190629"/>
                <a:ext cx="457200" cy="18288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lIns="57150" tIns="28575" rIns="57150" bIns="28575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13926" y="6143570"/>
                <a:ext cx="76495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ONR FNC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6418" y="6425675"/>
              <a:ext cx="946288" cy="276999"/>
              <a:chOff x="626418" y="6425675"/>
              <a:chExt cx="946288" cy="27699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26418" y="6472734"/>
                <a:ext cx="457200" cy="18288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lIns="57150" tIns="28575" rIns="57150" bIns="28575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113926" y="6425675"/>
                <a:ext cx="45878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OSD</a:t>
                </a:r>
              </a:p>
            </p:txBody>
          </p:sp>
        </p:grpSp>
      </p:grpSp>
      <p:sp>
        <p:nvSpPr>
          <p:cNvPr id="58" name="Rounded Rectangle 57"/>
          <p:cNvSpPr/>
          <p:nvPr/>
        </p:nvSpPr>
        <p:spPr>
          <a:xfrm>
            <a:off x="5466334" y="2590800"/>
            <a:ext cx="1950610" cy="3641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57150" tIns="28575" rIns="57150" bIns="2857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Future FNCs</a:t>
            </a:r>
            <a:endParaRPr kumimoji="0" lang="en-US" sz="105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619" y="304800"/>
            <a:ext cx="7415381" cy="68976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ONR Technology Development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Summary:</a:t>
            </a:r>
            <a:endParaRPr lang="en-US" sz="2800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/>
              <a:t>ONR Naval Research &amp; Development Framework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/>
              <a:t>Power Electronics &amp; Electromagnetism (6.1)</a:t>
            </a:r>
            <a:endParaRPr lang="en-US" dirty="0" smtClean="0"/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2000" dirty="0" smtClean="0"/>
              <a:t>Adaptive Controls (6.1)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2000" dirty="0" smtClean="0"/>
              <a:t>Machinery Controls (6.2)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/>
              <a:t>Advanced Machinery Systems (6.2)</a:t>
            </a:r>
            <a:endParaRPr lang="en-US" dirty="0" smtClean="0"/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Medium Voltage Direct Current (MVDC) Risk Reduction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Applied Silicon Carbide (SiC) Technology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/>
              <a:t>Future Naval Capabilities (6.2-6.4)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Tx/>
              <a:buChar char="-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33CF6-C69A-4170-8BDF-E994C3D2AAB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/>
        </p:nvSpPr>
        <p:spPr>
          <a:xfrm>
            <a:off x="4754880" y="6126480"/>
            <a:ext cx="4206240" cy="59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</a:rPr>
              <a:t>Distribution Statement A: </a:t>
            </a:r>
            <a:r>
              <a:rPr lang="en-US" dirty="0">
                <a:solidFill>
                  <a:prstClr val="black"/>
                </a:solidFill>
              </a:rPr>
              <a:t>Distribution is unlimited. Approved for public release, 43-2252-16 oral/visual only. </a:t>
            </a:r>
          </a:p>
        </p:txBody>
      </p:sp>
    </p:spTree>
    <p:extLst>
      <p:ext uri="{BB962C8B-B14F-4D97-AF65-F5344CB8AC3E}">
        <p14:creationId xmlns:p14="http://schemas.microsoft.com/office/powerpoint/2010/main" val="13366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6" descr="http://cache.ohinternet.com/images/e/ef/Youtube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767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8" descr="http://simplyzesty.com/wp-content/uploads/2011/08/Twitter-Logo-300x29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443163"/>
            <a:ext cx="17145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0" descr="http://www.hubspot.com/Portals/53/images/facebook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15925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533400" y="4191000"/>
            <a:ext cx="487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8"/>
              </a:rPr>
              <a:t>www.onr.navy.mil</a:t>
            </a:r>
            <a:endParaRPr lang="en-US" u="sng" dirty="0" smtClean="0"/>
          </a:p>
          <a:p>
            <a:pPr lvl="1"/>
            <a:endParaRPr lang="en-US" sz="1050" dirty="0" smtClean="0"/>
          </a:p>
          <a:p>
            <a:pPr lvl="1"/>
            <a:r>
              <a:rPr lang="en-US" b="1" dirty="0" smtClean="0"/>
              <a:t>Social Media:</a:t>
            </a:r>
            <a:endParaRPr lang="en-US" b="1" dirty="0"/>
          </a:p>
          <a:p>
            <a:pPr lvl="1"/>
            <a:r>
              <a:rPr lang="en-US" u="sng" dirty="0">
                <a:hlinkClick r:id="rId2"/>
              </a:rPr>
              <a:t>www.youtube.com/usnavyresearch</a:t>
            </a:r>
            <a:endParaRPr lang="en-US" dirty="0"/>
          </a:p>
          <a:p>
            <a:pPr lvl="1"/>
            <a:r>
              <a:rPr lang="en-US" u="sng" dirty="0">
                <a:hlinkClick r:id="rId9"/>
              </a:rPr>
              <a:t>www.twitter.com/usnavyresearch</a:t>
            </a:r>
          </a:p>
          <a:p>
            <a:pPr lvl="1"/>
            <a:r>
              <a:rPr lang="en-US" u="sng" dirty="0">
                <a:hlinkClick r:id="rId6"/>
              </a:rPr>
              <a:t>www.facebook.com/officeofnavalresearch</a:t>
            </a:r>
            <a:endParaRPr lang="en-US" dirty="0"/>
          </a:p>
          <a:p>
            <a:pPr lvl="1"/>
            <a:r>
              <a:rPr lang="en-US" u="sng" dirty="0" smtClean="0">
                <a:hlinkClick r:id="rId10"/>
              </a:rPr>
              <a:t>www.flickr.com/usnavyresearch</a:t>
            </a:r>
            <a:endParaRPr lang="en-US" u="sng" dirty="0" smtClean="0"/>
          </a:p>
          <a:p>
            <a:pPr lvl="1"/>
            <a:r>
              <a:rPr lang="en-US" dirty="0" smtClean="0">
                <a:hlinkClick r:id="rId11"/>
              </a:rPr>
              <a:t>www.navalstem.navylive.dodlive.mil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smtClean="0">
                <a:hlinkClick r:id="rId12"/>
              </a:rPr>
              <a:t>www.futureforce.navylive.dodlive.mil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algn="ctr"/>
            <a:endParaRPr lang="en-US" b="1" dirty="0"/>
          </a:p>
        </p:txBody>
      </p:sp>
      <p:pic>
        <p:nvPicPr>
          <p:cNvPr id="18441" name="Picture 10" descr="flickr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813" y="5895975"/>
            <a:ext cx="15589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Staying In Touch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219200"/>
            <a:ext cx="5782098" cy="2940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ooter Placeholder"/>
          <p:cNvSpPr>
            <a:spLocks noGrp="1"/>
          </p:cNvSpPr>
          <p:nvPr/>
        </p:nvSpPr>
        <p:spPr>
          <a:xfrm>
            <a:off x="4937760" y="6255173"/>
            <a:ext cx="4206240" cy="59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</a:rPr>
              <a:t>Distribution Statement A: </a:t>
            </a:r>
            <a:r>
              <a:rPr lang="en-US" dirty="0">
                <a:solidFill>
                  <a:prstClr val="black"/>
                </a:solidFill>
              </a:rPr>
              <a:t>Distribution is unlimited. Approved for public release, 43-2252-16 oral/visual only. </a:t>
            </a:r>
          </a:p>
        </p:txBody>
      </p:sp>
    </p:spTree>
    <p:extLst>
      <p:ext uri="{BB962C8B-B14F-4D97-AF65-F5344CB8AC3E}">
        <p14:creationId xmlns:p14="http://schemas.microsoft.com/office/powerpoint/2010/main" val="42694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619" y="304800"/>
            <a:ext cx="7415381" cy="6897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ONR Technology Development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Overview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/>
              <a:t>ONR Naval Research &amp; Development Framework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smtClean="0"/>
              <a:t>Power Electronics &amp; Electromagnetism (6.1)</a:t>
            </a:r>
            <a:endParaRPr lang="en-US" dirty="0" smtClean="0"/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2000" dirty="0" smtClean="0"/>
              <a:t>Adaptive Controls (6.1)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2000" dirty="0" smtClean="0"/>
              <a:t>Machinery Controls (6.2)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/>
              <a:t>Advanced Machinery Systems (6.2)</a:t>
            </a:r>
            <a:endParaRPr lang="en-US" dirty="0" smtClean="0"/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Medium Voltage Direct Current (MVDC) Risk Reduction</a:t>
            </a:r>
          </a:p>
          <a:p>
            <a:pPr lvl="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Applied Silicon Carbide (SiC) Technology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 smtClean="0"/>
              <a:t>Future Naval Capabilities (6.2-6.4)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Tx/>
              <a:buChar char="-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33CF6-C69A-4170-8BDF-E994C3D2AAB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/>
        </p:nvSpPr>
        <p:spPr>
          <a:xfrm>
            <a:off x="4754880" y="6126480"/>
            <a:ext cx="4206240" cy="59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</a:rPr>
              <a:t>Distribution Statement A: </a:t>
            </a:r>
            <a:r>
              <a:rPr lang="en-US" dirty="0">
                <a:solidFill>
                  <a:prstClr val="black"/>
                </a:solidFill>
              </a:rPr>
              <a:t>Distribution is unlimited. Approved for public release, 43-2252-16 oral/visual only. </a:t>
            </a:r>
          </a:p>
        </p:txBody>
      </p:sp>
    </p:spTree>
    <p:extLst>
      <p:ext uri="{BB962C8B-B14F-4D97-AF65-F5344CB8AC3E}">
        <p14:creationId xmlns:p14="http://schemas.microsoft.com/office/powerpoint/2010/main" val="5513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/>
          <p:cNvSpPr>
            <a:spLocks noChangeAspect="1"/>
          </p:cNvSpPr>
          <p:nvPr/>
        </p:nvSpPr>
        <p:spPr>
          <a:xfrm rot="2700000" flipH="1">
            <a:off x="-948440" y="-3091743"/>
            <a:ext cx="11082935" cy="11082935"/>
          </a:xfrm>
          <a:prstGeom prst="pie">
            <a:avLst>
              <a:gd name="adj1" fmla="val 1221790"/>
              <a:gd name="adj2" fmla="val 433257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85579" y="1752600"/>
            <a:ext cx="3004979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b="1" cap="small" dirty="0">
                <a:solidFill>
                  <a:prstClr val="black"/>
                </a:solidFill>
                <a:latin typeface="Calibri"/>
              </a:rPr>
              <a:t>Align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111125" indent="-111125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To Shared R&amp;D        Priorities</a:t>
            </a:r>
          </a:p>
        </p:txBody>
      </p:sp>
      <p:sp>
        <p:nvSpPr>
          <p:cNvPr id="12" name="Pie 11"/>
          <p:cNvSpPr>
            <a:spLocks noChangeAspect="1"/>
          </p:cNvSpPr>
          <p:nvPr/>
        </p:nvSpPr>
        <p:spPr>
          <a:xfrm rot="18900000">
            <a:off x="-985236" y="-3091743"/>
            <a:ext cx="11082935" cy="11082935"/>
          </a:xfrm>
          <a:prstGeom prst="pie">
            <a:avLst>
              <a:gd name="adj1" fmla="val 1230672"/>
              <a:gd name="adj2" fmla="val 430684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Pie 12"/>
          <p:cNvSpPr>
            <a:spLocks noChangeAspect="1"/>
          </p:cNvSpPr>
          <p:nvPr/>
        </p:nvSpPr>
        <p:spPr>
          <a:xfrm rot="2703740">
            <a:off x="-2247157" y="-4342356"/>
            <a:ext cx="13634387" cy="13634387"/>
          </a:xfrm>
          <a:prstGeom prst="pie">
            <a:avLst>
              <a:gd name="adj1" fmla="val 20529133"/>
              <a:gd name="adj2" fmla="val 642626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253335"/>
            <a:ext cx="4419600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b="1" cap="small" dirty="0">
                <a:solidFill>
                  <a:prstClr val="black"/>
                </a:solidFill>
                <a:latin typeface="Calibri"/>
              </a:rPr>
              <a:t>Allocate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Resources to Speed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2505" y="1757717"/>
            <a:ext cx="3040095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b="1" cap="small" dirty="0">
                <a:solidFill>
                  <a:prstClr val="black"/>
                </a:solidFill>
                <a:latin typeface="Calibri"/>
              </a:rPr>
              <a:t>Accelerate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112713" indent="-112713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Technology-Enabled Capabilities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08" y="914400"/>
            <a:ext cx="3353792" cy="4338935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320135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latin typeface="Calibri"/>
              </a:rPr>
              <a:t>To Win We Must Be “First to Field Decisive Capabilities”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A Guiding 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541" y="5672203"/>
            <a:ext cx="420660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/>
          <p:cNvSpPr/>
          <p:nvPr/>
        </p:nvSpPr>
        <p:spPr>
          <a:xfrm flipH="1">
            <a:off x="1981200" y="1143000"/>
            <a:ext cx="5638800" cy="5243738"/>
          </a:xfrm>
          <a:prstGeom prst="parallelogram">
            <a:avLst>
              <a:gd name="adj" fmla="val 6233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990600"/>
          </a:xfrm>
        </p:spPr>
        <p:txBody>
          <a:bodyPr>
            <a:noAutofit/>
          </a:bodyPr>
          <a:lstStyle/>
          <a:p>
            <a:r>
              <a:rPr lang="en-US" b="1" dirty="0"/>
              <a:t>It Begins With Research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7548" y="4541119"/>
            <a:ext cx="25531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anose="020F0502020204030204" pitchFamily="34" charset="0"/>
              </a:rPr>
              <a:t>6.3 Advanced Technology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anose="020F0502020204030204" pitchFamily="34" charset="0"/>
              </a:rPr>
              <a:t>Development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053608" y="2848352"/>
            <a:ext cx="232967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069080" y="4485703"/>
            <a:ext cx="2370308" cy="1237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hart 3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23468867"/>
              </p:ext>
            </p:extLst>
          </p:nvPr>
        </p:nvGraphicFramePr>
        <p:xfrm>
          <a:off x="2626888" y="1415791"/>
          <a:ext cx="2014170" cy="146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3999697"/>
              </p:ext>
            </p:extLst>
          </p:nvPr>
        </p:nvGraphicFramePr>
        <p:xfrm>
          <a:off x="3886200" y="3226828"/>
          <a:ext cx="2016259" cy="146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75519314"/>
              </p:ext>
            </p:extLst>
          </p:nvPr>
        </p:nvGraphicFramePr>
        <p:xfrm>
          <a:off x="5005469" y="5069082"/>
          <a:ext cx="2016264" cy="146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947287" y="1146048"/>
            <a:ext cx="2548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anose="020F0502020204030204" pitchFamily="34" charset="0"/>
              </a:rPr>
              <a:t>  6.1 Basic Research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26888" y="2878832"/>
            <a:ext cx="3386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anose="020F0502020204030204" pitchFamily="34" charset="0"/>
              </a:rPr>
              <a:t>6.2 Applied Research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772097"/>
              </p:ext>
            </p:extLst>
          </p:nvPr>
        </p:nvGraphicFramePr>
        <p:xfrm>
          <a:off x="5029200" y="1735116"/>
          <a:ext cx="4469348" cy="311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FF00"/>
                </a:solidFill>
                <a:latin typeface="Calibri"/>
              </a:rPr>
              <a:t>Accelerating Knowledge to Technology to Capability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81" y="1587357"/>
            <a:ext cx="1600200" cy="207024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04800" y="3810000"/>
            <a:ext cx="3760381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Calibri"/>
              </a:rPr>
              <a:t>Framework Priorities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b="1" dirty="0">
              <a:solidFill>
                <a:prstClr val="black"/>
              </a:solidFill>
              <a:latin typeface="Calibri"/>
            </a:endParaRP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Scalable Lethality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Augmented Warfighter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Operational Endurance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Sensing &amp; Sense-Making</a:t>
            </a:r>
          </a:p>
          <a:p>
            <a:pPr marL="225425" indent="-2254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Integrated &amp; Distributed Forces</a:t>
            </a:r>
          </a:p>
        </p:txBody>
      </p:sp>
      <p:sp>
        <p:nvSpPr>
          <p:cNvPr id="16" name="Footer Placeholder"/>
          <p:cNvSpPr>
            <a:spLocks noGrp="1"/>
          </p:cNvSpPr>
          <p:nvPr/>
        </p:nvSpPr>
        <p:spPr>
          <a:xfrm>
            <a:off x="138188" y="5792379"/>
            <a:ext cx="4206240" cy="59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</a:rPr>
              <a:t>Distribution Statement A: </a:t>
            </a:r>
            <a:r>
              <a:rPr lang="en-US" dirty="0">
                <a:solidFill>
                  <a:prstClr val="black"/>
                </a:solidFill>
              </a:rPr>
              <a:t>Distribution is unlimited. Approved for public release, 43-2252-16 oral/visual only. </a:t>
            </a:r>
          </a:p>
        </p:txBody>
      </p:sp>
    </p:spTree>
    <p:extLst>
      <p:ext uri="{BB962C8B-B14F-4D97-AF65-F5344CB8AC3E}">
        <p14:creationId xmlns:p14="http://schemas.microsoft.com/office/powerpoint/2010/main" val="20673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0"/>
            <a:ext cx="7086600" cy="990600"/>
          </a:xfrm>
        </p:spPr>
        <p:txBody>
          <a:bodyPr/>
          <a:lstStyle/>
          <a:p>
            <a:r>
              <a:rPr lang="en-US" sz="2400" dirty="0" smtClean="0"/>
              <a:t>Naval Research: </a:t>
            </a:r>
            <a:r>
              <a:rPr lang="en-US" sz="2400" i="1" dirty="0" smtClean="0"/>
              <a:t>A Framework for Accelerating to the </a:t>
            </a:r>
            <a:br>
              <a:rPr lang="en-US" sz="2400" i="1" dirty="0" smtClean="0"/>
            </a:br>
            <a:r>
              <a:rPr lang="en-US" sz="2400" i="1" dirty="0" smtClean="0"/>
              <a:t>Navy &amp; Marine Corps After Next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90AF8-5429-4940-8C7D-7AC03A9211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52400" y="1828802"/>
          <a:ext cx="8839200" cy="4413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Framework Priority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Description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8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Augmented Warfighter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Enhance</a:t>
                      </a:r>
                      <a:r>
                        <a:rPr lang="en-US" sz="1400" b="1" baseline="0" dirty="0" smtClean="0"/>
                        <a:t> date to decision-making speed by incorporating cognitive augmentation &amp; autonomous processing &amp; more efficient human-machine interfaces.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1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Operational Endurance</a:t>
                      </a:r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Enables maneuverability,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energy efficiency, sustained operations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&amp; resiliency for warfighters and platforms,</a:t>
                      </a:r>
                      <a:r>
                        <a:rPr lang="en-US" sz="1400" b="1" baseline="0" dirty="0" smtClean="0"/>
                        <a:t> including cyber, regardless of the threat &amp; forward operating environments.</a:t>
                      </a:r>
                      <a:endParaRPr lang="en-US" sz="14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1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Integrated</a:t>
                      </a:r>
                      <a:r>
                        <a:rPr lang="en-US" sz="1400" b="1" baseline="0" dirty="0" smtClean="0"/>
                        <a:t> &amp; Distributed Forces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Enhances</a:t>
                      </a:r>
                      <a:r>
                        <a:rPr lang="en-US" sz="1400" b="1" baseline="0" dirty="0" smtClean="0"/>
                        <a:t> dynamic synchronized actions &amp; interoperability for naval forces. Supports collaboration spanning geography, domains, platforms &amp; joint partners. Incorporates autonomous &amp; disaggregate systems into the naval forces to increase flexibility &amp; reach. 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1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Sensing &amp; Sense-Making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Drowning in data, yet thirsting fro knowledge, this priority assures awareness of the operating environment &amp; mitigates risk of operational surprise;</a:t>
                      </a:r>
                      <a:r>
                        <a:rPr lang="en-US" sz="1400" b="1" baseline="0" dirty="0" smtClean="0"/>
                        <a:t> enables our naval force to operate in concert with the operational environment rather than despite it.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78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Scalable Lethality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Enables multi-domain, integrated, scalable kinetic &amp; non-kinetic weapon systems for offensive or defensive purposes.</a:t>
                      </a:r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38200" y="1219200"/>
            <a:ext cx="6781800" cy="3810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9CE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Framework Priorities – Linking Research to Future Force Attributes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298" y="685800"/>
            <a:ext cx="1149102" cy="144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9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438" y="49572"/>
            <a:ext cx="6781282" cy="990600"/>
          </a:xfrm>
        </p:spPr>
        <p:txBody>
          <a:bodyPr>
            <a:noAutofit/>
          </a:bodyPr>
          <a:lstStyle/>
          <a:p>
            <a:r>
              <a:rPr lang="en-US" b="1" dirty="0"/>
              <a:t>Future Power Demand</a:t>
            </a: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457200" y="653859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984" y="1019776"/>
            <a:ext cx="9067385" cy="5263108"/>
          </a:xfrm>
          <a:prstGeom prst="rect">
            <a:avLst/>
          </a:prstGeom>
          <a:gradFill flip="none" rotWithShape="1">
            <a:gsLst>
              <a:gs pos="0">
                <a:srgbClr val="0C0B13">
                  <a:alpha val="90000"/>
                </a:srgbClr>
              </a:gs>
              <a:gs pos="100000">
                <a:srgbClr val="182D56">
                  <a:alpha val="9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SzPct val="100000"/>
            </a:pPr>
            <a:endParaRPr lang="en-US" sz="1400" b="1" dirty="0" err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1156228"/>
            <a:ext cx="3800918" cy="47416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DIFFERENT DEMAND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7981" y="1156228"/>
            <a:ext cx="3800873" cy="47416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MORE POWER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763249"/>
              </p:ext>
            </p:extLst>
          </p:nvPr>
        </p:nvGraphicFramePr>
        <p:xfrm>
          <a:off x="437981" y="2310613"/>
          <a:ext cx="4145696" cy="354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278127" y="3433514"/>
            <a:ext cx="2401993" cy="1682500"/>
            <a:chOff x="3480578" y="2447084"/>
            <a:chExt cx="1279498" cy="1030906"/>
          </a:xfrm>
        </p:grpSpPr>
        <p:grpSp>
          <p:nvGrpSpPr>
            <p:cNvPr id="18" name="Group 17"/>
            <p:cNvGrpSpPr/>
            <p:nvPr/>
          </p:nvGrpSpPr>
          <p:grpSpPr>
            <a:xfrm>
              <a:off x="3510709" y="2449509"/>
              <a:ext cx="1220689" cy="523274"/>
              <a:chOff x="-2362200" y="656341"/>
              <a:chExt cx="1220689" cy="523274"/>
            </a:xfrm>
          </p:grpSpPr>
          <p:pic>
            <p:nvPicPr>
              <p:cNvPr id="21" name="Picture 20" descr="EM-Radar_Output"/>
              <p:cNvPicPr/>
              <p:nvPr/>
            </p:nvPicPr>
            <p:blipFill rotWithShape="1">
              <a:blip r:embed="rId4" cstate="print">
                <a:duotone>
                  <a:srgbClr val="99997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2355820" y="656341"/>
                <a:ext cx="1214309" cy="404013"/>
              </a:xfrm>
              <a:prstGeom prst="rect">
                <a:avLst/>
              </a:prstGeom>
              <a:noFill/>
              <a:ln w="3175">
                <a:solidFill>
                  <a:srgbClr val="003366"/>
                </a:solidFill>
                <a:miter lim="800000"/>
                <a:headEnd/>
                <a:tailEnd/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-2362200" y="1057886"/>
                <a:ext cx="1220689" cy="121729"/>
              </a:xfrm>
              <a:prstGeom prst="rect">
                <a:avLst/>
              </a:prstGeom>
              <a:solidFill>
                <a:srgbClr val="003366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kern="0" dirty="0">
                    <a:solidFill>
                      <a:prstClr val="white"/>
                    </a:solidFill>
                    <a:latin typeface="Calibri"/>
                  </a:rPr>
                  <a:t>Sensor Demand</a:t>
                </a:r>
              </a:p>
            </p:txBody>
          </p:sp>
        </p:grpSp>
        <p:pic>
          <p:nvPicPr>
            <p:cNvPr id="19" name="Picture 18" descr="20131129-CompositeLoadPowerEnergy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9101" y="2447084"/>
              <a:ext cx="1234723" cy="821371"/>
            </a:xfrm>
            <a:prstGeom prst="rect">
              <a:avLst/>
            </a:prstGeom>
            <a:ln w="25400">
              <a:solidFill>
                <a:srgbClr val="123456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480578" y="3313347"/>
              <a:ext cx="1279498" cy="164643"/>
            </a:xfrm>
            <a:prstGeom prst="rect">
              <a:avLst/>
            </a:prstGeom>
            <a:solidFill>
              <a:srgbClr val="1234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pPr algn="ctr">
                <a:spcBef>
                  <a:spcPts val="600"/>
                </a:spcBef>
                <a:buClr>
                  <a:prstClr val="white"/>
                </a:buClr>
                <a:buSzPct val="100000"/>
              </a:pPr>
              <a:r>
                <a: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Mission Power Demand: Stochastic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1" y="2318034"/>
            <a:ext cx="3547183" cy="1105955"/>
            <a:chOff x="1618235" y="4912344"/>
            <a:chExt cx="5105399" cy="1789504"/>
          </a:xfrm>
        </p:grpSpPr>
        <p:sp>
          <p:nvSpPr>
            <p:cNvPr id="24" name="Rounded Rectangle 23"/>
            <p:cNvSpPr/>
            <p:nvPr/>
          </p:nvSpPr>
          <p:spPr>
            <a:xfrm>
              <a:off x="1618235" y="4912344"/>
              <a:ext cx="5105399" cy="1136873"/>
            </a:xfrm>
            <a:prstGeom prst="roundRect">
              <a:avLst>
                <a:gd name="adj" fmla="val 411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pPr algn="ctr" fontAlgn="auto">
                <a:spcBef>
                  <a:spcPts val="600"/>
                </a:spcBef>
                <a:spcAft>
                  <a:spcPts val="0"/>
                </a:spcAft>
                <a:buClr>
                  <a:prstClr val="white"/>
                </a:buClr>
                <a:buSzPct val="100000"/>
              </a:pPr>
              <a:endParaRPr lang="en-US" sz="1100" b="1" dirty="0">
                <a:solidFill>
                  <a:prstClr val="white"/>
                </a:solidFill>
              </a:endParaRPr>
            </a:p>
          </p:txBody>
        </p:sp>
        <p:pic>
          <p:nvPicPr>
            <p:cNvPr id="25" name="Picture 24" descr="EM-Radar_Output"/>
            <p:cNvPicPr/>
            <p:nvPr/>
          </p:nvPicPr>
          <p:blipFill rotWithShape="1">
            <a:blip r:embed="rId6" cstate="screen">
              <a:duotone>
                <a:srgbClr val="99997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29522" y="5100685"/>
              <a:ext cx="1248926" cy="650288"/>
            </a:xfrm>
            <a:prstGeom prst="rect">
              <a:avLst/>
            </a:prstGeom>
            <a:noFill/>
            <a:ln w="3175">
              <a:solidFill>
                <a:srgbClr val="003366"/>
              </a:solidFill>
              <a:miter lim="800000"/>
              <a:headEnd/>
              <a:tailEnd/>
            </a:ln>
          </p:spPr>
        </p:pic>
        <p:pic>
          <p:nvPicPr>
            <p:cNvPr id="26" name="Picture 25" descr="EM-SEWIP_Output02"/>
            <p:cNvPicPr/>
            <p:nvPr/>
          </p:nvPicPr>
          <p:blipFill rotWithShape="1">
            <a:blip r:embed="rId7" cstate="screen">
              <a:duotone>
                <a:srgbClr val="99997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7985" y="5075893"/>
              <a:ext cx="1231555" cy="644190"/>
            </a:xfrm>
            <a:prstGeom prst="rect">
              <a:avLst/>
            </a:prstGeom>
            <a:noFill/>
            <a:ln w="6350">
              <a:solidFill>
                <a:srgbClr val="003366"/>
              </a:solidFill>
              <a:miter lim="800000"/>
              <a:headEnd/>
              <a:tailEnd/>
            </a:ln>
          </p:spPr>
        </p:pic>
        <p:pic>
          <p:nvPicPr>
            <p:cNvPr id="27" name="Picture 26" descr="C:\Users\john.kuseian\Pictures\SSL wave form.png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rgbClr val="99997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771" y="5080711"/>
              <a:ext cx="1256425" cy="639371"/>
            </a:xfrm>
            <a:prstGeom prst="rect">
              <a:avLst/>
            </a:prstGeom>
            <a:noFill/>
            <a:ln w="6350">
              <a:solidFill>
                <a:srgbClr val="00336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829522" y="5720733"/>
              <a:ext cx="1248926" cy="194303"/>
            </a:xfrm>
            <a:prstGeom prst="rect">
              <a:avLst/>
            </a:prstGeom>
            <a:solidFill>
              <a:srgbClr val="003366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/>
                </a:rPr>
                <a:t>Sensor Demand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14771" y="5720083"/>
              <a:ext cx="1256426" cy="194952"/>
            </a:xfrm>
            <a:prstGeom prst="rect">
              <a:avLst/>
            </a:prstGeom>
            <a:solidFill>
              <a:srgbClr val="003366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/>
                </a:rPr>
                <a:t>Weapon Demand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4036490" y="6079897"/>
              <a:ext cx="268888" cy="621951"/>
            </a:xfrm>
            <a:prstGeom prst="downArrow">
              <a:avLst>
                <a:gd name="adj1" fmla="val 50000"/>
                <a:gd name="adj2" fmla="val 68703"/>
              </a:avLst>
            </a:prstGeom>
            <a:solidFill>
              <a:srgbClr val="123456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4359" y="5721173"/>
              <a:ext cx="1256426" cy="194952"/>
            </a:xfrm>
            <a:prstGeom prst="rect">
              <a:avLst/>
            </a:prstGeom>
            <a:solidFill>
              <a:srgbClr val="003366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/>
                </a:rPr>
                <a:t>EW Demand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16006" y="4032349"/>
            <a:ext cx="83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Available Power: Constant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410200" y="3962078"/>
            <a:ext cx="34918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2452" y="1550015"/>
            <a:ext cx="3376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cap="small" dirty="0">
                <a:solidFill>
                  <a:prstClr val="black"/>
                </a:solidFill>
                <a:latin typeface="Calibri"/>
              </a:rPr>
              <a:t>Step Change Incremental Development of Power Generation vs. Increase In Power Requirement Over Time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908509" y="3585914"/>
            <a:ext cx="0" cy="166445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81987" y="1628447"/>
            <a:ext cx="380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cap="small" dirty="0">
                <a:solidFill>
                  <a:prstClr val="black"/>
                </a:solidFill>
                <a:latin typeface="Calibri"/>
              </a:rPr>
              <a:t>New Capabilities Demand Pulse and Stochastic Power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7657" y="5247885"/>
            <a:ext cx="380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cap="small" dirty="0">
                <a:solidFill>
                  <a:prstClr val="black"/>
                </a:solidFill>
                <a:latin typeface="Calibri"/>
              </a:rPr>
              <a:t>Current Available Power Aboard Ships Cannot Support Dynamic Loads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6601" y="3262561"/>
            <a:ext cx="8755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Incremental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Flight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Upgrades</a:t>
            </a:r>
          </a:p>
        </p:txBody>
      </p:sp>
      <p:cxnSp>
        <p:nvCxnSpPr>
          <p:cNvPr id="42" name="Straight Arrow Connector 41"/>
          <p:cNvCxnSpPr>
            <a:stCxn id="41" idx="3"/>
          </p:cNvCxnSpPr>
          <p:nvPr/>
        </p:nvCxnSpPr>
        <p:spPr>
          <a:xfrm flipH="1">
            <a:off x="1910392" y="3562643"/>
            <a:ext cx="181769" cy="72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3"/>
          </p:cNvCxnSpPr>
          <p:nvPr/>
        </p:nvCxnSpPr>
        <p:spPr>
          <a:xfrm>
            <a:off x="2092161" y="3562643"/>
            <a:ext cx="344091" cy="166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3"/>
          </p:cNvCxnSpPr>
          <p:nvPr/>
        </p:nvCxnSpPr>
        <p:spPr>
          <a:xfrm flipV="1">
            <a:off x="2092161" y="3154680"/>
            <a:ext cx="980734" cy="407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24475" y="3020648"/>
            <a:ext cx="3566160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34001" y="2685879"/>
            <a:ext cx="0" cy="344385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877301" y="2685879"/>
            <a:ext cx="0" cy="344385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0"/>
          <p:cNvSpPr txBox="1">
            <a:spLocks noChangeArrowheads="1"/>
          </p:cNvSpPr>
          <p:nvPr/>
        </p:nvSpPr>
        <p:spPr bwMode="gray">
          <a:xfrm>
            <a:off x="22860" y="6211467"/>
            <a:ext cx="9098280" cy="3692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399" tIns="45700" rIns="91399" bIns="457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kern="0" dirty="0">
                <a:solidFill>
                  <a:srgbClr val="000000"/>
                </a:solidFill>
                <a:cs typeface="Times New Roman" pitchFamily="18" charset="0"/>
              </a:rPr>
              <a:t>Increased Warfighting Capability to Overmatch the Threat Demands Power 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60" y="133019"/>
            <a:ext cx="1651456" cy="7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051" y="1333309"/>
            <a:ext cx="1458700" cy="101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C:\Users\PISHSP\Desktop\Scott's Desktop Documents\Work Photos\Cap Bank\IMG_0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496" y="1286032"/>
            <a:ext cx="1399753" cy="9336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211" y="22836"/>
            <a:ext cx="7885680" cy="952500"/>
          </a:xfrm>
        </p:spPr>
        <p:txBody>
          <a:bodyPr>
            <a:normAutofit/>
          </a:bodyPr>
          <a:lstStyle/>
          <a:p>
            <a:r>
              <a:rPr lang="en-US" sz="3600" dirty="0"/>
              <a:t>Risk </a:t>
            </a:r>
            <a:r>
              <a:rPr lang="en-US" sz="3600" dirty="0" smtClean="0"/>
              <a:t>Reduction</a:t>
            </a:r>
            <a:br>
              <a:rPr lang="en-US" sz="3600" dirty="0" smtClean="0"/>
            </a:br>
            <a:r>
              <a:rPr lang="en-US" sz="2000" dirty="0" smtClean="0"/>
              <a:t>Path </a:t>
            </a:r>
            <a:r>
              <a:rPr lang="en-US" sz="2000" dirty="0"/>
              <a:t>to Integrated </a:t>
            </a:r>
            <a:r>
              <a:rPr lang="en-US" sz="2000" dirty="0" smtClean="0"/>
              <a:t>Power </a:t>
            </a:r>
            <a:r>
              <a:rPr lang="en-US" sz="2000" dirty="0"/>
              <a:t>&amp; Energy System </a:t>
            </a:r>
            <a:r>
              <a:rPr lang="en-US" sz="2000" dirty="0" smtClean="0"/>
              <a:t>(IPES)</a:t>
            </a:r>
            <a:endParaRPr lang="en-US" sz="2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1" y="1176344"/>
            <a:ext cx="4911090" cy="514825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0000FF"/>
                </a:solidFill>
              </a:rPr>
              <a:t>ONR S&amp;T</a:t>
            </a:r>
          </a:p>
          <a:p>
            <a:pPr marL="0" indent="0" algn="ctr">
              <a:buNone/>
            </a:pPr>
            <a:endParaRPr lang="en-US" sz="2400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Compact </a:t>
            </a:r>
            <a:r>
              <a:rPr lang="en-US" sz="2400" i="1" dirty="0">
                <a:solidFill>
                  <a:srgbClr val="0000FF"/>
                </a:solidFill>
              </a:rPr>
              <a:t>Power Conversion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00FF"/>
                </a:solidFill>
              </a:rPr>
              <a:t>Advanced Circuit  Protection 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00FF"/>
                </a:solidFill>
              </a:rPr>
              <a:t>Multifunction Energy Storage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00FF"/>
                </a:solidFill>
              </a:rPr>
              <a:t>Robust Combat Power </a:t>
            </a:r>
            <a:r>
              <a:rPr lang="en-US" sz="2400" i="1" dirty="0" smtClean="0">
                <a:solidFill>
                  <a:srgbClr val="0000FF"/>
                </a:solidFill>
              </a:rPr>
              <a:t>Control</a:t>
            </a:r>
          </a:p>
          <a:p>
            <a:pPr marL="0" indent="0" algn="ctr">
              <a:buNone/>
            </a:pPr>
            <a:endParaRPr lang="en-US" sz="900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2400" i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IPES Advanced Development Model</a:t>
            </a:r>
          </a:p>
          <a:p>
            <a:pPr marL="0" indent="0" algn="ctr">
              <a:buNone/>
            </a:pPr>
            <a:endParaRPr lang="en-US" sz="2400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2400" i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rgbClr val="0000FF"/>
                </a:solidFill>
              </a:rPr>
              <a:t>IPES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90160" y="2895600"/>
            <a:ext cx="3400148" cy="1905000"/>
            <a:chOff x="5090160" y="2590800"/>
            <a:chExt cx="3400148" cy="1905000"/>
          </a:xfrm>
        </p:grpSpPr>
        <p:pic>
          <p:nvPicPr>
            <p:cNvPr id="78850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90160" y="3124200"/>
              <a:ext cx="2235200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257051" y="2590800"/>
              <a:ext cx="32332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Reduced Scale Hardware In the Loop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Demonstrations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178604" y="966710"/>
            <a:ext cx="3591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Development &amp; Modeling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0" y="4997371"/>
            <a:ext cx="4031275" cy="1632029"/>
            <a:chOff x="5059680" y="907256"/>
            <a:chExt cx="4031275" cy="1632029"/>
          </a:xfrm>
        </p:grpSpPr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680" y="1287819"/>
              <a:ext cx="2145540" cy="125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852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351" y="1278374"/>
              <a:ext cx="1861184" cy="125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54868" y="907256"/>
              <a:ext cx="37360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NSWC Land Based Test Sites (LBTS)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Down Arrow 1"/>
          <p:cNvSpPr/>
          <p:nvPr/>
        </p:nvSpPr>
        <p:spPr>
          <a:xfrm>
            <a:off x="2209800" y="1709744"/>
            <a:ext cx="762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209800" y="3934331"/>
            <a:ext cx="762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482" y="3379138"/>
            <a:ext cx="1429914" cy="9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243" y="4305951"/>
            <a:ext cx="1310220" cy="72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 descr="C:\Users\212302643\Desktop\GE_Project\HESM\test\photo 3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767" y="2067264"/>
            <a:ext cx="739775" cy="6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52" y="2085261"/>
            <a:ext cx="1077447" cy="6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615" y="2027526"/>
            <a:ext cx="581838" cy="75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3156" y="2219664"/>
            <a:ext cx="696063" cy="4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own Arrow 24"/>
          <p:cNvSpPr/>
          <p:nvPr/>
        </p:nvSpPr>
        <p:spPr>
          <a:xfrm>
            <a:off x="2209800" y="5105400"/>
            <a:ext cx="762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33CF6-C69A-4170-8BDF-E994C3D2A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SiC Trench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861" y="1623719"/>
            <a:ext cx="1336589" cy="161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98421" y="3142228"/>
            <a:ext cx="43433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b="1" u="sng" dirty="0" smtClean="0"/>
              <a:t>Naval Relevance / Impact</a:t>
            </a:r>
          </a:p>
          <a:p>
            <a:r>
              <a:rPr lang="en-US" sz="1100" dirty="0" smtClean="0"/>
              <a:t>Navy and Marine Corps require power </a:t>
            </a:r>
            <a:r>
              <a:rPr lang="en-US" sz="1100" dirty="0"/>
              <a:t>systems that meet agility, efficiency, scalability, </a:t>
            </a:r>
            <a:r>
              <a:rPr lang="en-US" sz="1100" b="1" dirty="0"/>
              <a:t>controllability</a:t>
            </a:r>
            <a:r>
              <a:rPr lang="en-US" sz="1100" dirty="0"/>
              <a:t>, and </a:t>
            </a:r>
            <a:r>
              <a:rPr lang="en-US" sz="1100" b="1" dirty="0"/>
              <a:t>security </a:t>
            </a:r>
            <a:r>
              <a:rPr lang="en-US" sz="1100" b="1" dirty="0" smtClean="0"/>
              <a:t>requirements</a:t>
            </a:r>
          </a:p>
          <a:p>
            <a:r>
              <a:rPr lang="en-US" sz="1100" dirty="0" smtClean="0"/>
              <a:t>Reliability of pulsed and continuous duty high power &amp; energy Navy &amp; USMC weapon systems</a:t>
            </a:r>
          </a:p>
          <a:p>
            <a:pPr marL="0" indent="0">
              <a:buFont typeface="Arial" charset="0"/>
              <a:buNone/>
            </a:pPr>
            <a:r>
              <a:rPr lang="en-US" sz="1200" b="1" u="sng" dirty="0" smtClean="0"/>
              <a:t>Recent Accomplishments</a:t>
            </a:r>
          </a:p>
          <a:p>
            <a:r>
              <a:rPr lang="en-US" sz="1100" dirty="0" smtClean="0"/>
              <a:t>Univ of California Davis (</a:t>
            </a:r>
            <a:r>
              <a:rPr lang="en-US" sz="1100" dirty="0" err="1" smtClean="0"/>
              <a:t>Srabonti</a:t>
            </a:r>
            <a:r>
              <a:rPr lang="en-US" sz="1100" dirty="0" smtClean="0"/>
              <a:t>) </a:t>
            </a:r>
            <a:r>
              <a:rPr lang="en-US" sz="1100" b="1" dirty="0" smtClean="0"/>
              <a:t>FY18 New Start </a:t>
            </a:r>
            <a:r>
              <a:rPr lang="en-US" sz="1100" dirty="0" smtClean="0"/>
              <a:t>20 kV, 200 A Gallium Nitride (GaN) epitaxial growth development and characterization science. </a:t>
            </a:r>
            <a:endParaRPr lang="en-US" sz="1100" b="1" dirty="0" smtClean="0"/>
          </a:p>
          <a:p>
            <a:r>
              <a:rPr lang="en-US" sz="1100" dirty="0" smtClean="0"/>
              <a:t>Univ </a:t>
            </a:r>
            <a:r>
              <a:rPr lang="en-US" sz="1100" dirty="0" smtClean="0"/>
              <a:t>of IL (</a:t>
            </a:r>
            <a:r>
              <a:rPr lang="en-US" sz="1100" dirty="0" err="1" smtClean="0"/>
              <a:t>Hubler</a:t>
            </a:r>
            <a:r>
              <a:rPr lang="en-US" sz="1100" dirty="0" smtClean="0"/>
              <a:t>) demonstrated </a:t>
            </a:r>
            <a:r>
              <a:rPr lang="en-US" sz="1100" dirty="0"/>
              <a:t>experimentally </a:t>
            </a:r>
            <a:r>
              <a:rPr lang="en-US" sz="1100" dirty="0" smtClean="0"/>
              <a:t>micro </a:t>
            </a:r>
            <a:r>
              <a:rPr lang="en-US" sz="1100" dirty="0"/>
              <a:t>capacitor energy density in vacuum gaps exceeding energy density of Li-ion </a:t>
            </a:r>
            <a:r>
              <a:rPr lang="en-US" sz="1100" dirty="0" smtClean="0"/>
              <a:t>batteries (</a:t>
            </a:r>
            <a:r>
              <a:rPr lang="en-US" sz="1100" b="1" dirty="0" smtClean="0"/>
              <a:t>transferring to Dr. Scott Coombe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Univ of CT (Cao) </a:t>
            </a:r>
            <a:r>
              <a:rPr lang="en-US" sz="1100" dirty="0" err="1" smtClean="0"/>
              <a:t>nano</a:t>
            </a:r>
            <a:r>
              <a:rPr lang="en-US" sz="1100" dirty="0" smtClean="0"/>
              <a:t>-insulation development improved ac dielectric strength by </a:t>
            </a:r>
            <a:r>
              <a:rPr lang="en-US" sz="1100" dirty="0"/>
              <a:t>50% and </a:t>
            </a:r>
            <a:r>
              <a:rPr lang="en-US" sz="1100" dirty="0" smtClean="0"/>
              <a:t>thermal conductivity by a factor of 7 (</a:t>
            </a:r>
            <a:r>
              <a:rPr lang="en-US" sz="1100" b="1" dirty="0" smtClean="0"/>
              <a:t>Insulation Workshop: </a:t>
            </a:r>
            <a:r>
              <a:rPr lang="en-US" sz="1100" b="1" dirty="0" smtClean="0"/>
              <a:t>22-23 August, </a:t>
            </a:r>
            <a:r>
              <a:rPr lang="en-US" sz="1100" b="1" dirty="0" smtClean="0"/>
              <a:t>2018; ONR</a:t>
            </a:r>
            <a:r>
              <a:rPr lang="en-US" sz="1100" dirty="0" smtClean="0"/>
              <a:t>)</a:t>
            </a:r>
          </a:p>
          <a:p>
            <a:r>
              <a:rPr lang="en-US" sz="1100" dirty="0"/>
              <a:t>UT Dallas (Akin) WBG stress testing revealed prominent gate-oxide related failure </a:t>
            </a:r>
            <a:r>
              <a:rPr lang="en-US" sz="1100" dirty="0" smtClean="0"/>
              <a:t>mechanisms</a:t>
            </a:r>
          </a:p>
          <a:p>
            <a:r>
              <a:rPr lang="en-US" sz="1100" b="1" dirty="0" smtClean="0"/>
              <a:t>Naval Postgraduate School (Weatherford) </a:t>
            </a:r>
            <a:r>
              <a:rPr lang="en-US" sz="1100" dirty="0" smtClean="0"/>
              <a:t>(w/SANDIA, UC Berkeley, Penn State University) GaN </a:t>
            </a:r>
            <a:r>
              <a:rPr lang="en-US" sz="1100" dirty="0" err="1" smtClean="0"/>
              <a:t>Schottky</a:t>
            </a:r>
            <a:r>
              <a:rPr lang="en-US" sz="1100" dirty="0" smtClean="0"/>
              <a:t> Diodes</a:t>
            </a: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9800" y="13130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6.1 Program Overview (Power Electronic </a:t>
            </a:r>
            <a:r>
              <a:rPr lang="en-US" sz="2400" dirty="0" smtClean="0">
                <a:solidFill>
                  <a:prstClr val="black"/>
                </a:solidFill>
              </a:rPr>
              <a:t>Devices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and Electromagnetism)</a:t>
            </a:r>
            <a:endParaRPr lang="en-US" dirty="0" smtClean="0"/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97924" y="1011915"/>
            <a:ext cx="4572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Objectives / Goals</a:t>
            </a:r>
          </a:p>
          <a:p>
            <a:pPr marL="225425" indent="-225425"/>
            <a:r>
              <a:rPr lang="en-US" sz="1400" dirty="0" smtClean="0"/>
              <a:t>Fulfill the power and energy needs of the Navy’s next-generation weapons and platforms by improving </a:t>
            </a:r>
          </a:p>
          <a:p>
            <a:pPr lvl="1" indent="-225425">
              <a:spcBef>
                <a:spcPts val="0"/>
              </a:spcBef>
            </a:pPr>
            <a:r>
              <a:rPr lang="en-US" sz="1100" dirty="0" smtClean="0"/>
              <a:t>Education</a:t>
            </a:r>
          </a:p>
          <a:p>
            <a:pPr lvl="1" indent="-225425">
              <a:spcBef>
                <a:spcPts val="0"/>
              </a:spcBef>
            </a:pPr>
            <a:r>
              <a:rPr lang="en-US" sz="1100" dirty="0" smtClean="0"/>
              <a:t>Reliability of power electronic devices</a:t>
            </a:r>
          </a:p>
          <a:p>
            <a:pPr lvl="1" indent="-225425">
              <a:spcBef>
                <a:spcPts val="0"/>
              </a:spcBef>
            </a:pPr>
            <a:r>
              <a:rPr lang="en-US" sz="1100" dirty="0" smtClean="0"/>
              <a:t>Power density of power systems</a:t>
            </a:r>
          </a:p>
          <a:p>
            <a:pPr lvl="1" indent="-225425">
              <a:spcBef>
                <a:spcPts val="0"/>
              </a:spcBef>
            </a:pPr>
            <a:r>
              <a:rPr lang="en-US" sz="1100" dirty="0" smtClean="0"/>
              <a:t>Manufacturing costs</a:t>
            </a:r>
            <a:endParaRPr lang="en-US" sz="1100" dirty="0"/>
          </a:p>
          <a:p>
            <a:pPr marL="0" indent="0">
              <a:buNone/>
            </a:pPr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694E-5248-49F7-833C-1C2F6242090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772" y="2575759"/>
            <a:ext cx="4605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u="sng" dirty="0">
                <a:latin typeface="+mn-lt"/>
              </a:rPr>
              <a:t>Technical Approach</a:t>
            </a: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200" dirty="0">
                <a:latin typeface="+mn-lt"/>
              </a:rPr>
              <a:t>Revive and Enhance Education </a:t>
            </a:r>
            <a:r>
              <a:rPr lang="en-US" sz="1200" dirty="0" smtClean="0">
                <a:latin typeface="+mn-lt"/>
              </a:rPr>
              <a:t>- Prepare </a:t>
            </a:r>
            <a:r>
              <a:rPr lang="en-US" sz="1200" dirty="0">
                <a:latin typeface="+mn-lt"/>
              </a:rPr>
              <a:t>next generation of electrical engineers</a:t>
            </a: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200" dirty="0">
                <a:latin typeface="+mn-lt"/>
              </a:rPr>
              <a:t>Investigate failure modes of Wide </a:t>
            </a:r>
            <a:r>
              <a:rPr lang="en-US" sz="1200" dirty="0" err="1">
                <a:latin typeface="+mn-lt"/>
              </a:rPr>
              <a:t>Bandgap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(WBG) semiconductors </a:t>
            </a:r>
            <a:r>
              <a:rPr lang="en-US" sz="1200" dirty="0">
                <a:latin typeface="+mn-lt"/>
              </a:rPr>
              <a:t>to enable reliable devices</a:t>
            </a: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200" dirty="0">
                <a:latin typeface="+mn-lt"/>
              </a:rPr>
              <a:t>Innovative energy extraction</a:t>
            </a: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200" dirty="0">
                <a:latin typeface="+mn-lt"/>
              </a:rPr>
              <a:t>Advance electromagnetics technologies to enhance capabilities, efficiency, size, weight, power density, </a:t>
            </a:r>
            <a:r>
              <a:rPr lang="en-US" sz="1200" dirty="0" smtClean="0">
                <a:latin typeface="+mn-lt"/>
              </a:rPr>
              <a:t>reliability, and cost</a:t>
            </a:r>
          </a:p>
        </p:txBody>
      </p:sp>
      <p:pic>
        <p:nvPicPr>
          <p:cNvPr id="12" name="Picture 2" descr="IMG_21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046021"/>
            <a:ext cx="1447800" cy="9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1981200"/>
            <a:ext cx="955542" cy="11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1011915"/>
            <a:ext cx="2647950" cy="7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2773" y="4560917"/>
            <a:ext cx="4605649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u="sng" dirty="0" smtClean="0">
                <a:latin typeface="+mn-lt"/>
              </a:rPr>
              <a:t>(New) Grants/Contracts</a:t>
            </a:r>
            <a:endParaRPr lang="en-US" sz="1400" b="1" u="sng" dirty="0">
              <a:latin typeface="+mn-lt"/>
            </a:endParaRP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200" b="1" dirty="0" smtClean="0">
                <a:latin typeface="+mn-lt"/>
              </a:rPr>
              <a:t>Education</a:t>
            </a:r>
            <a:r>
              <a:rPr lang="en-US" sz="1200" dirty="0" smtClean="0">
                <a:latin typeface="+mn-lt"/>
              </a:rPr>
              <a:t>: (Power Engineering Curriculum: Focus: WBG technology, Common/Differential Mode (CM/DM), EMI); MSEE Power Engineering Program: Texas Tech Univ (TTU)</a:t>
            </a: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200" b="1" dirty="0" smtClean="0">
                <a:latin typeface="+mn-lt"/>
              </a:rPr>
              <a:t>Power Electronics Devices</a:t>
            </a:r>
            <a:r>
              <a:rPr lang="en-US" sz="1200" dirty="0" smtClean="0">
                <a:latin typeface="+mn-lt"/>
              </a:rPr>
              <a:t>: Gallium Nitride (GaN) vertical device growth and substrate development. (UC Davis, UI Urbana Champaign, Penn State </a:t>
            </a:r>
            <a:r>
              <a:rPr lang="en-US" sz="1200" dirty="0" smtClean="0">
                <a:latin typeface="+mn-lt"/>
              </a:rPr>
              <a:t>NPS, and USNA)</a:t>
            </a:r>
            <a:endParaRPr lang="en-US" sz="1200" dirty="0">
              <a:latin typeface="+mn-lt"/>
            </a:endParaRPr>
          </a:p>
          <a:p>
            <a:pPr marL="225425" indent="-225425">
              <a:spcBef>
                <a:spcPts val="300"/>
              </a:spcBef>
              <a:buFont typeface="Arial" charset="0"/>
              <a:buChar char="•"/>
            </a:pPr>
            <a:r>
              <a:rPr lang="en-US" sz="1200" b="1" dirty="0" smtClean="0">
                <a:latin typeface="+mn-lt"/>
              </a:rPr>
              <a:t>Electromagnetics:</a:t>
            </a:r>
            <a:r>
              <a:rPr lang="en-US" sz="1200" dirty="0" smtClean="0">
                <a:latin typeface="+mn-lt"/>
              </a:rPr>
              <a:t>  Machinery Insulation Development and Modeling;  (UCONN, OSU, UT Austin)</a:t>
            </a:r>
          </a:p>
        </p:txBody>
      </p:sp>
    </p:spTree>
    <p:extLst>
      <p:ext uri="{BB962C8B-B14F-4D97-AF65-F5344CB8AC3E}">
        <p14:creationId xmlns:p14="http://schemas.microsoft.com/office/powerpoint/2010/main" val="34679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3434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u="sng" dirty="0" smtClean="0"/>
              <a:t>Objective / Goal</a:t>
            </a:r>
          </a:p>
          <a:p>
            <a:r>
              <a:rPr lang="en-US" sz="1500" dirty="0"/>
              <a:t>Revive and Enhance Education </a:t>
            </a:r>
            <a:r>
              <a:rPr lang="en-US" sz="1500" dirty="0" smtClean="0"/>
              <a:t>- Prepare </a:t>
            </a:r>
            <a:r>
              <a:rPr lang="en-US" sz="1500" dirty="0"/>
              <a:t>next generation of </a:t>
            </a:r>
            <a:r>
              <a:rPr lang="en-US" sz="1500" dirty="0" smtClean="0"/>
              <a:t>Navy electrical &amp; power engineers</a:t>
            </a:r>
            <a:endParaRPr lang="en-US" sz="1500" dirty="0"/>
          </a:p>
          <a:p>
            <a:r>
              <a:rPr lang="en-US" sz="1500" dirty="0" smtClean="0"/>
              <a:t>Meet increasing demands in power-related fields in the Navy and elsewhere</a:t>
            </a:r>
          </a:p>
          <a:p>
            <a:r>
              <a:rPr lang="en-US" sz="1500" dirty="0" smtClean="0"/>
              <a:t>Educate naval officers/civilians to maintain, operate, &amp; sustain naval power systems</a:t>
            </a:r>
            <a:endParaRPr lang="en-US" sz="1500" dirty="0"/>
          </a:p>
          <a:p>
            <a:pPr marL="0" indent="0">
              <a:buNone/>
            </a:pPr>
            <a:endParaRPr lang="en-US" sz="2600" b="1" u="sng" dirty="0" smtClean="0"/>
          </a:p>
          <a:p>
            <a:pPr marL="0" indent="0">
              <a:buNone/>
            </a:pPr>
            <a:r>
              <a:rPr lang="en-US" sz="2200" b="1" u="sng" dirty="0" smtClean="0"/>
              <a:t>Summary</a:t>
            </a:r>
            <a:r>
              <a:rPr lang="en-US" sz="2600" b="1" u="sng" dirty="0" smtClean="0"/>
              <a:t> of Effort</a:t>
            </a:r>
          </a:p>
          <a:p>
            <a:r>
              <a:rPr lang="en-US" sz="1500" dirty="0"/>
              <a:t>Develop </a:t>
            </a:r>
            <a:r>
              <a:rPr lang="en-US" sz="1500" dirty="0" smtClean="0"/>
              <a:t>19 courses </a:t>
            </a:r>
            <a:r>
              <a:rPr lang="en-US" sz="1500" dirty="0"/>
              <a:t>in Electric </a:t>
            </a:r>
            <a:r>
              <a:rPr lang="en-US" sz="1500" dirty="0" smtClean="0"/>
              <a:t>Power &amp; Energy </a:t>
            </a:r>
            <a:r>
              <a:rPr lang="en-US" sz="1500" dirty="0"/>
              <a:t>Systems </a:t>
            </a:r>
            <a:endParaRPr lang="en-US" sz="1500" dirty="0" smtClean="0"/>
          </a:p>
          <a:p>
            <a:r>
              <a:rPr lang="en-US" sz="1500" dirty="0"/>
              <a:t>D</a:t>
            </a:r>
            <a:r>
              <a:rPr lang="en-US" sz="1500" dirty="0" smtClean="0"/>
              <a:t>isseminate widely </a:t>
            </a:r>
            <a:r>
              <a:rPr lang="en-US" sz="1500" dirty="0"/>
              <a:t>by </a:t>
            </a:r>
            <a:r>
              <a:rPr lang="en-US" sz="1500" dirty="0" smtClean="0"/>
              <a:t>offering course materials free online </a:t>
            </a:r>
            <a:r>
              <a:rPr lang="en-US" sz="1500" dirty="0"/>
              <a:t>to all U.S. </a:t>
            </a:r>
            <a:r>
              <a:rPr lang="en-US" sz="1500" dirty="0" smtClean="0"/>
              <a:t>universities for classroom and distance </a:t>
            </a:r>
            <a:r>
              <a:rPr lang="en-US" sz="1500" dirty="0" smtClean="0"/>
              <a:t>learning</a:t>
            </a:r>
            <a:endParaRPr lang="en-US" sz="3500" b="1" u="sng" dirty="0"/>
          </a:p>
          <a:p>
            <a:endParaRPr lang="en-US" b="1" u="sng" dirty="0" smtClean="0"/>
          </a:p>
          <a:p>
            <a:pPr marL="0" indent="0">
              <a:buNone/>
            </a:pPr>
            <a:r>
              <a:rPr lang="en-US" sz="2200" b="1" u="sng" dirty="0" smtClean="0"/>
              <a:t>Major Participants</a:t>
            </a:r>
          </a:p>
          <a:p>
            <a:r>
              <a:rPr lang="en-US" sz="1500" dirty="0" smtClean="0"/>
              <a:t>Ned Mohan – University of Minnesota; Rob </a:t>
            </a:r>
            <a:r>
              <a:rPr lang="en-US" sz="1500" dirty="0" err="1" smtClean="0"/>
              <a:t>Cuzner</a:t>
            </a:r>
            <a:r>
              <a:rPr lang="en-US" sz="1500" dirty="0" smtClean="0"/>
              <a:t>-University of Milwaukee; Andy Lemmon/Aaron </a:t>
            </a:r>
            <a:r>
              <a:rPr lang="en-US" sz="1500" dirty="0" err="1" smtClean="0"/>
              <a:t>Brovont</a:t>
            </a:r>
            <a:r>
              <a:rPr lang="en-US" sz="1500" dirty="0" smtClean="0"/>
              <a:t>-University of Alabama; and Anant Agarwal-The Ohio State University</a:t>
            </a:r>
          </a:p>
          <a:p>
            <a:r>
              <a:rPr lang="en-US" sz="1500" dirty="0" smtClean="0"/>
              <a:t>Consortium </a:t>
            </a:r>
            <a:r>
              <a:rPr lang="en-US" sz="1500" dirty="0"/>
              <a:t>of Universities for Sustainable </a:t>
            </a:r>
            <a:r>
              <a:rPr lang="en-US" sz="1500" dirty="0" smtClean="0"/>
              <a:t>Power (CUSP) – 235 universities participating as of April 2018</a:t>
            </a:r>
          </a:p>
          <a:p>
            <a:r>
              <a:rPr lang="en-US" sz="1500" dirty="0" smtClean="0"/>
              <a:t>Supporting Catholic University Power Engineering Curriculum </a:t>
            </a:r>
            <a:r>
              <a:rPr lang="en-US" sz="1500" dirty="0" smtClean="0"/>
              <a:t>Development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33CF6-C69A-4170-8BDF-E994C3D2AA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3302990"/>
            <a:ext cx="4191000" cy="332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81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u="sng" dirty="0" smtClean="0"/>
              <a:t>Recent Accomplishments</a:t>
            </a:r>
          </a:p>
          <a:p>
            <a:pPr lvl="0"/>
            <a:r>
              <a:rPr lang="en-US" sz="1400" dirty="0" smtClean="0"/>
              <a:t>15 courses completed</a:t>
            </a:r>
            <a:endParaRPr lang="en-US" sz="1400" dirty="0"/>
          </a:p>
          <a:p>
            <a:pPr lvl="0"/>
            <a:r>
              <a:rPr lang="en-US" sz="1400" dirty="0"/>
              <a:t>4 courses not yet </a:t>
            </a:r>
            <a:r>
              <a:rPr lang="en-US" sz="1400" dirty="0" smtClean="0"/>
              <a:t>started; grants initiated</a:t>
            </a:r>
            <a:endParaRPr lang="en-US" sz="1400" dirty="0"/>
          </a:p>
          <a:p>
            <a:r>
              <a:rPr lang="en-US" sz="1400" dirty="0" smtClean="0"/>
              <a:t>Adopted by USNA and Naval Postgraduate School for core and distance learning curriculum</a:t>
            </a:r>
          </a:p>
          <a:p>
            <a:r>
              <a:rPr lang="en-US" sz="1400" dirty="0" smtClean="0"/>
              <a:t>Over 100 universities are using these materials</a:t>
            </a:r>
          </a:p>
          <a:p>
            <a:pPr marL="0" indent="0">
              <a:buNone/>
            </a:pPr>
            <a:r>
              <a:rPr lang="en-US" b="1" u="sng" dirty="0" smtClean="0"/>
              <a:t>Key </a:t>
            </a:r>
            <a:r>
              <a:rPr lang="en-US" b="1" u="sng" dirty="0"/>
              <a:t>Milestones / Projected Transition</a:t>
            </a:r>
          </a:p>
          <a:p>
            <a:r>
              <a:rPr lang="en-US" sz="1400" b="1" dirty="0" smtClean="0"/>
              <a:t>Near: </a:t>
            </a:r>
            <a:r>
              <a:rPr lang="en-US" sz="1400" dirty="0" smtClean="0"/>
              <a:t>Publication of all 15 courses in FY18; 4 more by FY21 </a:t>
            </a:r>
          </a:p>
          <a:p>
            <a:r>
              <a:rPr lang="en-US" sz="1400" b="1" dirty="0" smtClean="0"/>
              <a:t>Mid/Far:</a:t>
            </a:r>
            <a:r>
              <a:rPr lang="en-US" sz="1400" dirty="0" smtClean="0"/>
              <a:t> Educate/Train Navy Electrical Engineering Workforce with emerging technologies (COMNAVSEA 05Z and NSWC PD technical work force benefiting now!); MSEE Power Engineering Degree Program initiated in FY18 (available FY19)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088" y="1066800"/>
            <a:ext cx="398571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8589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/>
              <a:t>Power Engineering Curriculum for our Naval Officers and Civilian Workforce is a Critical National Interest!!</a:t>
            </a:r>
          </a:p>
        </p:txBody>
      </p:sp>
    </p:spTree>
    <p:extLst>
      <p:ext uri="{BB962C8B-B14F-4D97-AF65-F5344CB8AC3E}">
        <p14:creationId xmlns:p14="http://schemas.microsoft.com/office/powerpoint/2010/main" val="21286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C6EBCD80B394ABD7B07E2EC0F0E3D" ma:contentTypeVersion="0" ma:contentTypeDescription="Create a new document." ma:contentTypeScope="" ma:versionID="9b4fd7d41eb5b372207c254b318a170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6EEF5EB-431A-487E-BA51-41C7391CF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F087D-FE62-4A66-B716-EA2EB105F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1E77EAC-9C64-4F92-8679-24A3CD2B520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ONR 33 Program Review Template</Template>
  <TotalTime>3295</TotalTime>
  <Words>2323</Words>
  <Application>Microsoft Office PowerPoint</Application>
  <PresentationFormat>On-screen Show (4:3)</PresentationFormat>
  <Paragraphs>318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2_Office Theme</vt:lpstr>
      <vt:lpstr>Office Theme</vt:lpstr>
      <vt:lpstr>1_Office Theme</vt:lpstr>
      <vt:lpstr>PowerPoint Presentation</vt:lpstr>
      <vt:lpstr>ONR Technology Development</vt:lpstr>
      <vt:lpstr>PowerPoint Presentation</vt:lpstr>
      <vt:lpstr>It Begins With Research</vt:lpstr>
      <vt:lpstr>Naval Research: A Framework for Accelerating to the  Navy &amp; Marine Corps After Next</vt:lpstr>
      <vt:lpstr>Future Power Demand</vt:lpstr>
      <vt:lpstr>Risk Reduction Path to Integrated Power &amp; Energy System (IPES)</vt:lpstr>
      <vt:lpstr>6.1 Program Overview (Power Electronic Devices and Electromagnetism)</vt:lpstr>
      <vt:lpstr>Education</vt:lpstr>
      <vt:lpstr>6.1 Adaptive Controls</vt:lpstr>
      <vt:lpstr>6.2 Machinery Controls</vt:lpstr>
      <vt:lpstr>6.2 Advanced Machinery Systems Program Overview  (MVDC Risk Reduction and Applied SiC Technology)</vt:lpstr>
      <vt:lpstr>ONR Shipboard Power &amp; Energy Roadmap</vt:lpstr>
      <vt:lpstr>ONR Technology Development</vt:lpstr>
      <vt:lpstr>Staying In Touch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Resner, Michael CTR ONR, 331</dc:creator>
  <cp:lastModifiedBy>Petersen, Lynn J CIV ONR331</cp:lastModifiedBy>
  <cp:revision>198</cp:revision>
  <cp:lastPrinted>2014-12-22T15:58:19Z</cp:lastPrinted>
  <dcterms:created xsi:type="dcterms:W3CDTF">2014-12-04T14:20:07Z</dcterms:created>
  <dcterms:modified xsi:type="dcterms:W3CDTF">2018-10-26T21:06:59Z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0x010100C9CC6EBCD80B394ABD7B07E2EC0F0E3D</vt:lpwstr>
  </property>
</Properties>
</file>