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94" r:id="rId2"/>
    <p:sldId id="2809" r:id="rId3"/>
    <p:sldId id="2769" r:id="rId4"/>
    <p:sldId id="2810" r:id="rId5"/>
    <p:sldId id="2806" r:id="rId6"/>
    <p:sldId id="2827" r:id="rId7"/>
    <p:sldId id="2828" r:id="rId8"/>
    <p:sldId id="2829" r:id="rId9"/>
    <p:sldId id="2817" r:id="rId10"/>
    <p:sldId id="2830" r:id="rId11"/>
    <p:sldId id="2831" r:id="rId12"/>
    <p:sldId id="2832" r:id="rId13"/>
    <p:sldId id="2823" r:id="rId14"/>
    <p:sldId id="2834" r:id="rId15"/>
    <p:sldId id="2835" r:id="rId16"/>
    <p:sldId id="2836" r:id="rId17"/>
    <p:sldId id="2837" r:id="rId18"/>
    <p:sldId id="2838" r:id="rId19"/>
    <p:sldId id="323" r:id="rId20"/>
    <p:sldId id="2824" r:id="rId21"/>
    <p:sldId id="340" r:id="rId22"/>
    <p:sldId id="338" r:id="rId23"/>
    <p:sldId id="327" r:id="rId24"/>
    <p:sldId id="571" r:id="rId25"/>
    <p:sldId id="2825" r:id="rId26"/>
    <p:sldId id="2826" r:id="rId27"/>
    <p:sldId id="347" r:id="rId28"/>
    <p:sldId id="348" r:id="rId29"/>
    <p:sldId id="2822" r:id="rId30"/>
    <p:sldId id="2818" r:id="rId31"/>
    <p:sldId id="2813" r:id="rId32"/>
    <p:sldId id="2816" r:id="rId33"/>
    <p:sldId id="2819" r:id="rId34"/>
    <p:sldId id="2820" r:id="rId35"/>
    <p:sldId id="2767" r:id="rId36"/>
    <p:sldId id="2821" r:id="rId37"/>
    <p:sldId id="2812" r:id="rId38"/>
    <p:sldId id="396" r:id="rId39"/>
    <p:sldId id="2771" r:id="rId40"/>
    <p:sldId id="2808" r:id="rId41"/>
    <p:sldId id="397" r:id="rId4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6" autoAdjust="0"/>
    <p:restoredTop sz="86422" autoAdjust="0"/>
  </p:normalViewPr>
  <p:slideViewPr>
    <p:cSldViewPr snapToGrid="0" snapToObjects="1">
      <p:cViewPr varScale="1">
        <p:scale>
          <a:sx n="59" d="100"/>
          <a:sy n="59" d="100"/>
        </p:scale>
        <p:origin x="151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2" d="100"/>
        <a:sy n="162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2838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54AD8A7-571B-40C7-9FA9-3E5B2FFADE2C}" type="datetimeFigureOut">
              <a:rPr lang="en-US"/>
              <a:pPr>
                <a:defRPr/>
              </a:pPr>
              <a:t>3/2/2021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33CB1A-4CA8-4BF4-8870-0B862A43A4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95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0C5355B-7C97-4EC3-AE6E-2DF61C546576}" type="datetimeFigureOut">
              <a:rPr lang="en-US"/>
              <a:pPr>
                <a:defRPr/>
              </a:pPr>
              <a:t>3/2/2021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31326FA-A492-4590-A438-E147E09B2F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156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eign.senate.gov/press/ranking/release/risch-shaheen-urge-biden-administration-to-fully-implement-nord-stream-ii-legislation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0863" y="685800"/>
            <a:ext cx="3365500" cy="2524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05A6F-CABB-455A-8275-43035F2378F6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731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0863" y="685800"/>
            <a:ext cx="3365500" cy="2524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05A6F-CABB-455A-8275-43035F2378F6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535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0863" y="685800"/>
            <a:ext cx="3365500" cy="2524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05A6F-CABB-455A-8275-43035F2378F6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24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$15 billion from the tariffs over the next five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3B682-D403-4DE8-B1F8-6A43648DC13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60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0863" y="685800"/>
            <a:ext cx="3365500" cy="2524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05A6F-CABB-455A-8275-43035F2378F6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511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0863" y="685800"/>
            <a:ext cx="3365500" cy="2524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05A6F-CABB-455A-8275-43035F2378F6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992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0863" y="685800"/>
            <a:ext cx="3365500" cy="2524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05A6F-CABB-455A-8275-43035F2378F6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795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0863" y="685800"/>
            <a:ext cx="3365500" cy="2524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05A6F-CABB-455A-8275-43035F2378F6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744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0863" y="685800"/>
            <a:ext cx="3365500" cy="2524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05A6F-CABB-455A-8275-43035F2378F6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859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0863" y="685800"/>
            <a:ext cx="3365500" cy="2524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05A6F-CABB-455A-8275-43035F2378F6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928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326FA-A492-4590-A438-E147E09B2F3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57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0863" y="685800"/>
            <a:ext cx="3365500" cy="2524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05A6F-CABB-455A-8275-43035F2378F6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5674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A7270-A99C-45C2-8012-FEA14C793F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562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B1A241-2885-42BD-B95E-CFCDBFBE1B4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732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326FA-A492-4590-A438-E147E09B2F3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3686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0863" y="685800"/>
            <a:ext cx="3365500" cy="2524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05A6F-CABB-455A-8275-43035F2378F6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5535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0863" y="685800"/>
            <a:ext cx="3365500" cy="2524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05A6F-CABB-455A-8275-43035F2378F6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5674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09638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1" tIns="45555" rIns="91111" bIns="45555"/>
          <a:lstStyle>
            <a:lvl1pPr>
              <a:spcBef>
                <a:spcPct val="100000"/>
              </a:spcBef>
              <a:buFont typeface="Webdings" panose="05030102010509060703" pitchFamily="18" charset="2"/>
              <a:buChar char="4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45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45000"/>
              </a:spcBef>
              <a:buFont typeface="Webdings" panose="05030102010509060703" pitchFamily="18" charset="2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45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DB379A9-921A-457E-AB40-4395E2DD5F90}" type="datetime3">
              <a:rPr lang="en-US" altLang="en-US" sz="500"/>
              <a:pPr eaLnBrk="1" hangingPunct="1">
                <a:spcBef>
                  <a:spcPct val="0"/>
                </a:spcBef>
                <a:buFontTx/>
                <a:buNone/>
              </a:pPr>
              <a:t>2 March 2021</a:t>
            </a:fld>
            <a:endParaRPr lang="en-US" altLang="en-US" sz="500"/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100000"/>
              </a:spcBef>
              <a:buFont typeface="Webdings" panose="05030102010509060703" pitchFamily="18" charset="2"/>
              <a:buChar char="4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85000"/>
              </a:lnSpc>
              <a:spcBef>
                <a:spcPct val="45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85000"/>
              </a:lnSpc>
              <a:spcBef>
                <a:spcPct val="45000"/>
              </a:spcBef>
              <a:buFont typeface="Webdings" panose="05030102010509060703" pitchFamily="18" charset="2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85000"/>
              </a:lnSpc>
              <a:spcBef>
                <a:spcPct val="45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CB0CAB-09C4-4A52-AE8C-7A8F05A8DADE}" type="slidenum">
              <a:rPr lang="en-US" altLang="en-US" sz="8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33552537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Political, economic and military importance of natural gas. (relatively new)</a:t>
            </a:r>
          </a:p>
        </p:txBody>
      </p:sp>
      <p:sp>
        <p:nvSpPr>
          <p:cNvPr id="3379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1" tIns="45555" rIns="91111" bIns="45555"/>
          <a:lstStyle>
            <a:lvl1pPr>
              <a:spcBef>
                <a:spcPct val="100000"/>
              </a:spcBef>
              <a:buFont typeface="Webdings" panose="05030102010509060703" pitchFamily="18" charset="2"/>
              <a:buChar char="4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45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45000"/>
              </a:spcBef>
              <a:buFont typeface="Webdings" panose="05030102010509060703" pitchFamily="18" charset="2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45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66B13A9-5F3F-4C20-9D93-5CE412C094AE}" type="datetime3">
              <a:rPr lang="en-US" altLang="en-US" sz="500"/>
              <a:pPr eaLnBrk="1" hangingPunct="1">
                <a:spcBef>
                  <a:spcPct val="0"/>
                </a:spcBef>
                <a:buFontTx/>
                <a:buNone/>
              </a:pPr>
              <a:t>2 March 2021</a:t>
            </a:fld>
            <a:endParaRPr lang="en-US" altLang="en-US" sz="500"/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100000"/>
              </a:spcBef>
              <a:buFont typeface="Webdings" panose="05030102010509060703" pitchFamily="18" charset="2"/>
              <a:buChar char="4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85000"/>
              </a:lnSpc>
              <a:spcBef>
                <a:spcPct val="45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85000"/>
              </a:lnSpc>
              <a:spcBef>
                <a:spcPct val="45000"/>
              </a:spcBef>
              <a:buFont typeface="Webdings" panose="05030102010509060703" pitchFamily="18" charset="2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85000"/>
              </a:lnSpc>
              <a:spcBef>
                <a:spcPct val="45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6A43E1-8A3C-4A34-A99C-EEB45D5BFBB7}" type="slidenum">
              <a:rPr lang="en-US" altLang="en-US" sz="8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13960254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09638"/>
            <a:r>
              <a:rPr lang="en-US" altLang="en-US" dirty="0">
                <a:latin typeface="Arial" panose="020B0604020202020204" pitchFamily="34" charset="0"/>
              </a:rPr>
              <a:t>NATO has been concerned with energy security for decades; both politically and operationally</a:t>
            </a: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1" tIns="45555" rIns="91111" bIns="45555"/>
          <a:lstStyle>
            <a:lvl1pPr>
              <a:spcBef>
                <a:spcPct val="100000"/>
              </a:spcBef>
              <a:buFont typeface="Webdings" panose="05030102010509060703" pitchFamily="18" charset="2"/>
              <a:buChar char="4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45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45000"/>
              </a:spcBef>
              <a:buFont typeface="Webdings" panose="05030102010509060703" pitchFamily="18" charset="2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45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55AA506-47B6-479D-8A71-66982CD19DC0}" type="datetime3">
              <a:rPr lang="en-US" altLang="en-US" sz="500"/>
              <a:pPr eaLnBrk="1" hangingPunct="1">
                <a:spcBef>
                  <a:spcPct val="0"/>
                </a:spcBef>
                <a:buFontTx/>
                <a:buNone/>
              </a:pPr>
              <a:t>2 March 2021</a:t>
            </a:fld>
            <a:endParaRPr lang="en-US" altLang="en-US" sz="50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100000"/>
              </a:spcBef>
              <a:buFont typeface="Webdings" panose="05030102010509060703" pitchFamily="18" charset="2"/>
              <a:buChar char="4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85000"/>
              </a:lnSpc>
              <a:spcBef>
                <a:spcPct val="45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85000"/>
              </a:lnSpc>
              <a:spcBef>
                <a:spcPct val="45000"/>
              </a:spcBef>
              <a:buFont typeface="Webdings" panose="05030102010509060703" pitchFamily="18" charset="2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85000"/>
              </a:lnSpc>
              <a:spcBef>
                <a:spcPct val="45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4F056B-25D1-491F-A717-C5E80CADC249}" type="slidenum">
              <a:rPr lang="en-US" altLang="en-US" sz="8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28848434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Pipelines exist in UK, Spain, Italy and Turkey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3B682-D403-4DE8-B1F8-6A43648DC13A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9190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has been strengthened over the years</a:t>
            </a:r>
          </a:p>
          <a:p>
            <a:r>
              <a:rPr lang="en-US" dirty="0"/>
              <a:t>No mention of NS2 in any recent communiques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3B682-D403-4DE8-B1F8-6A43648DC13A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60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09638"/>
            <a:r>
              <a:rPr lang="en-US" altLang="en-US" dirty="0">
                <a:latin typeface="Arial" panose="020B0604020202020204" pitchFamily="34" charset="0"/>
              </a:rPr>
              <a:t>NATO has been concerned with energy security for decades; both politically and operationally</a:t>
            </a: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1" tIns="45555" rIns="91111" bIns="45555"/>
          <a:lstStyle>
            <a:lvl1pPr>
              <a:spcBef>
                <a:spcPct val="100000"/>
              </a:spcBef>
              <a:buFont typeface="Webdings" panose="05030102010509060703" pitchFamily="18" charset="2"/>
              <a:buChar char="4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45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45000"/>
              </a:spcBef>
              <a:buFont typeface="Webdings" panose="05030102010509060703" pitchFamily="18" charset="2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45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55AA506-47B6-479D-8A71-66982CD19DC0}" type="datetime3">
              <a:rPr lang="en-US" altLang="en-US" sz="500"/>
              <a:pPr eaLnBrk="1" hangingPunct="1">
                <a:spcBef>
                  <a:spcPct val="0"/>
                </a:spcBef>
                <a:buFontTx/>
                <a:buNone/>
              </a:pPr>
              <a:t>2 March 2021</a:t>
            </a:fld>
            <a:endParaRPr lang="en-US" altLang="en-US" sz="50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100000"/>
              </a:spcBef>
              <a:buFont typeface="Webdings" panose="05030102010509060703" pitchFamily="18" charset="2"/>
              <a:buChar char="4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85000"/>
              </a:lnSpc>
              <a:spcBef>
                <a:spcPct val="45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85000"/>
              </a:lnSpc>
              <a:spcBef>
                <a:spcPct val="45000"/>
              </a:spcBef>
              <a:buFont typeface="Webdings" panose="05030102010509060703" pitchFamily="18" charset="2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85000"/>
              </a:lnSpc>
              <a:spcBef>
                <a:spcPct val="45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4F056B-25D1-491F-A717-C5E80CADC249}" type="slidenum">
              <a:rPr lang="en-US" altLang="en-US" sz="8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28848434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09638"/>
            <a:r>
              <a:rPr lang="en-US" altLang="en-US" dirty="0">
                <a:latin typeface="Arial" panose="020B0604020202020204" pitchFamily="34" charset="0"/>
              </a:rPr>
              <a:t>Michael </a:t>
            </a:r>
            <a:r>
              <a:rPr lang="en-US" altLang="en-US" dirty="0" err="1">
                <a:latin typeface="Arial" panose="020B0604020202020204" pitchFamily="34" charset="0"/>
              </a:rPr>
              <a:t>Ruhle</a:t>
            </a:r>
            <a:r>
              <a:rPr lang="en-US" altLang="en-US" dirty="0">
                <a:latin typeface="Arial" panose="020B0604020202020204" pitchFamily="34" charset="0"/>
              </a:rPr>
              <a:t> and COL </a:t>
            </a:r>
            <a:r>
              <a:rPr lang="en-US" altLang="en-US" dirty="0" err="1">
                <a:latin typeface="Arial" panose="020B0604020202020204" pitchFamily="34" charset="0"/>
              </a:rPr>
              <a:t>Romas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Petkevicius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1" tIns="45555" rIns="91111" bIns="45555"/>
          <a:lstStyle>
            <a:lvl1pPr>
              <a:spcBef>
                <a:spcPct val="100000"/>
              </a:spcBef>
              <a:buFont typeface="Webdings" panose="05030102010509060703" pitchFamily="18" charset="2"/>
              <a:buChar char="4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45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45000"/>
              </a:spcBef>
              <a:buFont typeface="Webdings" panose="05030102010509060703" pitchFamily="18" charset="2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45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7DA4C37-E869-4B87-86F0-B73E5F790E12}" type="datetime3">
              <a:rPr lang="en-US" altLang="en-US" sz="500"/>
              <a:pPr eaLnBrk="1" hangingPunct="1">
                <a:spcBef>
                  <a:spcPct val="0"/>
                </a:spcBef>
                <a:buFontTx/>
                <a:buNone/>
              </a:pPr>
              <a:t>2 March 2021</a:t>
            </a:fld>
            <a:endParaRPr lang="en-US" altLang="en-US" sz="500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100000"/>
              </a:spcBef>
              <a:buFont typeface="Webdings" panose="05030102010509060703" pitchFamily="18" charset="2"/>
              <a:buChar char="4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85000"/>
              </a:lnSpc>
              <a:spcBef>
                <a:spcPct val="45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85000"/>
              </a:lnSpc>
              <a:spcBef>
                <a:spcPct val="45000"/>
              </a:spcBef>
              <a:buFont typeface="Webdings" panose="05030102010509060703" pitchFamily="18" charset="2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85000"/>
              </a:lnSpc>
              <a:spcBef>
                <a:spcPct val="45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260C57-E2CC-4293-AE54-7E9640E134AA}" type="slidenum">
              <a:rPr lang="en-US" altLang="en-US" sz="8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36967381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0863" y="685800"/>
            <a:ext cx="3365500" cy="2524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Bi-partisan support.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hlinkClick r:id="rId3"/>
              </a:rPr>
              <a:t>Risch</a:t>
            </a:r>
            <a:r>
              <a:rPr lang="en-US" sz="1200" dirty="0">
                <a:hlinkClick r:id="rId3"/>
              </a:rPr>
              <a:t>, </a:t>
            </a:r>
            <a:r>
              <a:rPr lang="en-US" sz="1200" dirty="0" err="1">
                <a:hlinkClick r:id="rId3"/>
              </a:rPr>
              <a:t>Shaheen</a:t>
            </a:r>
            <a:r>
              <a:rPr lang="en-US" sz="1200" dirty="0">
                <a:hlinkClick r:id="rId3"/>
              </a:rPr>
              <a:t> Urge Biden Administration to Fully Implement Nord Stream II Legislation | United States Senate Committee on Foreign Relations</a:t>
            </a:r>
            <a:endParaRPr lang="en-US" sz="1200" dirty="0"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05A6F-CABB-455A-8275-43035F2378F6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3915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0863" y="685800"/>
            <a:ext cx="3365500" cy="2524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These considerations will weigh heavily on the Alliance’s civilian and military leadership.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05A6F-CABB-455A-8275-43035F2378F6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988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09638"/>
            <a:r>
              <a:rPr lang="en-US" altLang="en-US" dirty="0">
                <a:latin typeface="Arial" panose="020B0604020202020204" pitchFamily="34" charset="0"/>
              </a:rPr>
              <a:t>Geared toward a petroleum or liquid fuels-based structure</a:t>
            </a:r>
          </a:p>
          <a:p>
            <a:pPr defTabSz="909638"/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0963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Trade in natural gas does have political and economic implications and is hampered by member state sovereignty</a:t>
            </a:r>
          </a:p>
          <a:p>
            <a:pPr marL="0" marR="0" lvl="0" indent="0" algn="l" defTabSz="90963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09638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2532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1" tIns="45555" rIns="91111" bIns="45555"/>
          <a:lstStyle>
            <a:lvl1pPr>
              <a:spcBef>
                <a:spcPct val="100000"/>
              </a:spcBef>
              <a:buFont typeface="Webdings" panose="05030102010509060703" pitchFamily="18" charset="2"/>
              <a:buChar char="4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45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45000"/>
              </a:spcBef>
              <a:buFont typeface="Webdings" panose="05030102010509060703" pitchFamily="18" charset="2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45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585C46D-3A36-445C-89B1-3EADD7B467F2}" type="datetime3">
              <a:rPr lang="en-US" altLang="en-US" sz="500"/>
              <a:pPr eaLnBrk="1" hangingPunct="1">
                <a:spcBef>
                  <a:spcPct val="0"/>
                </a:spcBef>
                <a:buFontTx/>
                <a:buNone/>
              </a:pPr>
              <a:t>2 March 2021</a:t>
            </a:fld>
            <a:endParaRPr lang="en-US" altLang="en-US" sz="500"/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100000"/>
              </a:spcBef>
              <a:buFont typeface="Webdings" panose="05030102010509060703" pitchFamily="18" charset="2"/>
              <a:buChar char="4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85000"/>
              </a:lnSpc>
              <a:spcBef>
                <a:spcPct val="45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85000"/>
              </a:lnSpc>
              <a:spcBef>
                <a:spcPct val="45000"/>
              </a:spcBef>
              <a:buFont typeface="Webdings" panose="05030102010509060703" pitchFamily="18" charset="2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85000"/>
              </a:lnSpc>
              <a:spcBef>
                <a:spcPct val="45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1FAE70-3E59-4219-A6FA-007F3946CDEB}" type="slidenum">
              <a:rPr lang="en-US" altLang="en-US" sz="8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3939874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0863" y="685800"/>
            <a:ext cx="3365500" cy="2524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These considerations weigh on the Alliance’s civilian and military leadership.</a:t>
            </a:r>
          </a:p>
          <a:p>
            <a:endParaRPr lang="en-US" dirty="0"/>
          </a:p>
          <a:p>
            <a:r>
              <a:rPr lang="en-US" dirty="0"/>
              <a:t>Deterrence as the underlying theme of the panel.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05A6F-CABB-455A-8275-43035F2378F6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8012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0863" y="685800"/>
            <a:ext cx="3365500" cy="2524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05A6F-CABB-455A-8275-43035F2378F6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02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Pipelines exist in UK, Spain, Italy and Turkey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3B682-D403-4DE8-B1F8-6A43648DC13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919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09638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1" tIns="45555" rIns="91111" bIns="45555"/>
          <a:lstStyle>
            <a:lvl1pPr>
              <a:spcBef>
                <a:spcPct val="100000"/>
              </a:spcBef>
              <a:buFont typeface="Webdings" panose="05030102010509060703" pitchFamily="18" charset="2"/>
              <a:buChar char="4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45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45000"/>
              </a:spcBef>
              <a:buFont typeface="Webdings" panose="05030102010509060703" pitchFamily="18" charset="2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45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7DA4C37-E869-4B87-86F0-B73E5F790E12}" type="datetime3">
              <a:rPr lang="en-US" altLang="en-US" sz="500"/>
              <a:pPr eaLnBrk="1" hangingPunct="1">
                <a:spcBef>
                  <a:spcPct val="0"/>
                </a:spcBef>
                <a:buFontTx/>
                <a:buNone/>
              </a:pPr>
              <a:t>2 March 2021</a:t>
            </a:fld>
            <a:endParaRPr lang="en-US" altLang="en-US" sz="500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100000"/>
              </a:spcBef>
              <a:buFont typeface="Webdings" panose="05030102010509060703" pitchFamily="18" charset="2"/>
              <a:buChar char="4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85000"/>
              </a:lnSpc>
              <a:spcBef>
                <a:spcPct val="45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85000"/>
              </a:lnSpc>
              <a:spcBef>
                <a:spcPct val="45000"/>
              </a:spcBef>
              <a:buFont typeface="Webdings" panose="05030102010509060703" pitchFamily="18" charset="2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85000"/>
              </a:lnSpc>
              <a:spcBef>
                <a:spcPct val="45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260C57-E2CC-4293-AE54-7E9640E134AA}" type="slidenum">
              <a:rPr lang="en-US" altLang="en-US" sz="8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3696738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0863" y="685800"/>
            <a:ext cx="3365500" cy="2524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05A6F-CABB-455A-8275-43035F2378F6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731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09638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1" tIns="45555" rIns="91111" bIns="45555"/>
          <a:lstStyle>
            <a:lvl1pPr>
              <a:spcBef>
                <a:spcPct val="100000"/>
              </a:spcBef>
              <a:buFont typeface="Webdings" panose="05030102010509060703" pitchFamily="18" charset="2"/>
              <a:buChar char="4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45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45000"/>
              </a:spcBef>
              <a:buFont typeface="Webdings" panose="05030102010509060703" pitchFamily="18" charset="2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45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55AA506-47B6-479D-8A71-66982CD19DC0}" type="datetime3">
              <a:rPr lang="en-US" altLang="en-US" sz="500"/>
              <a:pPr eaLnBrk="1" hangingPunct="1">
                <a:spcBef>
                  <a:spcPct val="0"/>
                </a:spcBef>
                <a:buFontTx/>
                <a:buNone/>
              </a:pPr>
              <a:t>2 March 2021</a:t>
            </a:fld>
            <a:endParaRPr lang="en-US" altLang="en-US" sz="50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100000"/>
              </a:spcBef>
              <a:buFont typeface="Webdings" panose="05030102010509060703" pitchFamily="18" charset="2"/>
              <a:buChar char="4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85000"/>
              </a:lnSpc>
              <a:spcBef>
                <a:spcPct val="45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85000"/>
              </a:lnSpc>
              <a:spcBef>
                <a:spcPct val="45000"/>
              </a:spcBef>
              <a:buFont typeface="Webdings" panose="05030102010509060703" pitchFamily="18" charset="2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85000"/>
              </a:lnSpc>
              <a:spcBef>
                <a:spcPct val="45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4F056B-25D1-491F-A717-C5E80CADC249}" type="slidenum">
              <a:rPr lang="en-US" altLang="en-US" sz="8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2884843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0863" y="685800"/>
            <a:ext cx="3365500" cy="2524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05A6F-CABB-455A-8275-43035F2378F6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56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0863" y="685800"/>
            <a:ext cx="3365500" cy="2524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05A6F-CABB-455A-8275-43035F2378F6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50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816788-5537-4DD2-B093-B027186C018E}" type="datetime1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Arnold Dupuy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C4AB1-087F-4492-9B66-BE9DDE9C498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983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26EF9-692B-5245-8AAD-8D447BB85011}" type="datetime1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85707-7277-0B4F-A970-E54846903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6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575425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8062913" y="6588795"/>
            <a:ext cx="1081087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A91EE24-3AD0-4ACD-9AF3-095ADF92E053}" type="slidenum"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 descr="header_en_CSO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876947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052995" y="6589082"/>
            <a:ext cx="3038011" cy="26161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US" dirty="0"/>
              <a:t>NATO Distribution Statement or Classification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75425"/>
            <a:ext cx="3038011" cy="26161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en-US" dirty="0"/>
              <a:t>Title</a:t>
            </a:r>
            <a:r>
              <a:rPr lang="en-US" baseline="0" dirty="0"/>
              <a:t> of Event or CPoW Activity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Acdupuy@vt.edu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29881B-3464-43E0-82CE-BBC4D74BA848}"/>
              </a:ext>
            </a:extLst>
          </p:cNvPr>
          <p:cNvSpPr txBox="1"/>
          <p:nvPr/>
        </p:nvSpPr>
        <p:spPr>
          <a:xfrm>
            <a:off x="81603" y="917912"/>
            <a:ext cx="8963246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600" dirty="0">
              <a:latin typeface="Times New Roman" panose="02020603050405020304" pitchFamily="18" charset="0"/>
              <a:ea typeface="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Nord Stream 2: Implications and Outcomes for US-German Relations and the NATO Alliance</a:t>
            </a:r>
          </a:p>
          <a:p>
            <a:pPr algn="ctr"/>
            <a:endParaRPr lang="en-US" sz="3200" b="1" dirty="0">
              <a:latin typeface="Times New Roman" panose="02020603050405020304" pitchFamily="18" charset="0"/>
              <a:ea typeface="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SAS-163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Special Study Team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SMA STRATCOM – 3 March 2021</a:t>
            </a:r>
          </a:p>
          <a:p>
            <a:pPr algn="ctr"/>
            <a:endParaRPr lang="en-US" sz="2800" dirty="0">
              <a:latin typeface="Times New Roman" panose="02020603050405020304" pitchFamily="18" charset="0"/>
              <a:ea typeface="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Dr. Arnold C. Dupuy, Team Lead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Dr. Daniel Nussbaum, Co-Team Lead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Dr. Ion Iftimie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Prof. Paul Michael </a:t>
            </a:r>
            <a:r>
              <a:rPr lang="en-US" sz="2000" dirty="0" err="1"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Wihbey</a:t>
            </a:r>
            <a:endParaRPr lang="en-US" sz="2000" dirty="0">
              <a:latin typeface="Times New Roman" panose="02020603050405020304" pitchFamily="18" charset="0"/>
              <a:ea typeface="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Dr. David R. Dorondo</a:t>
            </a:r>
            <a:endParaRPr lang="en-US" sz="1400" dirty="0">
              <a:latin typeface="Times New Roman" panose="02020603050405020304" pitchFamily="18" charset="0"/>
              <a:ea typeface=""/>
              <a:cs typeface="Times New Roman" panose="02020603050405020304" pitchFamily="18" charset="0"/>
            </a:endParaRPr>
          </a:p>
          <a:p>
            <a:r>
              <a:rPr lang="en-US" dirty="0">
                <a:latin typeface="Calibri"/>
                <a:ea typeface=""/>
                <a:cs typeface=""/>
              </a:rPr>
              <a:t> </a:t>
            </a:r>
          </a:p>
          <a:p>
            <a:pPr marL="228600" indent="-228600">
              <a:buAutoNum type="arabicParenR"/>
            </a:pPr>
            <a:endParaRPr lang="en-US" dirty="0"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56110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5BB26F-4778-2843-A791-8A9FD0C8B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4373"/>
            <a:ext cx="9144000" cy="46117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59D94E-407C-3949-A550-8CD2416D1E54}"/>
              </a:ext>
            </a:extLst>
          </p:cNvPr>
          <p:cNvSpPr/>
          <p:nvPr/>
        </p:nvSpPr>
        <p:spPr>
          <a:xfrm>
            <a:off x="-1" y="101941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Capacity utilization of main supply routes of Russian gas to Europe in 2017,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bcm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0937D7-D7D9-D243-AD13-28E7B10C0637}"/>
              </a:ext>
            </a:extLst>
          </p:cNvPr>
          <p:cNvSpPr/>
          <p:nvPr/>
        </p:nvSpPr>
        <p:spPr>
          <a:xfrm>
            <a:off x="0" y="5996131"/>
            <a:ext cx="83928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Gazprom (2018)</a:t>
            </a:r>
            <a:endParaRPr lang="en-US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B001DD-85E9-3440-857D-9B8CC1BA5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6065912"/>
            <a:ext cx="4342493" cy="34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01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439E9B-08D3-8749-BDEA-5D3D00D91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55" y="1527772"/>
            <a:ext cx="8392887" cy="44216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377B59-A193-F448-8C48-87F01E1A1EC1}"/>
              </a:ext>
            </a:extLst>
          </p:cNvPr>
          <p:cNvSpPr/>
          <p:nvPr/>
        </p:nvSpPr>
        <p:spPr>
          <a:xfrm>
            <a:off x="-1" y="101941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Russian pipeline exports to Europe by delivery route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bcm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/y)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153743-221E-8143-A887-24E3B35E0B20}"/>
              </a:ext>
            </a:extLst>
          </p:cNvPr>
          <p:cNvSpPr/>
          <p:nvPr/>
        </p:nvSpPr>
        <p:spPr>
          <a:xfrm>
            <a:off x="0" y="5996131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S Pirani and J Sharples, Energy Insight 64, Oxford Institute for Energy Studies, 2020 </a:t>
            </a:r>
            <a:endParaRPr lang="en-US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356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27025" y="1787987"/>
            <a:ext cx="8178800" cy="4481512"/>
          </a:xfrm>
        </p:spPr>
        <p:txBody>
          <a:bodyPr rtlCol="0"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NATO’s 1991 Strategic Concept. Article 12 states: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“…Alliance security interests can be affected by other risks of a wider nature, including acts of terrorism, sabotage and organised crime, and by the </a:t>
            </a:r>
            <a:r>
              <a:rPr lang="en-GB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disruption of the flow of vital resources</a:t>
            </a: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Russia expected to reduce flow through Ukraine to 40 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bcm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/year for the period 2021-24 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Implications for Strategic Concept</a:t>
            </a: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2021 Munich Security Conference did not address the Nord Stream 2 issue</a:t>
            </a: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Arnold Dupuy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E3F3A4-C289-4981-AF5D-0448BFE3D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C7111C-08E6-492C-AA95-2B4F27933EF5}"/>
              </a:ext>
            </a:extLst>
          </p:cNvPr>
          <p:cNvSpPr txBox="1">
            <a:spLocks/>
          </p:cNvSpPr>
          <p:nvPr/>
        </p:nvSpPr>
        <p:spPr>
          <a:xfrm>
            <a:off x="111981" y="960436"/>
            <a:ext cx="8461375" cy="69056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Ukraine and NATO Efforts to Strengthen Energy Security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29881B-3464-43E0-82CE-BBC4D74BA848}"/>
              </a:ext>
            </a:extLst>
          </p:cNvPr>
          <p:cNvSpPr txBox="1"/>
          <p:nvPr/>
        </p:nvSpPr>
        <p:spPr>
          <a:xfrm>
            <a:off x="0" y="1293962"/>
            <a:ext cx="8963246" cy="6227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600" dirty="0">
              <a:latin typeface="Times New Roman" panose="02020603050405020304" pitchFamily="18" charset="0"/>
              <a:ea typeface="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Marketing and Commercial Calculations and Trends: Nord Stream 2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Impact of  Energy  Geopolitics on NATO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SAS-163   Special Study Team, March 3, 2021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Prof Paul Michael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Wihbey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Executive Director,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Institute on the Geopolitics of Energy &amp; Strategic Resources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Washington DC </a:t>
            </a:r>
          </a:p>
          <a:p>
            <a:pPr algn="ctr"/>
            <a:endParaRPr lang="en-US" sz="2000" dirty="0">
              <a:latin typeface="Times New Roman" panose="02020603050405020304" pitchFamily="18" charset="0"/>
              <a:ea typeface=""/>
              <a:cs typeface="Times New Roman" panose="02020603050405020304" pitchFamily="18" charset="0"/>
            </a:endParaRPr>
          </a:p>
          <a:p>
            <a:endParaRPr lang="en-US" sz="2800" dirty="0">
              <a:latin typeface="Calibri"/>
              <a:ea typeface=""/>
              <a:cs typeface="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/>
              <a:ea typeface=""/>
              <a:cs typeface=""/>
            </a:endParaRPr>
          </a:p>
          <a:p>
            <a:endParaRPr lang="en-US" sz="2800" kern="1200" dirty="0">
              <a:solidFill>
                <a:schemeClr val="tx1"/>
              </a:solidFill>
              <a:effectLst/>
              <a:latin typeface="Calibri"/>
              <a:ea typeface=""/>
              <a:cs typeface=""/>
            </a:endParaRPr>
          </a:p>
          <a:p>
            <a:pPr marL="228600" indent="-228600">
              <a:buAutoNum type="arabicParenR"/>
            </a:pPr>
            <a:endParaRPr lang="en-US" dirty="0"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744025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chtung Baby! (It's Cold Outside) – Germany's &quot;Green&quot; Energy Fail Rescued  By Coal And Gas | ZeroHedge">
            <a:extLst>
              <a:ext uri="{FF2B5EF4-FFF2-40B4-BE49-F238E27FC236}">
                <a16:creationId xmlns:a16="http://schemas.microsoft.com/office/drawing/2014/main" id="{98331FC9-B752-4120-8D9D-587FA5259E7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4724"/>
            <a:ext cx="3519577" cy="220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">
            <a:extLst>
              <a:ext uri="{FF2B5EF4-FFF2-40B4-BE49-F238E27FC236}">
                <a16:creationId xmlns:a16="http://schemas.microsoft.com/office/drawing/2014/main" id="{4AECF4C9-D913-49AD-B642-F2B531FFFFD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69" y="1777042"/>
            <a:ext cx="6901132" cy="4564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1859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.S LNG exports">
            <a:extLst>
              <a:ext uri="{FF2B5EF4-FFF2-40B4-BE49-F238E27FC236}">
                <a16:creationId xmlns:a16="http://schemas.microsoft.com/office/drawing/2014/main" id="{D272F0E7-0E48-4346-9B20-FE74CD1F7FA4}"/>
              </a:ext>
            </a:extLst>
          </p:cNvPr>
          <p:cNvPicPr/>
          <p:nvPr/>
        </p:nvPicPr>
        <p:blipFill rotWithShape="1">
          <a:blip r:embed="rId3" cstate="print"/>
          <a:srcRect l="5932"/>
          <a:stretch/>
        </p:blipFill>
        <p:spPr bwMode="auto">
          <a:xfrm>
            <a:off x="0" y="857635"/>
            <a:ext cx="4071668" cy="311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AFA055-7EA9-4F07-8BE7-2B6858E1BD79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4635" y="2846717"/>
            <a:ext cx="5279366" cy="370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4217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al Gas Pricing - BTU Analytics">
            <a:extLst>
              <a:ext uri="{FF2B5EF4-FFF2-40B4-BE49-F238E27FC236}">
                <a16:creationId xmlns:a16="http://schemas.microsoft.com/office/drawing/2014/main" id="{30159DF7-997A-4A5F-85DF-BEAB9E723B1C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1"/>
            <a:ext cx="5106999" cy="376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Germany: natural gas prices for industry 2019 | Statista">
            <a:extLst>
              <a:ext uri="{FF2B5EF4-FFF2-40B4-BE49-F238E27FC236}">
                <a16:creationId xmlns:a16="http://schemas.microsoft.com/office/drawing/2014/main" id="{803B62F4-096B-4783-A943-E8F3846F4329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9804" y="3122762"/>
            <a:ext cx="4106083" cy="342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3073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2F0082-0FC4-40A1-B8CE-8EE66EE70A1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859" y="1380226"/>
            <a:ext cx="7660257" cy="405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6262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703446-E908-4DF4-9D41-B7B5014301B3}"/>
              </a:ext>
            </a:extLst>
          </p:cNvPr>
          <p:cNvSpPr txBox="1"/>
          <p:nvPr/>
        </p:nvSpPr>
        <p:spPr>
          <a:xfrm>
            <a:off x="655608" y="1362974"/>
            <a:ext cx="6202392" cy="103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Conclusions: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--- Paul Michael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Wihbey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590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057BBD-7201-4889-9155-9243C9D02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 descr="navy-nuclear-energy-jobs.jpg">
            <a:extLst>
              <a:ext uri="{FF2B5EF4-FFF2-40B4-BE49-F238E27FC236}">
                <a16:creationId xmlns:a16="http://schemas.microsoft.com/office/drawing/2014/main" id="{76FA0AF2-BFF8-4906-BC4D-3445A23E3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28560"/>
            <a:ext cx="9144000" cy="5322630"/>
          </a:xfrm>
          <a:prstGeom prst="rect">
            <a:avLst/>
          </a:prstGeom>
        </p:spPr>
      </p:pic>
      <p:sp>
        <p:nvSpPr>
          <p:cNvPr id="14" name="Subtitle 1">
            <a:extLst>
              <a:ext uri="{FF2B5EF4-FFF2-40B4-BE49-F238E27FC236}">
                <a16:creationId xmlns:a16="http://schemas.microsoft.com/office/drawing/2014/main" id="{3C191513-3E96-4B23-A875-D9ED7257216A}"/>
              </a:ext>
            </a:extLst>
          </p:cNvPr>
          <p:cNvSpPr txBox="1">
            <a:spLocks/>
          </p:cNvSpPr>
          <p:nvPr/>
        </p:nvSpPr>
        <p:spPr>
          <a:xfrm>
            <a:off x="66339" y="564775"/>
            <a:ext cx="8046720" cy="610991"/>
          </a:xfrm>
          <a:ln>
            <a:noFill/>
          </a:ln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US" dirty="0">
                <a:highlight>
                  <a:srgbClr val="FFFF00"/>
                </a:highlight>
              </a:rPr>
              <a:t>Great Power Competition Aspects of NS2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CEB17A22-1894-481F-A67D-BDCA7990E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320" y="5060409"/>
            <a:ext cx="487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+mn-lt"/>
                <a:ea typeface="+mn-ea"/>
              </a:rPr>
              <a:t>Dr. Daniel Nussbaum</a:t>
            </a:r>
          </a:p>
          <a:p>
            <a:pPr algn="ctr"/>
            <a:r>
              <a:rPr lang="en-US" altLang="en-US" sz="2000" b="1" dirty="0">
                <a:solidFill>
                  <a:schemeClr val="bg1"/>
                </a:solidFill>
                <a:latin typeface="+mn-lt"/>
                <a:ea typeface="+mn-ea"/>
              </a:rPr>
              <a:t>Energy Academic Group </a:t>
            </a:r>
          </a:p>
          <a:p>
            <a:pPr algn="ctr"/>
            <a:r>
              <a:rPr lang="en-US" altLang="en-US" sz="2000" dirty="0">
                <a:solidFill>
                  <a:schemeClr val="bg1"/>
                </a:solidFill>
                <a:latin typeface="+mn-lt"/>
                <a:ea typeface="+mn-ea"/>
              </a:rPr>
              <a:t>dnussbaum@nps.edu</a:t>
            </a:r>
          </a:p>
        </p:txBody>
      </p:sp>
    </p:spTree>
    <p:extLst>
      <p:ext uri="{BB962C8B-B14F-4D97-AF65-F5344CB8AC3E}">
        <p14:creationId xmlns:p14="http://schemas.microsoft.com/office/powerpoint/2010/main" val="1073014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29881B-3464-43E0-82CE-BBC4D74BA848}"/>
              </a:ext>
            </a:extLst>
          </p:cNvPr>
          <p:cNvSpPr txBox="1"/>
          <p:nvPr/>
        </p:nvSpPr>
        <p:spPr>
          <a:xfrm>
            <a:off x="172529" y="1560653"/>
            <a:ext cx="8764438" cy="5571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 David Dorondo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arenR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Thanks to SMA and US STRATCOM Academic Alliance.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arenR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 2 Special Study Team within NATO STO SAS-163 (NESA).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arenR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Précis: German Political Context; Deterrence Implications and Ukraine; Market-sector Analysis / German-Russian Relations; Great Power Competition; Impact on NATO. 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arenR"/>
            </a:pPr>
            <a:endParaRPr lang="en-US" sz="2400" b="1" dirty="0">
              <a:latin typeface="Times New Roman" panose="02020603050405020304" pitchFamily="18" charset="0"/>
              <a:ea typeface="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arenR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1800" kern="1200" dirty="0">
              <a:solidFill>
                <a:schemeClr val="tx1"/>
              </a:solidFill>
              <a:effectLst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410755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812" y="730639"/>
            <a:ext cx="7384376" cy="492186"/>
          </a:xfrm>
        </p:spPr>
        <p:txBody>
          <a:bodyPr/>
          <a:lstStyle/>
          <a:p>
            <a:r>
              <a:rPr lang="en-US" sz="2000" dirty="0"/>
              <a:t>Naval Postgraduate School (NPS)</a:t>
            </a:r>
            <a:br>
              <a:rPr lang="en-US" sz="2000" dirty="0"/>
            </a:br>
            <a:r>
              <a:rPr lang="en-US" sz="2000" i="1" dirty="0"/>
              <a:t>America's national security research </a:t>
            </a:r>
            <a:r>
              <a:rPr lang="en-US" sz="2400" i="1" dirty="0"/>
              <a:t>university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3D2A-A6E9-8C4A-B159-0141FEC89FE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0ED3DE-8D86-4FAE-8380-F30DE88D95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7" y="1349491"/>
            <a:ext cx="2958246" cy="1706879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454CFD42-9A25-4A55-A89B-F6004C6EA1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594" y="2819400"/>
            <a:ext cx="425224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Group 28">
            <a:extLst>
              <a:ext uri="{FF2B5EF4-FFF2-40B4-BE49-F238E27FC236}">
                <a16:creationId xmlns:a16="http://schemas.microsoft.com/office/drawing/2014/main" id="{3B6C225A-5D03-4BD9-89F6-17A4D497F26B}"/>
              </a:ext>
            </a:extLst>
          </p:cNvPr>
          <p:cNvGraphicFramePr>
            <a:graphicFrameLocks noGrp="1"/>
          </p:cNvGraphicFramePr>
          <p:nvPr/>
        </p:nvGraphicFramePr>
        <p:xfrm>
          <a:off x="4962525" y="1435135"/>
          <a:ext cx="3845355" cy="1104525"/>
        </p:xfrm>
        <a:graphic>
          <a:graphicData uri="http://schemas.openxmlformats.org/drawingml/2006/table">
            <a:tbl>
              <a:tblPr/>
              <a:tblGrid>
                <a:gridCol w="640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64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1909 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Founded at U.S. Naval Academy 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16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1951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Moved to Monterey, CA </a:t>
                      </a:r>
                      <a:endParaRPr kumimoji="0" lang="en-US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Operations Research Curriculum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8C312EE6-AAB9-463D-B50B-C25855EFFDF4}"/>
              </a:ext>
            </a:extLst>
          </p:cNvPr>
          <p:cNvSpPr/>
          <p:nvPr/>
        </p:nvSpPr>
        <p:spPr>
          <a:xfrm>
            <a:off x="4648199" y="2514600"/>
            <a:ext cx="434339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Facilities of a graduate research university</a:t>
            </a:r>
          </a:p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Faculty who work for the U.S. Navy, with clearances</a:t>
            </a:r>
          </a:p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Students with fresh operational experience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5F3760-85F4-4D26-A7F1-3C6829C0C7AF}"/>
              </a:ext>
            </a:extLst>
          </p:cNvPr>
          <p:cNvSpPr/>
          <p:nvPr/>
        </p:nvSpPr>
        <p:spPr>
          <a:xfrm>
            <a:off x="4648199" y="4419201"/>
            <a:ext cx="449580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65 M.S. and 15 Ph.D. programs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679 faculty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1432 resident students includes  </a:t>
            </a:r>
          </a:p>
          <a:p>
            <a:pPr marL="293687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(182 international / 47 countries)</a:t>
            </a:r>
          </a:p>
          <a:p>
            <a:pPr marL="293687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983 distributed learning students</a:t>
            </a:r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8C1176E8-4ABA-4387-87E7-72721371E1DD}"/>
              </a:ext>
            </a:extLst>
          </p:cNvPr>
          <p:cNvSpPr/>
          <p:nvPr/>
        </p:nvSpPr>
        <p:spPr>
          <a:xfrm>
            <a:off x="53667" y="2061520"/>
            <a:ext cx="314211" cy="282819"/>
          </a:xfrm>
          <a:prstGeom prst="star5">
            <a:avLst/>
          </a:prstGeom>
          <a:solidFill>
            <a:srgbClr val="B8C5CF"/>
          </a:solidFill>
          <a:ln>
            <a:solidFill>
              <a:srgbClr val="2F4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701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1040"/>
            <a:ext cx="8641185" cy="4876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Energy Academic Group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ambria" panose="02040503050406030204" pitchFamily="18" charset="0"/>
              </a:rPr>
              <a:t>Established in 2012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ambria" panose="02040503050406030204" pitchFamily="18" charset="0"/>
              </a:rPr>
              <a:t>Mission: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>
                <a:latin typeface="Cambria" panose="02040503050406030204" pitchFamily="18" charset="0"/>
              </a:rPr>
              <a:t>Bring together an interdisciplinary group of NPS faculty to provide coordination and awareness for EAG’s three pillars in support of energy activities at NPS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ambria" panose="02040503050406030204" pitchFamily="18" charset="0"/>
              </a:rPr>
              <a:t>EAG’s three pillars:</a:t>
            </a:r>
          </a:p>
          <a:p>
            <a:pPr marL="1716088" lvl="2" indent="-571500"/>
            <a:r>
              <a:rPr lang="en-US" b="1" dirty="0">
                <a:latin typeface="Cambria" panose="02040503050406030204" pitchFamily="18" charset="0"/>
              </a:rPr>
              <a:t>Education-</a:t>
            </a:r>
            <a:r>
              <a:rPr lang="en-US" dirty="0">
                <a:latin typeface="Cambria" panose="02040503050406030204" pitchFamily="18" charset="0"/>
              </a:rPr>
              <a:t>- Conduct graduate level energy education for NPS students, Naval Officers, and other DoD personnel</a:t>
            </a:r>
          </a:p>
          <a:p>
            <a:pPr marL="1716088" lvl="2" indent="-571500"/>
            <a:r>
              <a:rPr lang="en-US" dirty="0">
                <a:latin typeface="Cambria" panose="02040503050406030204" pitchFamily="18" charset="0"/>
              </a:rPr>
              <a:t>Research--Coordinate energy-related research for NPS faculty and </a:t>
            </a:r>
            <a:r>
              <a:rPr lang="en-US" dirty="0" err="1">
                <a:latin typeface="Cambria" panose="02040503050406030204" pitchFamily="18" charset="0"/>
              </a:rPr>
              <a:t>studen</a:t>
            </a:r>
            <a:endParaRPr lang="en-US" dirty="0">
              <a:latin typeface="Cambria" panose="02040503050406030204" pitchFamily="18" charset="0"/>
            </a:endParaRPr>
          </a:p>
          <a:p>
            <a:pPr marL="1716088" lvl="2" indent="-571500"/>
            <a:r>
              <a:rPr lang="en-US" b="1" dirty="0">
                <a:latin typeface="Cambria" panose="02040503050406030204" pitchFamily="18" charset="0"/>
              </a:rPr>
              <a:t>Outreach</a:t>
            </a:r>
            <a:r>
              <a:rPr lang="en-US" dirty="0">
                <a:latin typeface="Cambria" panose="02040503050406030204" pitchFamily="18" charset="0"/>
              </a:rPr>
              <a:t> --remote outreach efforts to develop energy partnerships among DoD, USG, academia, industry, and international partners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ambria" panose="02040503050406030204" pitchFamily="18" charset="0"/>
              </a:rPr>
              <a:t>Highly educated team capable of coordinating and advancing Naval energy needs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3D2A-A6E9-8C4A-B159-0141FEC89FE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EEA2A37-C45F-45EB-A45F-60D0F391A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6257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" y="1735941"/>
            <a:ext cx="9241302" cy="488825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600" b="1" dirty="0">
                <a:latin typeface="+mn-lt"/>
              </a:rPr>
              <a:t>Optimization &amp; Efficiency Research</a:t>
            </a:r>
          </a:p>
          <a:p>
            <a:pPr lvl="1">
              <a:spcBef>
                <a:spcPts val="0"/>
              </a:spcBef>
            </a:pPr>
            <a:r>
              <a:rPr lang="en-GB" sz="1600" dirty="0">
                <a:latin typeface="+mn-lt"/>
              </a:rPr>
              <a:t>OTTER (Optimized Transit Tool Easy Reference)</a:t>
            </a:r>
          </a:p>
          <a:p>
            <a:pPr lvl="2">
              <a:spcBef>
                <a:spcPts val="0"/>
              </a:spcBef>
            </a:pPr>
            <a:r>
              <a:rPr lang="en-GB" sz="1600" dirty="0">
                <a:latin typeface="+mn-lt"/>
              </a:rPr>
              <a:t>Developed within EAG as a tool for the Surface Fleet to optimize fuel usage during transits</a:t>
            </a:r>
          </a:p>
          <a:p>
            <a:pPr lvl="2">
              <a:spcBef>
                <a:spcPts val="0"/>
              </a:spcBef>
            </a:pPr>
            <a:r>
              <a:rPr lang="en-GB" sz="1600" dirty="0">
                <a:latin typeface="+mn-lt"/>
              </a:rPr>
              <a:t>Works within existing operational constraints and can still provide double digit % savings on average (16-20% in tests)</a:t>
            </a:r>
          </a:p>
          <a:p>
            <a:pPr lvl="2">
              <a:spcBef>
                <a:spcPts val="0"/>
              </a:spcBef>
            </a:pPr>
            <a:r>
              <a:rPr lang="en-GB" sz="1600" dirty="0">
                <a:latin typeface="+mn-lt"/>
              </a:rPr>
              <a:t>Continues to be enhanced and we are working on rollout and uptake within the fleet</a:t>
            </a:r>
          </a:p>
          <a:p>
            <a:pPr lvl="1">
              <a:spcBef>
                <a:spcPts val="0"/>
              </a:spcBef>
            </a:pPr>
            <a:r>
              <a:rPr lang="en-GB" sz="1600" dirty="0">
                <a:latin typeface="+mn-lt"/>
              </a:rPr>
              <a:t>Bulk Fuel Delivery in Support of Expeditionary Advance Base Operations</a:t>
            </a:r>
          </a:p>
          <a:p>
            <a:pPr lvl="2">
              <a:spcBef>
                <a:spcPts val="0"/>
              </a:spcBef>
            </a:pPr>
            <a:r>
              <a:rPr lang="en-GB" sz="1600" dirty="0">
                <a:latin typeface="+mn-lt"/>
              </a:rPr>
              <a:t>Explores different means of delivering bulk fuel to the high water mark to facilitate and sustain USMC operations</a:t>
            </a:r>
          </a:p>
          <a:p>
            <a:pPr>
              <a:spcBef>
                <a:spcPts val="0"/>
              </a:spcBef>
            </a:pPr>
            <a:r>
              <a:rPr lang="en-GB" sz="1600" b="1" dirty="0">
                <a:latin typeface="+mn-lt"/>
              </a:rPr>
              <a:t>Critical Energy Infrastructure Protection &amp; Resilience</a:t>
            </a:r>
          </a:p>
          <a:p>
            <a:pPr lvl="1">
              <a:spcBef>
                <a:spcPts val="0"/>
              </a:spcBef>
            </a:pPr>
            <a:r>
              <a:rPr lang="en-GB" sz="1600" dirty="0">
                <a:latin typeface="+mn-lt"/>
              </a:rPr>
              <a:t>Table Top Exercise (TTX) in Ukraine on Hybrid Warfare and CEIPR </a:t>
            </a:r>
          </a:p>
          <a:p>
            <a:pPr lvl="1">
              <a:spcBef>
                <a:spcPts val="0"/>
              </a:spcBef>
            </a:pPr>
            <a:r>
              <a:rPr lang="en-GB" sz="1600" dirty="0">
                <a:latin typeface="+mn-lt"/>
              </a:rPr>
              <a:t>TTX planning for CEPS (Central European Pipeline System) – FY19</a:t>
            </a:r>
          </a:p>
          <a:p>
            <a:pPr lvl="1">
              <a:spcBef>
                <a:spcPts val="0"/>
              </a:spcBef>
            </a:pPr>
            <a:r>
              <a:rPr lang="en-GB" sz="1600" dirty="0">
                <a:latin typeface="+mn-lt"/>
              </a:rPr>
              <a:t>Hurricane recovery and reconstruction efforts in US Virgin Islands – system modelling</a:t>
            </a:r>
          </a:p>
          <a:p>
            <a:pPr lvl="1">
              <a:spcBef>
                <a:spcPts val="0"/>
              </a:spcBef>
            </a:pPr>
            <a:r>
              <a:rPr lang="en-GB" sz="1600" dirty="0">
                <a:latin typeface="+mn-lt"/>
              </a:rPr>
              <a:t>Critical Energy Infrastructure Protection and Resilience (CEIPR)</a:t>
            </a:r>
          </a:p>
          <a:p>
            <a:pPr>
              <a:spcBef>
                <a:spcPts val="0"/>
              </a:spcBef>
            </a:pPr>
            <a:r>
              <a:rPr lang="en-GB" sz="1600" b="1" dirty="0">
                <a:latin typeface="+mn-lt"/>
              </a:rPr>
              <a:t>Renewables and Emerging Technologies</a:t>
            </a:r>
          </a:p>
          <a:p>
            <a:pPr lvl="1">
              <a:spcBef>
                <a:spcPts val="0"/>
              </a:spcBef>
            </a:pPr>
            <a:r>
              <a:rPr lang="en-GB" sz="1600" dirty="0">
                <a:latin typeface="+mn-lt"/>
              </a:rPr>
              <a:t>Smart grids, Forward Basing, Remote Charging (viability)</a:t>
            </a:r>
          </a:p>
          <a:p>
            <a:pPr>
              <a:spcBef>
                <a:spcPts val="0"/>
              </a:spcBef>
            </a:pPr>
            <a:r>
              <a:rPr lang="en-GB" sz="1600" b="1" dirty="0">
                <a:latin typeface="+mn-lt"/>
              </a:rPr>
              <a:t>Awareness &amp; Behaviour Change</a:t>
            </a:r>
          </a:p>
          <a:p>
            <a:pPr lvl="1">
              <a:spcBef>
                <a:spcPts val="0"/>
              </a:spcBef>
            </a:pPr>
            <a:r>
              <a:rPr lang="en-GB" sz="1600" dirty="0">
                <a:latin typeface="+mn-lt"/>
              </a:rPr>
              <a:t>Energy video, ADL, Behaviour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3D2A-A6E9-8C4A-B159-0141FEC89FE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F7583C-38BB-DB4E-8733-D96D48489EBA}"/>
              </a:ext>
            </a:extLst>
          </p:cNvPr>
          <p:cNvSpPr txBox="1"/>
          <p:nvPr/>
        </p:nvSpPr>
        <p:spPr>
          <a:xfrm>
            <a:off x="572767" y="1028055"/>
            <a:ext cx="7887955" cy="707886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/>
              <a:t>Our research falls into 4 general categories, and </a:t>
            </a:r>
            <a:r>
              <a:rPr lang="en-US" sz="2000" b="1" i="1" u="sng" dirty="0"/>
              <a:t>there are theses associated with almost every one of these projects</a:t>
            </a:r>
            <a:r>
              <a:rPr lang="en-US" sz="2000" b="1" i="1" dirty="0"/>
              <a:t>: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C9D5899-ABB2-4BC5-B6A7-14CB01801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5112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428" y="898605"/>
            <a:ext cx="7833360" cy="492186"/>
          </a:xfrm>
        </p:spPr>
        <p:txBody>
          <a:bodyPr/>
          <a:lstStyle/>
          <a:p>
            <a:r>
              <a:rPr lang="en-US" sz="3600" b="1" dirty="0"/>
              <a:t>EAG Professional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3D2A-A6E9-8C4A-B159-0141FEC89FE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240632" y="1732546"/>
            <a:ext cx="8817008" cy="444175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Current </a:t>
            </a:r>
            <a:r>
              <a:rPr lang="en-US" dirty="0">
                <a:latin typeface="+mn-lt"/>
              </a:rPr>
              <a:t>Short Courses and Support to Sponsors</a:t>
            </a:r>
            <a:endParaRPr lang="en-US" u="sng" dirty="0">
              <a:latin typeface="+mn-lt"/>
            </a:endParaRPr>
          </a:p>
          <a:p>
            <a:pPr marL="10858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Course Topics:</a:t>
            </a:r>
          </a:p>
          <a:p>
            <a:pPr marL="1428750" lvl="2" indent="-342900">
              <a:lnSpc>
                <a:spcPct val="110000"/>
              </a:lnSpc>
              <a:buFont typeface="Arial" panose="020B0604020202020204" pitchFamily="34" charset="0"/>
              <a:buChar char="‒"/>
            </a:pPr>
            <a:r>
              <a:rPr lang="en-US" dirty="0">
                <a:latin typeface="+mn-lt"/>
              </a:rPr>
              <a:t>Energy Security Strategic Overview</a:t>
            </a:r>
          </a:p>
          <a:p>
            <a:pPr marL="1428750" lvl="2" indent="-342900">
              <a:lnSpc>
                <a:spcPct val="110000"/>
              </a:lnSpc>
              <a:buFont typeface="Arial" panose="020B0604020202020204" pitchFamily="34" charset="0"/>
              <a:buChar char="‒"/>
            </a:pPr>
            <a:r>
              <a:rPr lang="en-US" dirty="0">
                <a:latin typeface="+mn-lt"/>
              </a:rPr>
              <a:t>Energy Security – Regional Focus (tailored for delivery)</a:t>
            </a:r>
          </a:p>
          <a:p>
            <a:pPr marL="1428750" lvl="2" indent="-342900">
              <a:lnSpc>
                <a:spcPct val="110000"/>
              </a:lnSpc>
              <a:buFont typeface="Arial" panose="020B0604020202020204" pitchFamily="34" charset="0"/>
              <a:buChar char="‒"/>
            </a:pPr>
            <a:r>
              <a:rPr lang="en-US" dirty="0">
                <a:latin typeface="+mn-lt"/>
              </a:rPr>
              <a:t>Critical Energy Infrastructure (CEI) Protection &amp; Resilience</a:t>
            </a:r>
          </a:p>
          <a:p>
            <a:pPr marL="1428750" lvl="2" indent="-342900">
              <a:lnSpc>
                <a:spcPct val="110000"/>
              </a:lnSpc>
              <a:buFont typeface="Arial" panose="020B0604020202020204" pitchFamily="34" charset="0"/>
              <a:buChar char="‒"/>
            </a:pPr>
            <a:r>
              <a:rPr lang="en-US" dirty="0">
                <a:latin typeface="+mn-lt"/>
              </a:rPr>
              <a:t>Energy Efficiency 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Military Operations</a:t>
            </a:r>
          </a:p>
          <a:p>
            <a:pPr marL="1428750" lvl="2" indent="-342900">
              <a:lnSpc>
                <a:spcPct val="110000"/>
              </a:lnSpc>
              <a:buFont typeface="Arial" panose="020B0604020202020204" pitchFamily="34" charset="0"/>
              <a:buChar char="‒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Energy Awareness (ADL)</a:t>
            </a:r>
          </a:p>
          <a:p>
            <a:pPr marL="10858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Sponsors:</a:t>
            </a:r>
          </a:p>
          <a:p>
            <a:pPr marL="1428750" lvl="2" indent="-342900">
              <a:buFont typeface="Arial" panose="020B0604020202020204" pitchFamily="34" charset="0"/>
              <a:buChar char="‒"/>
            </a:pPr>
            <a:r>
              <a:rPr lang="en-US" dirty="0">
                <a:latin typeface="+mn-lt"/>
              </a:rPr>
              <a:t>OSD, ONR, NETSAFA, OPNAV, SECNAV, NATO School Oberammergau (NSO), NATO Energy Security Center of Excellence (ENSECCOE)</a:t>
            </a:r>
          </a:p>
          <a:p>
            <a:pPr marL="10858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Locations:</a:t>
            </a:r>
          </a:p>
          <a:p>
            <a:pPr marL="1428750" lvl="2" indent="-342900">
              <a:buFont typeface="Arial" panose="020B0604020202020204" pitchFamily="34" charset="0"/>
              <a:buChar char="‒"/>
            </a:pPr>
            <a:r>
              <a:rPr lang="en-US" b="1" dirty="0">
                <a:latin typeface="+mn-lt"/>
              </a:rPr>
              <a:t>CONUS</a:t>
            </a:r>
            <a:r>
              <a:rPr lang="en-US" dirty="0">
                <a:latin typeface="+mn-lt"/>
              </a:rPr>
              <a:t> - Monterey, San Diego, DC </a:t>
            </a:r>
          </a:p>
          <a:p>
            <a:pPr marL="1428750" lvl="2" indent="-342900">
              <a:buFont typeface="Arial" panose="020B0604020202020204" pitchFamily="34" charset="0"/>
              <a:buChar char="‒"/>
            </a:pPr>
            <a:r>
              <a:rPr lang="en-US" b="1" dirty="0">
                <a:latin typeface="+mn-lt"/>
              </a:rPr>
              <a:t>OCONUS</a:t>
            </a:r>
            <a:r>
              <a:rPr lang="en-US" dirty="0">
                <a:latin typeface="+mn-lt"/>
              </a:rPr>
              <a:t> - Lithuania, Ukraine, Azerbaijan, Georgia, Kuwait, Indonesia</a:t>
            </a:r>
          </a:p>
        </p:txBody>
      </p:sp>
    </p:spTree>
    <p:extLst>
      <p:ext uri="{BB962C8B-B14F-4D97-AF65-F5344CB8AC3E}">
        <p14:creationId xmlns:p14="http://schemas.microsoft.com/office/powerpoint/2010/main" val="473285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94F65239-47D9-4660-8472-4903360EA412}" type="slidenum">
              <a:rPr lang="en-US" sz="1400" smtClean="0">
                <a:latin typeface="Arial Narrow" pitchFamily="34" charset="0"/>
              </a:rPr>
              <a:pPr algn="r">
                <a:defRPr/>
              </a:pPr>
              <a:t>24</a:t>
            </a:fld>
            <a:endParaRPr lang="en-US" sz="1400" dirty="0">
              <a:latin typeface="Arial Narrow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1" y="860079"/>
            <a:ext cx="4538929" cy="256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3" y="3588588"/>
            <a:ext cx="5165727" cy="29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350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077" y="908050"/>
            <a:ext cx="7833360" cy="492186"/>
          </a:xfrm>
        </p:spPr>
        <p:txBody>
          <a:bodyPr/>
          <a:lstStyle/>
          <a:p>
            <a:r>
              <a:rPr lang="en-US" sz="3600" b="1" dirty="0"/>
              <a:t>The Geopolitics of it 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3D2A-A6E9-8C4A-B159-0141FEC89FE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DF2F13-B2A3-4EFF-81A2-E8F1B3DC7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5AD8B1-6679-46FF-A720-5694E5569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021" y="1655290"/>
            <a:ext cx="6547945" cy="480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63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077" y="908050"/>
            <a:ext cx="7833360" cy="492186"/>
          </a:xfrm>
        </p:spPr>
        <p:txBody>
          <a:bodyPr/>
          <a:lstStyle/>
          <a:p>
            <a:r>
              <a:rPr lang="en-US" sz="3600" b="1" dirty="0"/>
              <a:t>The Geopolitics of it 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3D2A-A6E9-8C4A-B159-0141FEC89FE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DF2F13-B2A3-4EFF-81A2-E8F1B3DC7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8F59B6-09C1-4C1A-9CFF-4B7E7114D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942" y="1553405"/>
            <a:ext cx="5796116" cy="506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27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1388-7103-4B45-88CD-8763D80DB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277" y="904786"/>
            <a:ext cx="8229600" cy="1143000"/>
          </a:xfrm>
        </p:spPr>
        <p:txBody>
          <a:bodyPr/>
          <a:lstStyle/>
          <a:p>
            <a:r>
              <a:rPr lang="en-US" dirty="0"/>
              <a:t>Recommended Reading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D28149-95F3-D646-A575-AB84413E7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7422" y="2048730"/>
            <a:ext cx="2945935" cy="44350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580A8-0AD6-B647-BE38-50D0FD49B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3D2A-A6E9-8C4A-B159-0141FEC89FED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4B999E-7C2F-994B-BB8E-BB84DD924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052" y="2048730"/>
            <a:ext cx="2871640" cy="443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87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1388-7103-4B45-88CD-8763D80DB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21" y="1026695"/>
            <a:ext cx="7998346" cy="657652"/>
          </a:xfrm>
        </p:spPr>
        <p:txBody>
          <a:bodyPr/>
          <a:lstStyle/>
          <a:p>
            <a:r>
              <a:rPr lang="en-US" dirty="0"/>
              <a:t>Recommended Reading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580A8-0AD6-B647-BE38-50D0FD49B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3D2A-A6E9-8C4A-B159-0141FEC89FED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D28E1E-4C5A-6048-ACC2-1FAE78C6C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712" y="1946240"/>
            <a:ext cx="4435088" cy="44350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0DD132-3ABB-E24E-B356-7EA7272E1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67" y="1946240"/>
            <a:ext cx="4435088" cy="443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99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29881B-3464-43E0-82CE-BBC4D74BA848}"/>
              </a:ext>
            </a:extLst>
          </p:cNvPr>
          <p:cNvSpPr txBox="1"/>
          <p:nvPr/>
        </p:nvSpPr>
        <p:spPr>
          <a:xfrm>
            <a:off x="180754" y="1483944"/>
            <a:ext cx="878249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600" dirty="0">
              <a:latin typeface="Times New Roman" panose="02020603050405020304" pitchFamily="18" charset="0"/>
              <a:ea typeface="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Nord Stream 2: Its Impact on the NATO Alliance</a:t>
            </a:r>
          </a:p>
          <a:p>
            <a:pPr algn="ctr"/>
            <a:endParaRPr lang="en-US" sz="3200" dirty="0">
              <a:latin typeface="Times New Roman" panose="02020603050405020304" pitchFamily="18" charset="0"/>
              <a:ea typeface="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SAS-163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Special Study Team</a:t>
            </a:r>
          </a:p>
          <a:p>
            <a:pPr algn="ctr"/>
            <a:endParaRPr lang="en-US" sz="2800" dirty="0">
              <a:latin typeface="Times New Roman" panose="02020603050405020304" pitchFamily="18" charset="0"/>
              <a:ea typeface="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Dr. Arnold C. Dupuy</a:t>
            </a:r>
          </a:p>
          <a:p>
            <a:pPr algn="ctr"/>
            <a:endParaRPr lang="en-US" sz="2000" dirty="0">
              <a:latin typeface="Times New Roman" panose="02020603050405020304" pitchFamily="18" charset="0"/>
              <a:ea typeface="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ea typeface=""/>
              <a:cs typeface="Times New Roman" panose="02020603050405020304" pitchFamily="18" charset="0"/>
            </a:endParaRPr>
          </a:p>
          <a:p>
            <a:endParaRPr lang="en-US" sz="2800" dirty="0">
              <a:latin typeface="Calibri"/>
              <a:ea typeface=""/>
              <a:cs typeface="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/>
              <a:ea typeface=""/>
              <a:cs typeface=""/>
            </a:endParaRPr>
          </a:p>
          <a:p>
            <a:endParaRPr lang="en-US" sz="2800" kern="1200" dirty="0">
              <a:solidFill>
                <a:schemeClr val="tx1"/>
              </a:solidFill>
              <a:effectLst/>
              <a:latin typeface="Calibri"/>
              <a:ea typeface=""/>
              <a:cs typeface=""/>
            </a:endParaRPr>
          </a:p>
          <a:p>
            <a:pPr marL="228600" indent="-228600">
              <a:buAutoNum type="arabicParenR"/>
            </a:pPr>
            <a:endParaRPr lang="en-US" dirty="0"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9502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11981" y="879774"/>
            <a:ext cx="8461375" cy="690563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Nord Stream 2: Geo-strategic Setting –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Dorondo 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9540" y="1311421"/>
            <a:ext cx="7567497" cy="512064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Arnold Dupuy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7037" y="6249499"/>
            <a:ext cx="512638" cy="365125"/>
          </a:xfrm>
        </p:spPr>
        <p:txBody>
          <a:bodyPr/>
          <a:lstStyle/>
          <a:p>
            <a:pPr>
              <a:defRPr/>
            </a:pPr>
            <a:fld id="{56DC4AB1-087F-4492-9B66-BE9DDE9C4982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29881B-3464-43E0-82CE-BBC4D74BA848}"/>
              </a:ext>
            </a:extLst>
          </p:cNvPr>
          <p:cNvSpPr txBox="1"/>
          <p:nvPr/>
        </p:nvSpPr>
        <p:spPr>
          <a:xfrm>
            <a:off x="172529" y="1086928"/>
            <a:ext cx="8764438" cy="5275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Considered fundamental questions regarding Nord Stream 2: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arenR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German and regional political foundation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arenR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Pipeline politics, deterrence and collective defense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arenR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Private sector markets and possible alternatives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arenR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Great power competition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arenR"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arenR"/>
            </a:pPr>
            <a:r>
              <a:rPr lang="en-US" sz="2400" b="1" dirty="0"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Impact on the NATO Alliance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arenR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1800" kern="1200" dirty="0">
              <a:solidFill>
                <a:schemeClr val="tx1"/>
              </a:solidFill>
              <a:effectLst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248214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73050" y="522950"/>
            <a:ext cx="8556625" cy="874713"/>
          </a:xfrm>
        </p:spPr>
        <p:txBody>
          <a:bodyPr/>
          <a:lstStyle/>
          <a:p>
            <a:pPr eaLnBrk="1" hangingPunct="1"/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Gas Demand and Suppliers to 2030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19075" y="1036638"/>
            <a:ext cx="8428038" cy="4856162"/>
          </a:xfrm>
        </p:spPr>
        <p:txBody>
          <a:bodyPr/>
          <a:lstStyle/>
          <a:p>
            <a:pPr marL="571500" lvl="2" indent="0" eaLnBrk="1" hangingPunct="1"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950" lvl="1" indent="0" eaLnBrk="1" hangingPunct="1"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1515404"/>
            <a:ext cx="73818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Arnold Dupuy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73356" y="6406488"/>
            <a:ext cx="512638" cy="365125"/>
          </a:xfrm>
        </p:spPr>
        <p:txBody>
          <a:bodyPr/>
          <a:lstStyle/>
          <a:p>
            <a:pPr>
              <a:defRPr/>
            </a:pPr>
            <a:fld id="{56DC4AB1-087F-4492-9B66-BE9DDE9C4982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31</a:t>
            </a:fld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Arnold Dupuy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7037" y="6239873"/>
            <a:ext cx="512638" cy="365125"/>
          </a:xfrm>
        </p:spPr>
        <p:txBody>
          <a:bodyPr/>
          <a:lstStyle/>
          <a:p>
            <a:pPr>
              <a:defRPr/>
            </a:pPr>
            <a:fld id="{56DC4AB1-087F-4492-9B66-BE9DDE9C4982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32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6C476C-B8FC-4183-A094-5E4AFA642B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45"/>
          <a:stretch/>
        </p:blipFill>
        <p:spPr>
          <a:xfrm>
            <a:off x="2208362" y="1454734"/>
            <a:ext cx="4416725" cy="5132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865AEB-B1EE-4BD4-8D9A-48A8FA16E1E2}"/>
              </a:ext>
            </a:extLst>
          </p:cNvPr>
          <p:cNvSpPr txBox="1"/>
          <p:nvPr/>
        </p:nvSpPr>
        <p:spPr>
          <a:xfrm>
            <a:off x="138024" y="993069"/>
            <a:ext cx="8557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EU/NATO Dependence on Russian Natural Gas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BFC6A0-7B90-44E3-82BE-5FE1F5060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466252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11981" y="879774"/>
            <a:ext cx="8461375" cy="690563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Structural Precedents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562" y="1570337"/>
            <a:ext cx="8647113" cy="52689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Committee on Non-Military Cooperation (</a:t>
            </a:r>
            <a:r>
              <a:rPr lang="en-US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Three Wise Men) (December 1956)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Pearson (CA), Martino (IT) and Lange (NO)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Acknowledged the importance of non-military cooperation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and economic cooperation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Reinforced by the Suez Crisis of November 1956</a:t>
            </a:r>
          </a:p>
          <a:p>
            <a:pPr lvl="2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Council on the Future Tasks of the Alliance (</a:t>
            </a:r>
            <a:r>
              <a:rPr lang="en-US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Harmel</a:t>
            </a:r>
            <a:r>
              <a:rPr lang="en-US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Report) (December 1967)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“…to maintain adequate military strength and political solidarity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deter aggression and other forms of pressure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…”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more flexible response to the East-West confrontation</a:t>
            </a:r>
          </a:p>
          <a:p>
            <a:pPr marL="914400" lvl="2" indent="0" eaLnBrk="1" fontAlgn="auto" hangingPunct="1">
              <a:spcAft>
                <a:spcPts val="0"/>
              </a:spcAft>
              <a:buNone/>
              <a:defRPr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“Exposed areas”: the South-Eastern flank and the Mediterranean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Arnold Dupuy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7037" y="6249499"/>
            <a:ext cx="512638" cy="365125"/>
          </a:xfrm>
        </p:spPr>
        <p:txBody>
          <a:bodyPr/>
          <a:lstStyle/>
          <a:p>
            <a:pPr>
              <a:defRPr/>
            </a:pPr>
            <a:fld id="{56DC4AB1-087F-4492-9B66-BE9DDE9C4982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33</a:t>
            </a:fld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27025" y="1742325"/>
            <a:ext cx="8178800" cy="44815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NATO Pipeline System (NPS)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Started in 1958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12,000 km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Military priority, though in use by civilian entities</a:t>
            </a:r>
          </a:p>
          <a:p>
            <a:pPr marL="571500" lvl="2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European Pipeline System (CEPS)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largest pipeline within the NPS</a:t>
            </a:r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NPS is dedicated to petroleum, not natural gas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Arnold Dupuy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68569" y="6406488"/>
            <a:ext cx="512638" cy="365125"/>
          </a:xfrm>
        </p:spPr>
        <p:txBody>
          <a:bodyPr/>
          <a:lstStyle/>
          <a:p>
            <a:pPr>
              <a:defRPr/>
            </a:pPr>
            <a:fld id="{56DC4AB1-087F-4492-9B66-BE9DDE9C4982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34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E3F3A4-C289-4981-AF5D-0448BFE3D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BBEF02-2BBA-4AF2-B4C9-BAC6C2A62EF7}"/>
              </a:ext>
            </a:extLst>
          </p:cNvPr>
          <p:cNvSpPr txBox="1">
            <a:spLocks/>
          </p:cNvSpPr>
          <p:nvPr/>
        </p:nvSpPr>
        <p:spPr>
          <a:xfrm>
            <a:off x="111981" y="960436"/>
            <a:ext cx="8461375" cy="69056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NATO Operational Energy Precedents</a:t>
            </a:r>
          </a:p>
        </p:txBody>
      </p:sp>
    </p:spTree>
    <p:extLst>
      <p:ext uri="{BB962C8B-B14F-4D97-AF65-F5344CB8AC3E}">
        <p14:creationId xmlns:p14="http://schemas.microsoft.com/office/powerpoint/2010/main" val="2311285500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27025" y="1787987"/>
            <a:ext cx="8178800" cy="4481512"/>
          </a:xfrm>
        </p:spPr>
        <p:txBody>
          <a:bodyPr rtlCol="0"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NATO’s 1991 Strategic Concept. Article 12 states: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“…Alliance security interests can be affected by other risks of a wider nature, including acts of terrorism, sabotage and organised crime, and by the </a:t>
            </a:r>
            <a:r>
              <a:rPr lang="en-GB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disruption of the flow of vital resources</a:t>
            </a: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Subsequent Strategic Concepts and Summits have strengthened energy security</a:t>
            </a:r>
          </a:p>
          <a:p>
            <a:pPr marL="0" indent="0">
              <a:buNone/>
            </a:pP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2018 Brussels Summit communique does not mention Nord Stream 2</a:t>
            </a: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Arnold Dupuy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68569" y="6406488"/>
            <a:ext cx="512638" cy="365125"/>
          </a:xfrm>
        </p:spPr>
        <p:txBody>
          <a:bodyPr/>
          <a:lstStyle/>
          <a:p>
            <a:pPr>
              <a:defRPr/>
            </a:pPr>
            <a:fld id="{56DC4AB1-087F-4492-9B66-BE9DDE9C4982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35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E3F3A4-C289-4981-AF5D-0448BFE3D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C7111C-08E6-492C-AA95-2B4F27933EF5}"/>
              </a:ext>
            </a:extLst>
          </p:cNvPr>
          <p:cNvSpPr txBox="1">
            <a:spLocks/>
          </p:cNvSpPr>
          <p:nvPr/>
        </p:nvSpPr>
        <p:spPr>
          <a:xfrm>
            <a:off x="111981" y="960436"/>
            <a:ext cx="8461375" cy="69056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NATO Efforts to Strengthen Energy Security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79562" y="1779074"/>
            <a:ext cx="7573993" cy="411849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Hybrid Threats and Energy Security Section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Formed in 2010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Located in Brussels</a:t>
            </a:r>
          </a:p>
          <a:p>
            <a:pPr marL="457200" lvl="1" indent="0" eaLnBrk="1" hangingPunct="1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Security Center of Excellence (ENSECCOE)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Formed in 2012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Located in Vilnius, Lithuania</a:t>
            </a:r>
          </a:p>
          <a:p>
            <a:pPr marL="457200" lvl="1" indent="0" eaLnBrk="1" hangingPunct="1"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Arnold Dupuy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04483" y="6406488"/>
            <a:ext cx="512638" cy="365125"/>
          </a:xfrm>
        </p:spPr>
        <p:txBody>
          <a:bodyPr/>
          <a:lstStyle/>
          <a:p>
            <a:pPr>
              <a:defRPr/>
            </a:pPr>
            <a:fld id="{56DC4AB1-087F-4492-9B66-BE9DDE9C4982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36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9F5C77-E33D-4150-8EC9-44E6E5D88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A18930-2E8A-4789-BCD0-71C1973E3BAE}"/>
              </a:ext>
            </a:extLst>
          </p:cNvPr>
          <p:cNvSpPr txBox="1">
            <a:spLocks/>
          </p:cNvSpPr>
          <p:nvPr/>
        </p:nvSpPr>
        <p:spPr>
          <a:xfrm>
            <a:off x="111981" y="960436"/>
            <a:ext cx="8652457" cy="818638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NATO Energy Security Organizations </a:t>
            </a: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29881B-3464-43E0-82CE-BBC4D74BA848}"/>
              </a:ext>
            </a:extLst>
          </p:cNvPr>
          <p:cNvSpPr txBox="1"/>
          <p:nvPr/>
        </p:nvSpPr>
        <p:spPr>
          <a:xfrm>
            <a:off x="308343" y="1052623"/>
            <a:ext cx="8591107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Nord Stream 2: Implications for the NATO Alliance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“The arrival of Russian infrastructure into a NATO country puts all NATO members at risk…The U.S. relationship with Germany is a cornerstone of the transatlantic alliance. But allowing the completion of Nord Stream II is not a constructive path forward for this partnership.” (Sens. Jeanne </a:t>
            </a:r>
            <a:r>
              <a:rPr lang="en-US" sz="2400" dirty="0" err="1">
                <a:latin typeface="Times New Roman" panose="02020603050405020304" pitchFamily="18" charset="0"/>
              </a:rPr>
              <a:t>Shaheen</a:t>
            </a:r>
            <a:r>
              <a:rPr lang="en-US" sz="2400" dirty="0">
                <a:latin typeface="Times New Roman" panose="02020603050405020304" pitchFamily="18" charset="0"/>
              </a:rPr>
              <a:t> (D., NH) and Jim </a:t>
            </a:r>
            <a:r>
              <a:rPr lang="en-US" sz="2400" dirty="0" err="1">
                <a:latin typeface="Times New Roman" panose="02020603050405020304" pitchFamily="18" charset="0"/>
              </a:rPr>
              <a:t>Risch</a:t>
            </a:r>
            <a:r>
              <a:rPr lang="en-US" sz="2400" dirty="0">
                <a:latin typeface="Times New Roman" panose="02020603050405020304" pitchFamily="18" charset="0"/>
              </a:rPr>
              <a:t> (R., ID) February 12, 2021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kern="1200" dirty="0">
              <a:solidFill>
                <a:schemeClr val="tx1"/>
              </a:solidFill>
              <a:effectLst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6513598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29881B-3464-43E0-82CE-BBC4D74BA848}"/>
              </a:ext>
            </a:extLst>
          </p:cNvPr>
          <p:cNvSpPr txBox="1"/>
          <p:nvPr/>
        </p:nvSpPr>
        <p:spPr>
          <a:xfrm>
            <a:off x="308343" y="1052623"/>
            <a:ext cx="859110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Nord Stream 2: Implications for the NATO Alliance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Secretary of Defense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Lloyd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Austin attempted to calm member states’ nerves: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February 18, 2021 at the NATO Summit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February 16, 2021 Washington Post OPED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Never mentioned NS 2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fundamental problem is not addressed</a:t>
            </a:r>
            <a:endParaRPr lang="en-US" sz="2400" dirty="0">
              <a:latin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kern="1200" dirty="0">
              <a:solidFill>
                <a:schemeClr val="tx1"/>
              </a:solidFill>
              <a:effectLst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2843708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60350" y="1207160"/>
            <a:ext cx="8464550" cy="5199328"/>
          </a:xfrm>
        </p:spPr>
        <p:txBody>
          <a:bodyPr/>
          <a:lstStyle/>
          <a:p>
            <a:pPr eaLnBrk="1" hangingPunct="1"/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NATO action is limited by member state sovereignty</a:t>
            </a:r>
          </a:p>
          <a:p>
            <a:pPr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Primarily focused on petroleum products for military operations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well as political and economic concerns</a:t>
            </a:r>
          </a:p>
          <a:p>
            <a:pPr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gas is not a military operational commodity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 implications in contemporary operations as a source of power generation</a:t>
            </a:r>
          </a:p>
          <a:p>
            <a:pPr marL="457200" lvl="1" indent="0" eaLnBrk="1" hangingPunct="1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Trade in natural gas has political, economic and military (operational) implications</a:t>
            </a:r>
          </a:p>
          <a:p>
            <a:pPr lvl="1" eaLnBrk="1" hangingPunct="1"/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Arnold Dupuy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71012" y="6406488"/>
            <a:ext cx="512638" cy="365125"/>
          </a:xfrm>
        </p:spPr>
        <p:txBody>
          <a:bodyPr/>
          <a:lstStyle/>
          <a:p>
            <a:pPr>
              <a:defRPr/>
            </a:pPr>
            <a:fld id="{56DC4AB1-087F-4492-9B66-BE9DDE9C4982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39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FF13A34-F4D9-4C15-B0A9-D60F4B9E5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22D9FE-51E2-449A-B4BC-B2A6A53E9051}"/>
              </a:ext>
            </a:extLst>
          </p:cNvPr>
          <p:cNvSpPr txBox="1">
            <a:spLocks/>
          </p:cNvSpPr>
          <p:nvPr/>
        </p:nvSpPr>
        <p:spPr>
          <a:xfrm>
            <a:off x="111981" y="942733"/>
            <a:ext cx="8771669" cy="69056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Points Regarding NATO Energy Security Efforts</a:t>
            </a:r>
          </a:p>
        </p:txBody>
      </p:sp>
    </p:spTree>
    <p:extLst>
      <p:ext uri="{BB962C8B-B14F-4D97-AF65-F5344CB8AC3E}">
        <p14:creationId xmlns:p14="http://schemas.microsoft.com/office/powerpoint/2010/main" val="333242426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070" y="1468728"/>
            <a:ext cx="8808718" cy="493776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Arnold Dupuy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68569" y="6406488"/>
            <a:ext cx="512638" cy="365125"/>
          </a:xfrm>
        </p:spPr>
        <p:txBody>
          <a:bodyPr/>
          <a:lstStyle/>
          <a:p>
            <a:pPr>
              <a:defRPr/>
            </a:pPr>
            <a:fld id="{56DC4AB1-087F-4492-9B66-BE9DDE9C4982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E3F3A4-C289-4981-AF5D-0448BFE3D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BBEF02-2BBA-4AF2-B4C9-BAC6C2A62EF7}"/>
              </a:ext>
            </a:extLst>
          </p:cNvPr>
          <p:cNvSpPr txBox="1">
            <a:spLocks/>
          </p:cNvSpPr>
          <p:nvPr/>
        </p:nvSpPr>
        <p:spPr>
          <a:xfrm>
            <a:off x="111981" y="960436"/>
            <a:ext cx="8461375" cy="69056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Superwahljahr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2021” –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Dorondo</a:t>
            </a:r>
          </a:p>
        </p:txBody>
      </p:sp>
    </p:spTree>
    <p:extLst>
      <p:ext uri="{BB962C8B-B14F-4D97-AF65-F5344CB8AC3E}">
        <p14:creationId xmlns:p14="http://schemas.microsoft.com/office/powerpoint/2010/main" val="2350725336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29881B-3464-43E0-82CE-BBC4D74BA848}"/>
              </a:ext>
            </a:extLst>
          </p:cNvPr>
          <p:cNvSpPr txBox="1"/>
          <p:nvPr/>
        </p:nvSpPr>
        <p:spPr>
          <a:xfrm>
            <a:off x="308343" y="1052623"/>
            <a:ext cx="8591107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Nord Stream 2: Implications for the NATO Alliance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Stability: 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ecurity-related implications in Eastern Europe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Ukraine,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Poland, Slovakia, Hungary, and Romania, as well as the Baltic States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Cohesion: Adverse affects of a dramatic split between Germany and some Central and Eastern Europe allies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Not to mention a US-German split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Credibility: NS 2 could force an even more rancorous debate further weakening NATO’s standing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Deterrence: Energy sales to Russia are funding the very state the Alliance is trying to deter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kern="1200" dirty="0">
              <a:solidFill>
                <a:schemeClr val="tx1"/>
              </a:solidFill>
              <a:effectLst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8523652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29881B-3464-43E0-82CE-BBC4D74BA848}"/>
              </a:ext>
            </a:extLst>
          </p:cNvPr>
          <p:cNvSpPr txBox="1"/>
          <p:nvPr/>
        </p:nvSpPr>
        <p:spPr>
          <a:xfrm>
            <a:off x="276446" y="1052623"/>
            <a:ext cx="8591107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kern="1200" dirty="0">
              <a:solidFill>
                <a:schemeClr val="tx1"/>
              </a:solidFill>
              <a:effectLst/>
              <a:latin typeface="Calibri"/>
              <a:ea typeface=""/>
              <a:cs typeface=""/>
            </a:endParaRPr>
          </a:p>
          <a:p>
            <a:r>
              <a:rPr lang="en-US" sz="3600" dirty="0">
                <a:latin typeface="Calibri"/>
                <a:ea typeface=""/>
                <a:cs typeface=""/>
              </a:rPr>
              <a:t>Thank you</a:t>
            </a:r>
          </a:p>
          <a:p>
            <a:endParaRPr lang="en-US" sz="3600" dirty="0">
              <a:latin typeface="Calibri"/>
              <a:ea typeface=""/>
              <a:cs typeface=""/>
            </a:endParaRPr>
          </a:p>
          <a:p>
            <a:r>
              <a:rPr lang="en-US" sz="3600" dirty="0">
                <a:latin typeface="Calibri"/>
                <a:ea typeface=""/>
                <a:cs typeface=""/>
              </a:rPr>
              <a:t>Arnold C. Dupuy</a:t>
            </a:r>
          </a:p>
          <a:p>
            <a:endParaRPr lang="en-US" sz="3600" dirty="0">
              <a:latin typeface="Calibri"/>
              <a:ea typeface=""/>
              <a:cs typeface=""/>
            </a:endParaRPr>
          </a:p>
          <a:p>
            <a:r>
              <a:rPr lang="en-US" sz="3600" dirty="0">
                <a:latin typeface="Calibri"/>
                <a:ea typeface=""/>
                <a:cs typeface=""/>
                <a:hlinkClick r:id="rId3"/>
              </a:rPr>
              <a:t>Acdupuy@vt.edu</a:t>
            </a:r>
            <a:endParaRPr lang="en-US" sz="3600" dirty="0">
              <a:latin typeface="Calibri"/>
              <a:ea typeface=""/>
              <a:cs typeface=""/>
            </a:endParaRPr>
          </a:p>
          <a:p>
            <a:endParaRPr lang="en-US" sz="3600" dirty="0"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382869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7860" y="1472033"/>
            <a:ext cx="7108411" cy="5029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Arnold Dupuy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04483" y="6406488"/>
            <a:ext cx="512638" cy="365125"/>
          </a:xfrm>
        </p:spPr>
        <p:txBody>
          <a:bodyPr/>
          <a:lstStyle/>
          <a:p>
            <a:pPr>
              <a:defRPr/>
            </a:pPr>
            <a:fld id="{56DC4AB1-087F-4492-9B66-BE9DDE9C4982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9F5C77-E33D-4150-8EC9-44E6E5D88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A18930-2E8A-4789-BCD0-71C1973E3BAE}"/>
              </a:ext>
            </a:extLst>
          </p:cNvPr>
          <p:cNvSpPr txBox="1">
            <a:spLocks/>
          </p:cNvSpPr>
          <p:nvPr/>
        </p:nvSpPr>
        <p:spPr>
          <a:xfrm>
            <a:off x="111981" y="960436"/>
            <a:ext cx="8652457" cy="818638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Prospects for German Elections and NS 2 –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Dorondo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29881B-3464-43E0-82CE-BBC4D74BA848}"/>
              </a:ext>
            </a:extLst>
          </p:cNvPr>
          <p:cNvSpPr txBox="1"/>
          <p:nvPr/>
        </p:nvSpPr>
        <p:spPr>
          <a:xfrm>
            <a:off x="180754" y="1483944"/>
            <a:ext cx="8782492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600" dirty="0">
              <a:latin typeface="Times New Roman" panose="02020603050405020304" pitchFamily="18" charset="0"/>
              <a:ea typeface="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Pipeline Politics in Central </a:t>
            </a:r>
            <a:r>
              <a:rPr lang="en-US" sz="3200"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and Eastern Europe: </a:t>
            </a:r>
          </a:p>
          <a:p>
            <a:pPr algn="ctr"/>
            <a:r>
              <a:rPr lang="en-US" sz="3200"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Its </a:t>
            </a:r>
            <a:r>
              <a:rPr lang="en-US" sz="3200" dirty="0"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Impact on the NATO Alliance</a:t>
            </a:r>
          </a:p>
          <a:p>
            <a:pPr algn="ctr"/>
            <a:endParaRPr lang="en-US" sz="3200" dirty="0">
              <a:latin typeface="Times New Roman" panose="02020603050405020304" pitchFamily="18" charset="0"/>
              <a:ea typeface="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SAS-163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Special Study Team</a:t>
            </a:r>
          </a:p>
          <a:p>
            <a:pPr algn="ctr"/>
            <a:endParaRPr lang="en-US" sz="2800" dirty="0">
              <a:latin typeface="Times New Roman" panose="02020603050405020304" pitchFamily="18" charset="0"/>
              <a:ea typeface="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Ion A. IFTIMIE</a:t>
            </a:r>
          </a:p>
          <a:p>
            <a:endParaRPr lang="en-US" sz="2800" dirty="0">
              <a:latin typeface="Calibri"/>
              <a:ea typeface=""/>
              <a:cs typeface="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/>
              <a:ea typeface=""/>
              <a:cs typeface=""/>
            </a:endParaRPr>
          </a:p>
          <a:p>
            <a:endParaRPr lang="en-US" sz="2800" kern="1200" dirty="0">
              <a:solidFill>
                <a:schemeClr val="tx1"/>
              </a:solidFill>
              <a:effectLst/>
              <a:latin typeface="Calibri"/>
              <a:ea typeface=""/>
              <a:cs typeface=""/>
            </a:endParaRPr>
          </a:p>
          <a:p>
            <a:pPr marL="228600" indent="-228600">
              <a:buAutoNum type="arabicParenR"/>
            </a:pPr>
            <a:endParaRPr lang="en-US" dirty="0"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543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11981" y="879774"/>
            <a:ext cx="8849457" cy="690563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Pipeline Politics and Deterrence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562" y="1570337"/>
            <a:ext cx="8647113" cy="52689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Council on the Future Tasks of the Alliance (</a:t>
            </a:r>
            <a:r>
              <a:rPr lang="en-US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Harmel</a:t>
            </a:r>
            <a:r>
              <a:rPr lang="en-US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Report) (December 1967)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“…to maintain adequate military strength and political solidarity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deter aggression and other forms of pressure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…”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more flexible response to the East-West confrontation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Ukraine as an “exposed area” on the Eastern flank</a:t>
            </a:r>
          </a:p>
          <a:p>
            <a:pPr marL="457200" lvl="1" indent="0" algn="ctr" eaLnBrk="1" fontAlgn="auto" hangingPunct="1">
              <a:spcAft>
                <a:spcPts val="0"/>
              </a:spcAft>
              <a:buNone/>
              <a:defRPr/>
            </a:pP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2009 Russia–Ukraine gas dispute all Russian gas to Europe through Ukraine were halted for 13 days;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peace in Ukraine is dependent on current Russian (economic) dependence on Ukrainian pipelines?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Arnold Dupuy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7037" y="6249499"/>
            <a:ext cx="512638" cy="365125"/>
          </a:xfrm>
        </p:spPr>
        <p:txBody>
          <a:bodyPr/>
          <a:lstStyle/>
          <a:p>
            <a:pPr>
              <a:defRPr/>
            </a:pPr>
            <a:fld id="{56DC4AB1-087F-4492-9B66-BE9DDE9C4982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DCAE70-276F-094B-9B08-3A8D460A8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55" y="882663"/>
            <a:ext cx="7858290" cy="50926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28230A-0E66-B84C-AC03-36E4CA83C1C9}"/>
              </a:ext>
            </a:extLst>
          </p:cNvPr>
          <p:cNvSpPr/>
          <p:nvPr/>
        </p:nvSpPr>
        <p:spPr>
          <a:xfrm>
            <a:off x="443891" y="5975336"/>
            <a:ext cx="82562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P.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Przybyło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Economy and Energy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Warsaw,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ABBD45-7E40-EE40-86BD-406D652EF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027" y="4801673"/>
            <a:ext cx="2302328" cy="175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61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3DDA12-2747-694A-A710-432E099EA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6718"/>
            <a:ext cx="9144000" cy="44723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0F2EE4-F6DD-5F46-8A10-7D45072882D2}"/>
              </a:ext>
            </a:extLst>
          </p:cNvPr>
          <p:cNvSpPr/>
          <p:nvPr/>
        </p:nvSpPr>
        <p:spPr>
          <a:xfrm>
            <a:off x="-1" y="5800049"/>
            <a:ext cx="83928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Naftogaz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Ukraine,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Eustream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Gazprom, ENTSO-G</a:t>
            </a:r>
            <a:endParaRPr lang="en-US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F95AAA-0F19-BD49-B225-B090970C1B83}"/>
              </a:ext>
            </a:extLst>
          </p:cNvPr>
          <p:cNvSpPr/>
          <p:nvPr/>
        </p:nvSpPr>
        <p:spPr>
          <a:xfrm>
            <a:off x="-1" y="101941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Russian gas exports to Europe and Turkey by route, %</a:t>
            </a:r>
          </a:p>
        </p:txBody>
      </p:sp>
    </p:spTree>
    <p:extLst>
      <p:ext uri="{BB962C8B-B14F-4D97-AF65-F5344CB8AC3E}">
        <p14:creationId xmlns:p14="http://schemas.microsoft.com/office/powerpoint/2010/main" val="1095497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8146</TotalTime>
  <Words>1760</Words>
  <Application>Microsoft Office PowerPoint</Application>
  <PresentationFormat>On-screen Show (4:3)</PresentationFormat>
  <Paragraphs>349</Paragraphs>
  <Slides>41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ＭＳ Ｐゴシック</vt:lpstr>
      <vt:lpstr>Arial</vt:lpstr>
      <vt:lpstr>Arial Narrow</vt:lpstr>
      <vt:lpstr>Calibri</vt:lpstr>
      <vt:lpstr>Cambria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Nord Stream 2: Geo-strategic Setting – David Dorondo  </vt:lpstr>
      <vt:lpstr> </vt:lpstr>
      <vt:lpstr> </vt:lpstr>
      <vt:lpstr>PowerPoint Presentation</vt:lpstr>
      <vt:lpstr>Pipeline Politics and Deterrence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Naval Postgraduate School (NPS) America's national security research university</vt:lpstr>
      <vt:lpstr> </vt:lpstr>
      <vt:lpstr> </vt:lpstr>
      <vt:lpstr>EAG Professional Development</vt:lpstr>
      <vt:lpstr>PowerPoint Presentation</vt:lpstr>
      <vt:lpstr>The Geopolitics of it All</vt:lpstr>
      <vt:lpstr>The Geopolitics of it All</vt:lpstr>
      <vt:lpstr>Recommended Reading</vt:lpstr>
      <vt:lpstr>Recommended Reading</vt:lpstr>
      <vt:lpstr>PowerPoint Presentation</vt:lpstr>
      <vt:lpstr>PowerPoint Presentation</vt:lpstr>
      <vt:lpstr>  European Gas Demand and Suppliers to 2030</vt:lpstr>
      <vt:lpstr> </vt:lpstr>
      <vt:lpstr>Structural Precedents</vt:lpstr>
      <vt:lpstr> </vt:lpstr>
      <vt:lpstr> </vt:lpstr>
      <vt:lpstr> </vt:lpstr>
      <vt:lpstr>PowerPoint Presentation</vt:lpstr>
      <vt:lpstr>PowerPoint Presentation</vt:lpstr>
      <vt:lpstr> </vt:lpstr>
      <vt:lpstr>PowerPoint Presentation</vt:lpstr>
      <vt:lpstr>PowerPoint Presentation</vt:lpstr>
    </vt:vector>
  </TitlesOfParts>
  <Company>My Own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Science and Technology Organisation</dc:title>
  <dc:creator>Albert Husniaux;james.greer@cso.nato.int</dc:creator>
  <cp:lastModifiedBy>David Dorondo</cp:lastModifiedBy>
  <cp:revision>726</cp:revision>
  <cp:lastPrinted>2013-08-30T13:39:26Z</cp:lastPrinted>
  <dcterms:created xsi:type="dcterms:W3CDTF">2012-06-15T04:28:59Z</dcterms:created>
  <dcterms:modified xsi:type="dcterms:W3CDTF">2021-03-02T12:06:44Z</dcterms:modified>
</cp:coreProperties>
</file>