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Lst>
  <p:handoutMasterIdLst>
    <p:handoutMasterId r:id="rId28"/>
  </p:handoutMasterIdLst>
  <p:sldIdLst>
    <p:sldId id="256" r:id="rId3"/>
    <p:sldId id="291" r:id="rId4"/>
    <p:sldId id="534" r:id="rId5"/>
    <p:sldId id="540" r:id="rId6"/>
    <p:sldId id="541" r:id="rId7"/>
    <p:sldId id="426" r:id="rId8"/>
    <p:sldId id="539" r:id="rId9"/>
    <p:sldId id="542" r:id="rId10"/>
    <p:sldId id="543" r:id="rId11"/>
    <p:sldId id="544" r:id="rId12"/>
    <p:sldId id="520" r:id="rId13"/>
    <p:sldId id="546" r:id="rId14"/>
    <p:sldId id="547" r:id="rId15"/>
    <p:sldId id="545" r:id="rId16"/>
    <p:sldId id="537" r:id="rId17"/>
    <p:sldId id="548" r:id="rId18"/>
    <p:sldId id="538" r:id="rId19"/>
    <p:sldId id="264" r:id="rId20"/>
    <p:sldId id="265" r:id="rId21"/>
    <p:sldId id="266" r:id="rId22"/>
    <p:sldId id="355" r:id="rId23"/>
    <p:sldId id="549" r:id="rId24"/>
    <p:sldId id="550" r:id="rId25"/>
    <p:sldId id="285" r:id="rId26"/>
    <p:sldId id="352" r:id="rId27"/>
  </p:sldIdLst>
  <p:sldSz cx="9144000" cy="6858000" type="screen4x3"/>
  <p:notesSz cx="7077075" cy="89550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p:cViewPr varScale="1">
        <p:scale>
          <a:sx n="121" d="100"/>
          <a:sy n="121" d="100"/>
        </p:scale>
        <p:origin x="1904"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4775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4008705" y="0"/>
            <a:ext cx="3066733" cy="447754"/>
          </a:xfrm>
          <a:prstGeom prst="rect">
            <a:avLst/>
          </a:prstGeom>
        </p:spPr>
        <p:txBody>
          <a:bodyPr vert="horz" lIns="91440" tIns="45720" rIns="91440" bIns="45720" rtlCol="0"/>
          <a:lstStyle>
            <a:lvl1pPr algn="r">
              <a:defRPr sz="1200"/>
            </a:lvl1pPr>
          </a:lstStyle>
          <a:p>
            <a:fld id="{9382BE56-0DCD-49D7-AFC5-53223E3B1D75}" type="datetimeFigureOut">
              <a:rPr lang="en-US" smtClean="0"/>
              <a:t>10/15/24</a:t>
            </a:fld>
            <a:endParaRPr lang="en-US" dirty="0"/>
          </a:p>
        </p:txBody>
      </p:sp>
      <p:sp>
        <p:nvSpPr>
          <p:cNvPr id="4" name="Footer Placeholder 3"/>
          <p:cNvSpPr>
            <a:spLocks noGrp="1"/>
          </p:cNvSpPr>
          <p:nvPr>
            <p:ph type="ftr" sz="quarter" idx="2"/>
          </p:nvPr>
        </p:nvSpPr>
        <p:spPr>
          <a:xfrm>
            <a:off x="0" y="8505780"/>
            <a:ext cx="3066733" cy="447754"/>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705" y="8505780"/>
            <a:ext cx="3066733" cy="447754"/>
          </a:xfrm>
          <a:prstGeom prst="rect">
            <a:avLst/>
          </a:prstGeom>
        </p:spPr>
        <p:txBody>
          <a:bodyPr vert="horz" lIns="91440" tIns="45720" rIns="91440" bIns="45720" rtlCol="0" anchor="b"/>
          <a:lstStyle>
            <a:lvl1pPr algn="r">
              <a:defRPr sz="1200"/>
            </a:lvl1pPr>
          </a:lstStyle>
          <a:p>
            <a:fld id="{FB0BAEEC-4A3E-4AF6-917A-67E054D91B87}" type="slidenum">
              <a:rPr lang="en-US" smtClean="0"/>
              <a:t>‹#›</a:t>
            </a:fld>
            <a:endParaRPr lang="en-US" dirty="0"/>
          </a:p>
        </p:txBody>
      </p:sp>
    </p:spTree>
    <p:extLst>
      <p:ext uri="{BB962C8B-B14F-4D97-AF65-F5344CB8AC3E}">
        <p14:creationId xmlns:p14="http://schemas.microsoft.com/office/powerpoint/2010/main" val="197084298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BA05DBD-AE76-437D-B34F-041348CC586F}" type="datetimeFigureOut">
              <a:rPr lang="en-US" smtClean="0"/>
              <a:t>10/15/24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8669E2-A672-4D64-8DFC-378CDA0E7954}" type="slidenum">
              <a:rPr lang="en-US" smtClean="0"/>
              <a:t>‹#›</a:t>
            </a:fld>
            <a:endParaRPr lang="en-US" dirty="0"/>
          </a:p>
        </p:txBody>
      </p:sp>
      <p:grpSp>
        <p:nvGrpSpPr>
          <p:cNvPr id="7" name="Group 6"/>
          <p:cNvGrpSpPr/>
          <p:nvPr userDrawn="1"/>
        </p:nvGrpSpPr>
        <p:grpSpPr>
          <a:xfrm>
            <a:off x="0" y="6476322"/>
            <a:ext cx="9144000" cy="381678"/>
            <a:chOff x="0" y="6476322"/>
            <a:chExt cx="9144000" cy="381678"/>
          </a:xfrm>
        </p:grpSpPr>
        <p:sp>
          <p:nvSpPr>
            <p:cNvPr id="8" name="Rectangle 7"/>
            <p:cNvSpPr/>
            <p:nvPr userDrawn="1"/>
          </p:nvSpPr>
          <p:spPr>
            <a:xfrm>
              <a:off x="0" y="6476322"/>
              <a:ext cx="9144000" cy="381678"/>
            </a:xfrm>
            <a:prstGeom prst="rect">
              <a:avLst/>
            </a:prstGeom>
            <a:solidFill>
              <a:srgbClr val="B31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1752600" y="6496099"/>
              <a:ext cx="7239000" cy="307777"/>
            </a:xfrm>
            <a:prstGeom prst="rect">
              <a:avLst/>
            </a:prstGeom>
            <a:noFill/>
          </p:spPr>
          <p:txBody>
            <a:bodyPr wrap="square" rtlCol="0">
              <a:spAutoFit/>
            </a:bodyPr>
            <a:lstStyle/>
            <a:p>
              <a:pPr algn="l"/>
              <a:r>
                <a:rPr lang="en-US" sz="1400" dirty="0">
                  <a:solidFill>
                    <a:schemeClr val="bg1"/>
                  </a:solidFill>
                  <a:latin typeface="Palatino Linotype" pitchFamily="18" charset="0"/>
                </a:rPr>
                <a:t>Cornell Program</a:t>
              </a:r>
              <a:r>
                <a:rPr lang="en-US" sz="1400" baseline="0" dirty="0">
                  <a:solidFill>
                    <a:schemeClr val="bg1"/>
                  </a:solidFill>
                  <a:latin typeface="Palatino Linotype" pitchFamily="18" charset="0"/>
                </a:rPr>
                <a:t> in Infrastructure Policy</a:t>
              </a:r>
              <a:endParaRPr lang="en-US" sz="1400" dirty="0">
                <a:solidFill>
                  <a:schemeClr val="bg1"/>
                </a:solidFill>
                <a:latin typeface="Palatino Linotype" pitchFamily="18" charset="0"/>
              </a:endParaRPr>
            </a:p>
          </p:txBody>
        </p:sp>
      </p:gr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122"/>
          </a:xfrm>
          <a:prstGeom prst="rect">
            <a:avLst/>
          </a:prstGeom>
        </p:spPr>
      </p:pic>
    </p:spTree>
    <p:extLst>
      <p:ext uri="{BB962C8B-B14F-4D97-AF65-F5344CB8AC3E}">
        <p14:creationId xmlns:p14="http://schemas.microsoft.com/office/powerpoint/2010/main" val="2159994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A05DBD-AE76-437D-B34F-041348CC586F}" type="datetimeFigureOut">
              <a:rPr lang="en-US" smtClean="0"/>
              <a:t>10/15/24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8669E2-A672-4D64-8DFC-378CDA0E7954}" type="slidenum">
              <a:rPr lang="en-US" smtClean="0"/>
              <a:t>‹#›</a:t>
            </a:fld>
            <a:endParaRPr lang="en-US" dirty="0"/>
          </a:p>
        </p:txBody>
      </p:sp>
    </p:spTree>
    <p:extLst>
      <p:ext uri="{BB962C8B-B14F-4D97-AF65-F5344CB8AC3E}">
        <p14:creationId xmlns:p14="http://schemas.microsoft.com/office/powerpoint/2010/main" val="2331703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A05DBD-AE76-437D-B34F-041348CC586F}" type="datetimeFigureOut">
              <a:rPr lang="en-US" smtClean="0"/>
              <a:t>10/15/24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8669E2-A672-4D64-8DFC-378CDA0E7954}" type="slidenum">
              <a:rPr lang="en-US" smtClean="0"/>
              <a:t>‹#›</a:t>
            </a:fld>
            <a:endParaRPr lang="en-US" dirty="0"/>
          </a:p>
        </p:txBody>
      </p:sp>
    </p:spTree>
    <p:extLst>
      <p:ext uri="{BB962C8B-B14F-4D97-AF65-F5344CB8AC3E}">
        <p14:creationId xmlns:p14="http://schemas.microsoft.com/office/powerpoint/2010/main" val="725985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0601E4-3F87-485E-BCF1-0932C51EED9D}" type="datetimeFigureOut">
              <a:rPr lang="en-US" smtClean="0"/>
              <a:t>10/15/24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dirty="0"/>
          </a:p>
        </p:txBody>
      </p:sp>
      <p:sp>
        <p:nvSpPr>
          <p:cNvPr id="14" name="Text Placeholder 13"/>
          <p:cNvSpPr>
            <a:spLocks noGrp="1"/>
          </p:cNvSpPr>
          <p:nvPr>
            <p:ph type="body" sz="quarter" idx="13" hasCustomPrompt="1"/>
          </p:nvPr>
        </p:nvSpPr>
        <p:spPr>
          <a:xfrm>
            <a:off x="0" y="2438401"/>
            <a:ext cx="9144000" cy="2406651"/>
          </a:xfrm>
        </p:spPr>
        <p:txBody>
          <a:bodyPr/>
          <a:lstStyle>
            <a:lvl1pPr marL="0" indent="0" algn="ctr">
              <a:buNone/>
              <a:defRPr sz="3200">
                <a:solidFill>
                  <a:schemeClr val="accent2"/>
                </a:solidFill>
              </a:defRPr>
            </a:lvl1pPr>
          </a:lstStyle>
          <a:p>
            <a:pPr lvl="0"/>
            <a:r>
              <a:rPr lang="en-US" dirty="0"/>
              <a:t>Click to add text</a:t>
            </a:r>
          </a:p>
        </p:txBody>
      </p:sp>
      <p:sp>
        <p:nvSpPr>
          <p:cNvPr id="16" name="Title 15"/>
          <p:cNvSpPr>
            <a:spLocks noGrp="1"/>
          </p:cNvSpPr>
          <p:nvPr>
            <p:ph type="title" hasCustomPrompt="1"/>
          </p:nvPr>
        </p:nvSpPr>
        <p:spPr>
          <a:xfrm>
            <a:off x="0" y="1828800"/>
            <a:ext cx="9144000" cy="609600"/>
          </a:xfrm>
        </p:spPr>
        <p:txBody>
          <a:bodyPr>
            <a:normAutofit/>
          </a:bodyPr>
          <a:lstStyle>
            <a:lvl1pPr>
              <a:defRPr sz="2800" b="0">
                <a:solidFill>
                  <a:schemeClr val="accent3"/>
                </a:solidFill>
                <a:latin typeface="+mj-lt"/>
              </a:defRPr>
            </a:lvl1pPr>
          </a:lstStyle>
          <a:p>
            <a:r>
              <a:rPr lang="en-US" sz="2800" dirty="0">
                <a:solidFill>
                  <a:srgbClr val="A7998B"/>
                </a:solidFill>
                <a:latin typeface="+mj-lt"/>
              </a:rPr>
              <a:t>Click to add title</a:t>
            </a:r>
            <a:endParaRPr lang="en-US" sz="2800" dirty="0">
              <a:solidFill>
                <a:srgbClr val="A7998B"/>
              </a:solidFill>
              <a:latin typeface="+mj-lt"/>
              <a:cs typeface="Helvetica"/>
            </a:endParaRPr>
          </a:p>
        </p:txBody>
      </p:sp>
      <p:sp>
        <p:nvSpPr>
          <p:cNvPr id="11" name="Rectangle 10">
            <a:extLst>
              <a:ext uri="{FF2B5EF4-FFF2-40B4-BE49-F238E27FC236}">
                <a16:creationId xmlns:a16="http://schemas.microsoft.com/office/drawing/2014/main" id="{2A90F953-0249-5D43-BD33-B0BA15959AE8}"/>
              </a:ext>
            </a:extLst>
          </p:cNvPr>
          <p:cNvSpPr/>
          <p:nvPr userDrawn="1"/>
        </p:nvSpPr>
        <p:spPr>
          <a:xfrm>
            <a:off x="0" y="0"/>
            <a:ext cx="9144000" cy="222251"/>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8" name="TextBox 17">
            <a:extLst>
              <a:ext uri="{FF2B5EF4-FFF2-40B4-BE49-F238E27FC236}">
                <a16:creationId xmlns:a16="http://schemas.microsoft.com/office/drawing/2014/main" id="{1CF640CD-2760-E145-A1C5-8367812FFA33}"/>
              </a:ext>
            </a:extLst>
          </p:cNvPr>
          <p:cNvSpPr txBox="1"/>
          <p:nvPr userDrawn="1"/>
        </p:nvSpPr>
        <p:spPr>
          <a:xfrm>
            <a:off x="0" y="-69413"/>
            <a:ext cx="9144000" cy="261610"/>
          </a:xfrm>
          <a:prstGeom prst="rect">
            <a:avLst/>
          </a:prstGeom>
          <a:noFill/>
        </p:spPr>
        <p:txBody>
          <a:bodyPr wrap="square" rtlCol="0">
            <a:spAutoFit/>
          </a:bodyPr>
          <a:lstStyle/>
          <a:p>
            <a:pPr algn="ctr"/>
            <a:r>
              <a:rPr lang="en-US" sz="1100" dirty="0">
                <a:solidFill>
                  <a:schemeClr val="bg1"/>
                </a:solidFill>
              </a:rPr>
              <a:t>Cornell Jeb E. Brooks School of Public Policy</a:t>
            </a:r>
          </a:p>
        </p:txBody>
      </p:sp>
    </p:spTree>
    <p:extLst>
      <p:ext uri="{BB962C8B-B14F-4D97-AF65-F5344CB8AC3E}">
        <p14:creationId xmlns:p14="http://schemas.microsoft.com/office/powerpoint/2010/main" val="133489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Slide with banner">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48B21CEE-7D39-4DA6-BE69-EC2A9849AB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46A599D-8FE9-4045-AEDE-CB6379BA7777}"/>
              </a:ext>
            </a:extLst>
          </p:cNvPr>
          <p:cNvSpPr/>
          <p:nvPr userDrawn="1"/>
        </p:nvSpPr>
        <p:spPr>
          <a:xfrm>
            <a:off x="0" y="6477000"/>
            <a:ext cx="9144000" cy="381000"/>
          </a:xfrm>
          <a:prstGeom prst="rect">
            <a:avLst/>
          </a:prstGeom>
          <a:solidFill>
            <a:srgbClr val="B31B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4" name="TextBox 3">
            <a:extLst>
              <a:ext uri="{FF2B5EF4-FFF2-40B4-BE49-F238E27FC236}">
                <a16:creationId xmlns:a16="http://schemas.microsoft.com/office/drawing/2014/main" id="{273DB1E4-E962-4F9F-8623-14FDAF420D44}"/>
              </a:ext>
            </a:extLst>
          </p:cNvPr>
          <p:cNvSpPr txBox="1">
            <a:spLocks noChangeArrowheads="1"/>
          </p:cNvSpPr>
          <p:nvPr userDrawn="1"/>
        </p:nvSpPr>
        <p:spPr bwMode="auto">
          <a:xfrm>
            <a:off x="1752600" y="6496051"/>
            <a:ext cx="72390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r>
              <a:rPr lang="en-US" altLang="en-US" sz="1050">
                <a:solidFill>
                  <a:prstClr val="white"/>
                </a:solidFill>
                <a:latin typeface="Palatino Linotype" panose="02040502050505030304" pitchFamily="18" charset="0"/>
              </a:rPr>
              <a:t>Cornell Program in Infrastructure Policy</a:t>
            </a:r>
          </a:p>
        </p:txBody>
      </p:sp>
    </p:spTree>
    <p:extLst>
      <p:ext uri="{BB962C8B-B14F-4D97-AF65-F5344CB8AC3E}">
        <p14:creationId xmlns:p14="http://schemas.microsoft.com/office/powerpoint/2010/main" val="1426571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BA05DBD-AE76-437D-B34F-041348CC586F}" type="datetimeFigureOut">
              <a:rPr lang="en-US" smtClean="0"/>
              <a:t>10/15/24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8669E2-A672-4D64-8DFC-378CDA0E7954}" type="slidenum">
              <a:rPr lang="en-US" smtClean="0"/>
              <a:t>‹#›</a:t>
            </a:fld>
            <a:endParaRPr lang="en-US" dirty="0"/>
          </a:p>
        </p:txBody>
      </p:sp>
      <p:grpSp>
        <p:nvGrpSpPr>
          <p:cNvPr id="7" name="Group 6"/>
          <p:cNvGrpSpPr/>
          <p:nvPr userDrawn="1"/>
        </p:nvGrpSpPr>
        <p:grpSpPr>
          <a:xfrm>
            <a:off x="0" y="6476322"/>
            <a:ext cx="9144000" cy="381678"/>
            <a:chOff x="0" y="6476322"/>
            <a:chExt cx="9144000" cy="381678"/>
          </a:xfrm>
        </p:grpSpPr>
        <p:sp>
          <p:nvSpPr>
            <p:cNvPr id="8" name="Rectangle 7"/>
            <p:cNvSpPr/>
            <p:nvPr userDrawn="1"/>
          </p:nvSpPr>
          <p:spPr>
            <a:xfrm>
              <a:off x="0" y="6476322"/>
              <a:ext cx="9144000" cy="381678"/>
            </a:xfrm>
            <a:prstGeom prst="rect">
              <a:avLst/>
            </a:prstGeom>
            <a:solidFill>
              <a:srgbClr val="B31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p:cNvSpPr txBox="1"/>
            <p:nvPr userDrawn="1"/>
          </p:nvSpPr>
          <p:spPr>
            <a:xfrm>
              <a:off x="1752600" y="6496099"/>
              <a:ext cx="7239000" cy="253916"/>
            </a:xfrm>
            <a:prstGeom prst="rect">
              <a:avLst/>
            </a:prstGeom>
            <a:noFill/>
          </p:spPr>
          <p:txBody>
            <a:bodyPr wrap="square" rtlCol="0">
              <a:spAutoFit/>
            </a:bodyPr>
            <a:lstStyle/>
            <a:p>
              <a:pPr algn="l"/>
              <a:r>
                <a:rPr lang="en-US" sz="1050" dirty="0">
                  <a:solidFill>
                    <a:schemeClr val="bg1"/>
                  </a:solidFill>
                  <a:latin typeface="Palatino Linotype" pitchFamily="18" charset="0"/>
                </a:rPr>
                <a:t>Cornell Program</a:t>
              </a:r>
              <a:r>
                <a:rPr lang="en-US" sz="1050" baseline="0" dirty="0">
                  <a:solidFill>
                    <a:schemeClr val="bg1"/>
                  </a:solidFill>
                  <a:latin typeface="Palatino Linotype" pitchFamily="18" charset="0"/>
                </a:rPr>
                <a:t> in Infrastructure Policy</a:t>
              </a:r>
              <a:endParaRPr lang="en-US" sz="1050" dirty="0">
                <a:solidFill>
                  <a:schemeClr val="bg1"/>
                </a:solidFill>
                <a:latin typeface="Palatino Linotype" pitchFamily="18" charset="0"/>
              </a:endParaRPr>
            </a:p>
          </p:txBody>
        </p:sp>
      </p:gr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122"/>
          </a:xfrm>
          <a:prstGeom prst="rect">
            <a:avLst/>
          </a:prstGeom>
        </p:spPr>
      </p:pic>
    </p:spTree>
    <p:extLst>
      <p:ext uri="{BB962C8B-B14F-4D97-AF65-F5344CB8AC3E}">
        <p14:creationId xmlns:p14="http://schemas.microsoft.com/office/powerpoint/2010/main" val="4226452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A05DBD-AE76-437D-B34F-041348CC586F}" type="datetimeFigureOut">
              <a:rPr lang="en-US" smtClean="0"/>
              <a:t>10/15/24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8669E2-A672-4D64-8DFC-378CDA0E7954}" type="slidenum">
              <a:rPr lang="en-US" smtClean="0"/>
              <a:t>‹#›</a:t>
            </a:fld>
            <a:endParaRPr lang="en-US" dirty="0"/>
          </a:p>
        </p:txBody>
      </p:sp>
    </p:spTree>
    <p:extLst>
      <p:ext uri="{BB962C8B-B14F-4D97-AF65-F5344CB8AC3E}">
        <p14:creationId xmlns:p14="http://schemas.microsoft.com/office/powerpoint/2010/main" val="1483666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A05DBD-AE76-437D-B34F-041348CC586F}" type="datetimeFigureOut">
              <a:rPr lang="en-US" smtClean="0"/>
              <a:t>10/15/24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8669E2-A672-4D64-8DFC-378CDA0E7954}" type="slidenum">
              <a:rPr lang="en-US" smtClean="0"/>
              <a:t>‹#›</a:t>
            </a:fld>
            <a:endParaRPr lang="en-US" dirty="0"/>
          </a:p>
        </p:txBody>
      </p:sp>
    </p:spTree>
    <p:extLst>
      <p:ext uri="{BB962C8B-B14F-4D97-AF65-F5344CB8AC3E}">
        <p14:creationId xmlns:p14="http://schemas.microsoft.com/office/powerpoint/2010/main" val="3137336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A05DBD-AE76-437D-B34F-041348CC586F}" type="datetimeFigureOut">
              <a:rPr lang="en-US" smtClean="0"/>
              <a:t>10/15/24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8669E2-A672-4D64-8DFC-378CDA0E7954}" type="slidenum">
              <a:rPr lang="en-US" smtClean="0"/>
              <a:t>‹#›</a:t>
            </a:fld>
            <a:endParaRPr lang="en-US" dirty="0"/>
          </a:p>
        </p:txBody>
      </p:sp>
    </p:spTree>
    <p:extLst>
      <p:ext uri="{BB962C8B-B14F-4D97-AF65-F5344CB8AC3E}">
        <p14:creationId xmlns:p14="http://schemas.microsoft.com/office/powerpoint/2010/main" val="1332402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A05DBD-AE76-437D-B34F-041348CC586F}" type="datetimeFigureOut">
              <a:rPr lang="en-US" smtClean="0"/>
              <a:t>10/15/24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C8669E2-A672-4D64-8DFC-378CDA0E7954}" type="slidenum">
              <a:rPr lang="en-US" smtClean="0"/>
              <a:t>‹#›</a:t>
            </a:fld>
            <a:endParaRPr lang="en-US" dirty="0"/>
          </a:p>
        </p:txBody>
      </p:sp>
    </p:spTree>
    <p:extLst>
      <p:ext uri="{BB962C8B-B14F-4D97-AF65-F5344CB8AC3E}">
        <p14:creationId xmlns:p14="http://schemas.microsoft.com/office/powerpoint/2010/main" val="3843796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A05DBD-AE76-437D-B34F-041348CC586F}" type="datetimeFigureOut">
              <a:rPr lang="en-US" smtClean="0"/>
              <a:t>10/15/24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C8669E2-A672-4D64-8DFC-378CDA0E7954}" type="slidenum">
              <a:rPr lang="en-US" smtClean="0"/>
              <a:t>‹#›</a:t>
            </a:fld>
            <a:endParaRPr lang="en-US" dirty="0"/>
          </a:p>
        </p:txBody>
      </p:sp>
    </p:spTree>
    <p:extLst>
      <p:ext uri="{BB962C8B-B14F-4D97-AF65-F5344CB8AC3E}">
        <p14:creationId xmlns:p14="http://schemas.microsoft.com/office/powerpoint/2010/main" val="3836595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A05DBD-AE76-437D-B34F-041348CC586F}" type="datetimeFigureOut">
              <a:rPr lang="en-US" smtClean="0"/>
              <a:t>10/15/24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8669E2-A672-4D64-8DFC-378CDA0E7954}" type="slidenum">
              <a:rPr lang="en-US" smtClean="0"/>
              <a:t>‹#›</a:t>
            </a:fld>
            <a:endParaRPr lang="en-US" dirty="0"/>
          </a:p>
        </p:txBody>
      </p:sp>
    </p:spTree>
    <p:extLst>
      <p:ext uri="{BB962C8B-B14F-4D97-AF65-F5344CB8AC3E}">
        <p14:creationId xmlns:p14="http://schemas.microsoft.com/office/powerpoint/2010/main" val="4124818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A05DBD-AE76-437D-B34F-041348CC586F}" type="datetimeFigureOut">
              <a:rPr lang="en-US" smtClean="0"/>
              <a:t>10/15/24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C8669E2-A672-4D64-8DFC-378CDA0E7954}" type="slidenum">
              <a:rPr lang="en-US" smtClean="0"/>
              <a:t>‹#›</a:t>
            </a:fld>
            <a:endParaRPr lang="en-US" dirty="0"/>
          </a:p>
        </p:txBody>
      </p:sp>
    </p:spTree>
    <p:extLst>
      <p:ext uri="{BB962C8B-B14F-4D97-AF65-F5344CB8AC3E}">
        <p14:creationId xmlns:p14="http://schemas.microsoft.com/office/powerpoint/2010/main" val="1371286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BA05DBD-AE76-437D-B34F-041348CC586F}" type="datetimeFigureOut">
              <a:rPr lang="en-US" smtClean="0"/>
              <a:t>10/15/24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8669E2-A672-4D64-8DFC-378CDA0E7954}" type="slidenum">
              <a:rPr lang="en-US" smtClean="0"/>
              <a:t>‹#›</a:t>
            </a:fld>
            <a:endParaRPr lang="en-US" dirty="0"/>
          </a:p>
        </p:txBody>
      </p:sp>
    </p:spTree>
    <p:extLst>
      <p:ext uri="{BB962C8B-B14F-4D97-AF65-F5344CB8AC3E}">
        <p14:creationId xmlns:p14="http://schemas.microsoft.com/office/powerpoint/2010/main" val="3481754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BA05DBD-AE76-437D-B34F-041348CC586F}" type="datetimeFigureOut">
              <a:rPr lang="en-US" smtClean="0"/>
              <a:t>10/15/24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8669E2-A672-4D64-8DFC-378CDA0E7954}" type="slidenum">
              <a:rPr lang="en-US" smtClean="0"/>
              <a:t>‹#›</a:t>
            </a:fld>
            <a:endParaRPr lang="en-US" dirty="0"/>
          </a:p>
        </p:txBody>
      </p:sp>
    </p:spTree>
    <p:extLst>
      <p:ext uri="{BB962C8B-B14F-4D97-AF65-F5344CB8AC3E}">
        <p14:creationId xmlns:p14="http://schemas.microsoft.com/office/powerpoint/2010/main" val="3017387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A05DBD-AE76-437D-B34F-041348CC586F}" type="datetimeFigureOut">
              <a:rPr lang="en-US" smtClean="0"/>
              <a:t>10/15/24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8669E2-A672-4D64-8DFC-378CDA0E7954}" type="slidenum">
              <a:rPr lang="en-US" smtClean="0"/>
              <a:t>‹#›</a:t>
            </a:fld>
            <a:endParaRPr lang="en-US" dirty="0"/>
          </a:p>
        </p:txBody>
      </p:sp>
    </p:spTree>
    <p:extLst>
      <p:ext uri="{BB962C8B-B14F-4D97-AF65-F5344CB8AC3E}">
        <p14:creationId xmlns:p14="http://schemas.microsoft.com/office/powerpoint/2010/main" val="1256953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A05DBD-AE76-437D-B34F-041348CC586F}" type="datetimeFigureOut">
              <a:rPr lang="en-US" smtClean="0"/>
              <a:t>10/15/24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8669E2-A672-4D64-8DFC-378CDA0E7954}" type="slidenum">
              <a:rPr lang="en-US" smtClean="0"/>
              <a:t>‹#›</a:t>
            </a:fld>
            <a:endParaRPr lang="en-US" dirty="0"/>
          </a:p>
        </p:txBody>
      </p:sp>
    </p:spTree>
    <p:extLst>
      <p:ext uri="{BB962C8B-B14F-4D97-AF65-F5344CB8AC3E}">
        <p14:creationId xmlns:p14="http://schemas.microsoft.com/office/powerpoint/2010/main" val="31328103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0601E4-3F87-485E-BCF1-0932C51EED9D}" type="datetimeFigureOut">
              <a:rPr lang="en-US" smtClean="0"/>
              <a:t>10/15/24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dirty="0"/>
          </a:p>
        </p:txBody>
      </p:sp>
      <p:sp>
        <p:nvSpPr>
          <p:cNvPr id="14" name="Text Placeholder 13"/>
          <p:cNvSpPr>
            <a:spLocks noGrp="1"/>
          </p:cNvSpPr>
          <p:nvPr>
            <p:ph type="body" sz="quarter" idx="13" hasCustomPrompt="1"/>
          </p:nvPr>
        </p:nvSpPr>
        <p:spPr>
          <a:xfrm>
            <a:off x="0" y="2438403"/>
            <a:ext cx="9144000" cy="2406651"/>
          </a:xfrm>
        </p:spPr>
        <p:txBody>
          <a:bodyPr/>
          <a:lstStyle>
            <a:lvl1pPr marL="0" indent="0" algn="ctr">
              <a:buNone/>
              <a:defRPr sz="2400">
                <a:solidFill>
                  <a:schemeClr val="accent2"/>
                </a:solidFill>
              </a:defRPr>
            </a:lvl1pPr>
          </a:lstStyle>
          <a:p>
            <a:pPr lvl="0"/>
            <a:r>
              <a:rPr lang="en-US" dirty="0"/>
              <a:t>Click to add text</a:t>
            </a:r>
          </a:p>
        </p:txBody>
      </p:sp>
      <p:sp>
        <p:nvSpPr>
          <p:cNvPr id="16" name="Title 15"/>
          <p:cNvSpPr>
            <a:spLocks noGrp="1"/>
          </p:cNvSpPr>
          <p:nvPr>
            <p:ph type="title" hasCustomPrompt="1"/>
          </p:nvPr>
        </p:nvSpPr>
        <p:spPr>
          <a:xfrm>
            <a:off x="0" y="1828800"/>
            <a:ext cx="9144000" cy="609600"/>
          </a:xfrm>
        </p:spPr>
        <p:txBody>
          <a:bodyPr>
            <a:normAutofit/>
          </a:bodyPr>
          <a:lstStyle>
            <a:lvl1pPr>
              <a:defRPr sz="2100" b="0">
                <a:solidFill>
                  <a:schemeClr val="accent3"/>
                </a:solidFill>
                <a:latin typeface="+mj-lt"/>
              </a:defRPr>
            </a:lvl1pPr>
          </a:lstStyle>
          <a:p>
            <a:r>
              <a:rPr lang="en-US" sz="2100" dirty="0">
                <a:solidFill>
                  <a:srgbClr val="A7998B"/>
                </a:solidFill>
                <a:latin typeface="+mj-lt"/>
              </a:rPr>
              <a:t>Click to add title</a:t>
            </a:r>
            <a:endParaRPr lang="en-US" sz="2100" dirty="0">
              <a:solidFill>
                <a:srgbClr val="A7998B"/>
              </a:solidFill>
              <a:latin typeface="+mj-lt"/>
              <a:cs typeface="Helvetica"/>
            </a:endParaRPr>
          </a:p>
        </p:txBody>
      </p:sp>
      <p:sp>
        <p:nvSpPr>
          <p:cNvPr id="11" name="Rectangle 10">
            <a:extLst>
              <a:ext uri="{FF2B5EF4-FFF2-40B4-BE49-F238E27FC236}">
                <a16:creationId xmlns:a16="http://schemas.microsoft.com/office/drawing/2014/main" id="{2A90F953-0249-5D43-BD33-B0BA15959AE8}"/>
              </a:ext>
            </a:extLst>
          </p:cNvPr>
          <p:cNvSpPr/>
          <p:nvPr userDrawn="1"/>
        </p:nvSpPr>
        <p:spPr>
          <a:xfrm>
            <a:off x="0" y="2"/>
            <a:ext cx="9144000" cy="222251"/>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8" name="TextBox 17">
            <a:extLst>
              <a:ext uri="{FF2B5EF4-FFF2-40B4-BE49-F238E27FC236}">
                <a16:creationId xmlns:a16="http://schemas.microsoft.com/office/drawing/2014/main" id="{1CF640CD-2760-E145-A1C5-8367812FFA33}"/>
              </a:ext>
            </a:extLst>
          </p:cNvPr>
          <p:cNvSpPr txBox="1"/>
          <p:nvPr userDrawn="1"/>
        </p:nvSpPr>
        <p:spPr>
          <a:xfrm>
            <a:off x="0" y="-69413"/>
            <a:ext cx="9144000" cy="219291"/>
          </a:xfrm>
          <a:prstGeom prst="rect">
            <a:avLst/>
          </a:prstGeom>
          <a:noFill/>
        </p:spPr>
        <p:txBody>
          <a:bodyPr wrap="square" rtlCol="0">
            <a:spAutoFit/>
          </a:bodyPr>
          <a:lstStyle/>
          <a:p>
            <a:pPr algn="ctr"/>
            <a:r>
              <a:rPr lang="en-US" sz="825" dirty="0">
                <a:solidFill>
                  <a:schemeClr val="bg1"/>
                </a:solidFill>
              </a:rPr>
              <a:t>Cornell Jeb E. Brooks School of Public Policy</a:t>
            </a:r>
          </a:p>
        </p:txBody>
      </p:sp>
    </p:spTree>
    <p:extLst>
      <p:ext uri="{BB962C8B-B14F-4D97-AF65-F5344CB8AC3E}">
        <p14:creationId xmlns:p14="http://schemas.microsoft.com/office/powerpoint/2010/main" val="276574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Slide with banner">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48B21CEE-7D39-4DA6-BE69-EC2A9849AB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46A599D-8FE9-4045-AEDE-CB6379BA7777}"/>
              </a:ext>
            </a:extLst>
          </p:cNvPr>
          <p:cNvSpPr/>
          <p:nvPr userDrawn="1"/>
        </p:nvSpPr>
        <p:spPr>
          <a:xfrm>
            <a:off x="0" y="6477000"/>
            <a:ext cx="9144000" cy="381000"/>
          </a:xfrm>
          <a:prstGeom prst="rect">
            <a:avLst/>
          </a:prstGeom>
          <a:solidFill>
            <a:srgbClr val="B31B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solidFill>
                <a:prstClr val="white"/>
              </a:solidFill>
            </a:endParaRPr>
          </a:p>
        </p:txBody>
      </p:sp>
      <p:sp>
        <p:nvSpPr>
          <p:cNvPr id="4" name="TextBox 3">
            <a:extLst>
              <a:ext uri="{FF2B5EF4-FFF2-40B4-BE49-F238E27FC236}">
                <a16:creationId xmlns:a16="http://schemas.microsoft.com/office/drawing/2014/main" id="{273DB1E4-E962-4F9F-8623-14FDAF420D44}"/>
              </a:ext>
            </a:extLst>
          </p:cNvPr>
          <p:cNvSpPr txBox="1">
            <a:spLocks noChangeArrowheads="1"/>
          </p:cNvSpPr>
          <p:nvPr userDrawn="1"/>
        </p:nvSpPr>
        <p:spPr bwMode="auto">
          <a:xfrm>
            <a:off x="1752600" y="6496052"/>
            <a:ext cx="7239000" cy="21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r>
              <a:rPr lang="en-US" altLang="en-US" sz="788">
                <a:solidFill>
                  <a:prstClr val="white"/>
                </a:solidFill>
                <a:latin typeface="Palatino Linotype" panose="02040502050505030304" pitchFamily="18" charset="0"/>
              </a:rPr>
              <a:t>Cornell Program in Infrastructure Policy</a:t>
            </a:r>
          </a:p>
        </p:txBody>
      </p:sp>
    </p:spTree>
    <p:extLst>
      <p:ext uri="{BB962C8B-B14F-4D97-AF65-F5344CB8AC3E}">
        <p14:creationId xmlns:p14="http://schemas.microsoft.com/office/powerpoint/2010/main" val="2045442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0601E4-3F87-485E-BCF1-0932C51EED9D}" type="datetimeFigureOut">
              <a:rPr lang="en-US" smtClean="0"/>
              <a:t>10/15/24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dirty="0"/>
          </a:p>
        </p:txBody>
      </p:sp>
      <p:sp>
        <p:nvSpPr>
          <p:cNvPr id="10" name="Rectangle 9"/>
          <p:cNvSpPr/>
          <p:nvPr userDrawn="1"/>
        </p:nvSpPr>
        <p:spPr>
          <a:xfrm>
            <a:off x="0" y="3"/>
            <a:ext cx="9144000" cy="222251"/>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 name="Text Placeholder 2"/>
          <p:cNvSpPr>
            <a:spLocks noGrp="1"/>
          </p:cNvSpPr>
          <p:nvPr>
            <p:ph type="body" sz="quarter" idx="13"/>
          </p:nvPr>
        </p:nvSpPr>
        <p:spPr>
          <a:xfrm>
            <a:off x="285754" y="1752604"/>
            <a:ext cx="8678863" cy="3998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285750" y="1066800"/>
            <a:ext cx="8677656" cy="685800"/>
          </a:xfrm>
        </p:spPr>
        <p:txBody>
          <a:bodyPr/>
          <a:lstStyle>
            <a:lvl1pPr algn="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676D217F-405D-D842-BCF8-605A468DB0E6}"/>
              </a:ext>
            </a:extLst>
          </p:cNvPr>
          <p:cNvSpPr/>
          <p:nvPr userDrawn="1"/>
        </p:nvSpPr>
        <p:spPr>
          <a:xfrm>
            <a:off x="0" y="2"/>
            <a:ext cx="9144000" cy="222251"/>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extBox 1">
            <a:extLst>
              <a:ext uri="{FF2B5EF4-FFF2-40B4-BE49-F238E27FC236}">
                <a16:creationId xmlns:a16="http://schemas.microsoft.com/office/drawing/2014/main" id="{7E743BDC-1AFE-6445-9966-D766EF7D516F}"/>
              </a:ext>
            </a:extLst>
          </p:cNvPr>
          <p:cNvSpPr txBox="1"/>
          <p:nvPr userDrawn="1"/>
        </p:nvSpPr>
        <p:spPr>
          <a:xfrm>
            <a:off x="0" y="-69413"/>
            <a:ext cx="9144000" cy="219291"/>
          </a:xfrm>
          <a:prstGeom prst="rect">
            <a:avLst/>
          </a:prstGeom>
          <a:noFill/>
        </p:spPr>
        <p:txBody>
          <a:bodyPr wrap="square" rtlCol="0">
            <a:spAutoFit/>
          </a:bodyPr>
          <a:lstStyle/>
          <a:p>
            <a:pPr algn="ctr"/>
            <a:r>
              <a:rPr lang="en-US" sz="825" dirty="0">
                <a:solidFill>
                  <a:schemeClr val="bg1"/>
                </a:solidFill>
              </a:rPr>
              <a:t>Cornell Jeb E. Brooks School of Public Policy</a:t>
            </a:r>
          </a:p>
        </p:txBody>
      </p:sp>
    </p:spTree>
    <p:extLst>
      <p:ext uri="{BB962C8B-B14F-4D97-AF65-F5344CB8AC3E}">
        <p14:creationId xmlns:p14="http://schemas.microsoft.com/office/powerpoint/2010/main" val="83147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A05DBD-AE76-437D-B34F-041348CC586F}" type="datetimeFigureOut">
              <a:rPr lang="en-US" smtClean="0"/>
              <a:t>10/15/24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8669E2-A672-4D64-8DFC-378CDA0E7954}" type="slidenum">
              <a:rPr lang="en-US" smtClean="0"/>
              <a:t>‹#›</a:t>
            </a:fld>
            <a:endParaRPr lang="en-US" dirty="0"/>
          </a:p>
        </p:txBody>
      </p:sp>
    </p:spTree>
    <p:extLst>
      <p:ext uri="{BB962C8B-B14F-4D97-AF65-F5344CB8AC3E}">
        <p14:creationId xmlns:p14="http://schemas.microsoft.com/office/powerpoint/2010/main" val="483674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A05DBD-AE76-437D-B34F-041348CC586F}" type="datetimeFigureOut">
              <a:rPr lang="en-US" smtClean="0"/>
              <a:t>10/15/24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8669E2-A672-4D64-8DFC-378CDA0E7954}" type="slidenum">
              <a:rPr lang="en-US" smtClean="0"/>
              <a:t>‹#›</a:t>
            </a:fld>
            <a:endParaRPr lang="en-US" dirty="0"/>
          </a:p>
        </p:txBody>
      </p:sp>
    </p:spTree>
    <p:extLst>
      <p:ext uri="{BB962C8B-B14F-4D97-AF65-F5344CB8AC3E}">
        <p14:creationId xmlns:p14="http://schemas.microsoft.com/office/powerpoint/2010/main" val="3994289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A05DBD-AE76-437D-B34F-041348CC586F}" type="datetimeFigureOut">
              <a:rPr lang="en-US" smtClean="0"/>
              <a:t>10/15/24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C8669E2-A672-4D64-8DFC-378CDA0E7954}" type="slidenum">
              <a:rPr lang="en-US" smtClean="0"/>
              <a:t>‹#›</a:t>
            </a:fld>
            <a:endParaRPr lang="en-US" dirty="0"/>
          </a:p>
        </p:txBody>
      </p:sp>
    </p:spTree>
    <p:extLst>
      <p:ext uri="{BB962C8B-B14F-4D97-AF65-F5344CB8AC3E}">
        <p14:creationId xmlns:p14="http://schemas.microsoft.com/office/powerpoint/2010/main" val="2382261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A05DBD-AE76-437D-B34F-041348CC586F}" type="datetimeFigureOut">
              <a:rPr lang="en-US" smtClean="0"/>
              <a:t>10/15/24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C8669E2-A672-4D64-8DFC-378CDA0E7954}" type="slidenum">
              <a:rPr lang="en-US" smtClean="0"/>
              <a:t>‹#›</a:t>
            </a:fld>
            <a:endParaRPr lang="en-US" dirty="0"/>
          </a:p>
        </p:txBody>
      </p:sp>
    </p:spTree>
    <p:extLst>
      <p:ext uri="{BB962C8B-B14F-4D97-AF65-F5344CB8AC3E}">
        <p14:creationId xmlns:p14="http://schemas.microsoft.com/office/powerpoint/2010/main" val="1790187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A05DBD-AE76-437D-B34F-041348CC586F}" type="datetimeFigureOut">
              <a:rPr lang="en-US" smtClean="0"/>
              <a:t>10/15/24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C8669E2-A672-4D64-8DFC-378CDA0E7954}" type="slidenum">
              <a:rPr lang="en-US" smtClean="0"/>
              <a:t>‹#›</a:t>
            </a:fld>
            <a:endParaRPr lang="en-US" dirty="0"/>
          </a:p>
        </p:txBody>
      </p:sp>
    </p:spTree>
    <p:extLst>
      <p:ext uri="{BB962C8B-B14F-4D97-AF65-F5344CB8AC3E}">
        <p14:creationId xmlns:p14="http://schemas.microsoft.com/office/powerpoint/2010/main" val="1763416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A05DBD-AE76-437D-B34F-041348CC586F}" type="datetimeFigureOut">
              <a:rPr lang="en-US" smtClean="0"/>
              <a:t>10/15/24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8669E2-A672-4D64-8DFC-378CDA0E7954}" type="slidenum">
              <a:rPr lang="en-US" smtClean="0"/>
              <a:t>‹#›</a:t>
            </a:fld>
            <a:endParaRPr lang="en-US" dirty="0"/>
          </a:p>
        </p:txBody>
      </p:sp>
    </p:spTree>
    <p:extLst>
      <p:ext uri="{BB962C8B-B14F-4D97-AF65-F5344CB8AC3E}">
        <p14:creationId xmlns:p14="http://schemas.microsoft.com/office/powerpoint/2010/main" val="622681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A05DBD-AE76-437D-B34F-041348CC586F}" type="datetimeFigureOut">
              <a:rPr lang="en-US" smtClean="0"/>
              <a:t>10/15/24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8669E2-A672-4D64-8DFC-378CDA0E7954}" type="slidenum">
              <a:rPr lang="en-US" smtClean="0"/>
              <a:t>‹#›</a:t>
            </a:fld>
            <a:endParaRPr lang="en-US" dirty="0"/>
          </a:p>
        </p:txBody>
      </p:sp>
    </p:spTree>
    <p:extLst>
      <p:ext uri="{BB962C8B-B14F-4D97-AF65-F5344CB8AC3E}">
        <p14:creationId xmlns:p14="http://schemas.microsoft.com/office/powerpoint/2010/main" val="1979473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05DBD-AE76-437D-B34F-041348CC586F}" type="datetimeFigureOut">
              <a:rPr lang="en-US" smtClean="0"/>
              <a:t>10/15/24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8669E2-A672-4D64-8DFC-378CDA0E7954}" type="slidenum">
              <a:rPr lang="en-US" smtClean="0"/>
              <a:t>‹#›</a:t>
            </a:fld>
            <a:endParaRPr lang="en-US" dirty="0"/>
          </a:p>
        </p:txBody>
      </p:sp>
    </p:spTree>
    <p:extLst>
      <p:ext uri="{BB962C8B-B14F-4D97-AF65-F5344CB8AC3E}">
        <p14:creationId xmlns:p14="http://schemas.microsoft.com/office/powerpoint/2010/main" val="384039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BA05DBD-AE76-437D-B34F-041348CC586F}" type="datetimeFigureOut">
              <a:rPr lang="en-US" smtClean="0"/>
              <a:t>10/15/24</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C8669E2-A672-4D64-8DFC-378CDA0E7954}" type="slidenum">
              <a:rPr lang="en-US" smtClean="0"/>
              <a:t>‹#›</a:t>
            </a:fld>
            <a:endParaRPr lang="en-US" dirty="0"/>
          </a:p>
        </p:txBody>
      </p:sp>
    </p:spTree>
    <p:extLst>
      <p:ext uri="{BB962C8B-B14F-4D97-AF65-F5344CB8AC3E}">
        <p14:creationId xmlns:p14="http://schemas.microsoft.com/office/powerpoint/2010/main" val="353400808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rrg24@cornell.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8229600" cy="2209800"/>
          </a:xfrm>
        </p:spPr>
        <p:txBody>
          <a:bodyPr>
            <a:normAutofit fontScale="90000"/>
          </a:bodyPr>
          <a:lstStyle/>
          <a:p>
            <a:br>
              <a:rPr lang="en-US" sz="4000" i="1" dirty="0">
                <a:solidFill>
                  <a:schemeClr val="accent1">
                    <a:satMod val="150000"/>
                  </a:schemeClr>
                </a:solidFill>
              </a:rPr>
            </a:br>
            <a:br>
              <a:rPr lang="en-US" sz="4000" dirty="0">
                <a:solidFill>
                  <a:schemeClr val="accent1">
                    <a:satMod val="150000"/>
                  </a:schemeClr>
                </a:solidFill>
              </a:rPr>
            </a:br>
            <a:br>
              <a:rPr lang="en-US" sz="3600" dirty="0">
                <a:solidFill>
                  <a:schemeClr val="accent1">
                    <a:satMod val="150000"/>
                  </a:schemeClr>
                </a:solidFill>
              </a:rPr>
            </a:br>
            <a:r>
              <a:rPr lang="en-US" sz="3600" dirty="0">
                <a:solidFill>
                  <a:schemeClr val="accent1">
                    <a:satMod val="150000"/>
                  </a:schemeClr>
                </a:solidFill>
              </a:rPr>
              <a:t>Reconstructing Ukraine’s Energy Infrastructure: Policies for a Sustainable, </a:t>
            </a:r>
            <a:br>
              <a:rPr lang="en-US" sz="3600" dirty="0">
                <a:solidFill>
                  <a:schemeClr val="accent1">
                    <a:satMod val="150000"/>
                  </a:schemeClr>
                </a:solidFill>
              </a:rPr>
            </a:br>
            <a:r>
              <a:rPr lang="en-US" sz="3600" dirty="0">
                <a:solidFill>
                  <a:schemeClr val="accent1">
                    <a:satMod val="150000"/>
                  </a:schemeClr>
                </a:solidFill>
              </a:rPr>
              <a:t>Resilient Post-war Economy</a:t>
            </a:r>
            <a:br>
              <a:rPr lang="en-US" sz="3600" dirty="0">
                <a:solidFill>
                  <a:schemeClr val="accent1">
                    <a:satMod val="150000"/>
                  </a:schemeClr>
                </a:solidFill>
              </a:rPr>
            </a:br>
            <a:br>
              <a:rPr lang="en-US" sz="4000" dirty="0">
                <a:solidFill>
                  <a:schemeClr val="accent1">
                    <a:satMod val="150000"/>
                  </a:schemeClr>
                </a:solidFill>
              </a:rPr>
            </a:br>
            <a:br>
              <a:rPr lang="en-US" sz="4000" dirty="0">
                <a:solidFill>
                  <a:schemeClr val="accent1">
                    <a:satMod val="150000"/>
                  </a:schemeClr>
                </a:solidFill>
              </a:rPr>
            </a:br>
            <a:endParaRPr lang="en-US" dirty="0"/>
          </a:p>
        </p:txBody>
      </p:sp>
      <p:sp>
        <p:nvSpPr>
          <p:cNvPr id="3" name="Subtitle 2"/>
          <p:cNvSpPr>
            <a:spLocks noGrp="1"/>
          </p:cNvSpPr>
          <p:nvPr>
            <p:ph type="subTitle" idx="1"/>
          </p:nvPr>
        </p:nvSpPr>
        <p:spPr>
          <a:xfrm>
            <a:off x="1066800" y="3048000"/>
            <a:ext cx="7010400" cy="3429000"/>
          </a:xfrm>
        </p:spPr>
        <p:txBody>
          <a:bodyPr>
            <a:normAutofit/>
          </a:bodyPr>
          <a:lstStyle/>
          <a:p>
            <a:r>
              <a:rPr lang="en-US" sz="1800" dirty="0">
                <a:solidFill>
                  <a:schemeClr val="tx1"/>
                </a:solidFill>
              </a:rPr>
              <a:t>Rick Geddes</a:t>
            </a:r>
            <a:br>
              <a:rPr lang="en-US" sz="1800" dirty="0">
                <a:solidFill>
                  <a:schemeClr val="tx1"/>
                </a:solidFill>
              </a:rPr>
            </a:br>
            <a:r>
              <a:rPr lang="en-US" sz="1800" dirty="0">
                <a:solidFill>
                  <a:schemeClr val="tx1"/>
                </a:solidFill>
              </a:rPr>
              <a:t>Visiting Fellow, Hoover Institution</a:t>
            </a:r>
            <a:br>
              <a:rPr lang="en-US" sz="1800" dirty="0">
                <a:solidFill>
                  <a:schemeClr val="tx1"/>
                </a:solidFill>
              </a:rPr>
            </a:br>
            <a:r>
              <a:rPr lang="en-US" sz="1800" dirty="0">
                <a:solidFill>
                  <a:schemeClr val="tx1"/>
                </a:solidFill>
              </a:rPr>
              <a:t>Professor, Cornell Jeb E. Brooks School of Public Policy</a:t>
            </a:r>
            <a:br>
              <a:rPr lang="en-US" sz="1800" dirty="0">
                <a:solidFill>
                  <a:schemeClr val="tx1"/>
                </a:solidFill>
              </a:rPr>
            </a:br>
            <a:r>
              <a:rPr lang="en-US" sz="1800" dirty="0">
                <a:solidFill>
                  <a:schemeClr val="tx1"/>
                </a:solidFill>
              </a:rPr>
              <a:t>Founding Director,</a:t>
            </a:r>
            <a:br>
              <a:rPr lang="en-US" sz="1800" dirty="0">
                <a:solidFill>
                  <a:schemeClr val="tx1"/>
                </a:solidFill>
              </a:rPr>
            </a:br>
            <a:r>
              <a:rPr lang="en-US" sz="1800" dirty="0">
                <a:solidFill>
                  <a:schemeClr val="tx1"/>
                </a:solidFill>
              </a:rPr>
              <a:t>Cornell Program in Infrastructure Policy (CPIP)</a:t>
            </a:r>
          </a:p>
          <a:p>
            <a:r>
              <a:rPr lang="en-US" sz="1800" dirty="0">
                <a:solidFill>
                  <a:schemeClr val="tx1"/>
                </a:solidFill>
              </a:rPr>
              <a:t>  </a:t>
            </a:r>
            <a:r>
              <a:rPr lang="en-US" sz="1800" dirty="0">
                <a:hlinkClick r:id="rId2"/>
              </a:rPr>
              <a:t>rrg24@cornell.edu</a:t>
            </a:r>
            <a:endParaRPr lang="en-US" sz="1800" dirty="0"/>
          </a:p>
          <a:p>
            <a:endParaRPr lang="en-US" sz="1800" dirty="0"/>
          </a:p>
          <a:p>
            <a:r>
              <a:rPr lang="es-ES" sz="1800" dirty="0"/>
              <a:t>NPS Defense Energy </a:t>
            </a:r>
            <a:r>
              <a:rPr lang="es-ES" sz="1800" dirty="0" err="1"/>
              <a:t>Seminar</a:t>
            </a:r>
            <a:r>
              <a:rPr lang="es-ES" sz="1800" dirty="0"/>
              <a:t> Series</a:t>
            </a:r>
            <a:endParaRPr lang="en-US" sz="1800" dirty="0"/>
          </a:p>
          <a:p>
            <a:r>
              <a:rPr lang="en-US" sz="1800" dirty="0"/>
              <a:t>Tuesday, October 15, 2024</a:t>
            </a:r>
          </a:p>
          <a:p>
            <a:endParaRPr lang="en-US" dirty="0"/>
          </a:p>
        </p:txBody>
      </p:sp>
    </p:spTree>
    <p:extLst>
      <p:ext uri="{BB962C8B-B14F-4D97-AF65-F5344CB8AC3E}">
        <p14:creationId xmlns:p14="http://schemas.microsoft.com/office/powerpoint/2010/main" val="3760818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8600" y="914400"/>
            <a:ext cx="8534400" cy="5410200"/>
          </a:xfrm>
        </p:spPr>
        <p:txBody>
          <a:bodyPr>
            <a:normAutofit lnSpcReduction="10000"/>
          </a:bodyPr>
          <a:lstStyle/>
          <a:p>
            <a:pPr algn="l"/>
            <a:r>
              <a:rPr lang="en-US" sz="2800" i="1" dirty="0">
                <a:solidFill>
                  <a:srgbClr val="3C3C3C"/>
                </a:solidFill>
                <a:highlight>
                  <a:srgbClr val="FEFEFE"/>
                </a:highlight>
                <a:latin typeface="OpenSans"/>
                <a:ea typeface="Calibri"/>
                <a:cs typeface="Times New Roman"/>
              </a:rPr>
              <a:t>Policy Recommendation 2: </a:t>
            </a:r>
            <a:r>
              <a:rPr lang="en-US" sz="2800" b="1" dirty="0">
                <a:solidFill>
                  <a:srgbClr val="3C3C3C"/>
                </a:solidFill>
                <a:highlight>
                  <a:srgbClr val="FEFEFE"/>
                </a:highlight>
                <a:latin typeface="OpenSans"/>
                <a:ea typeface="Calibri"/>
                <a:cs typeface="Times New Roman"/>
              </a:rPr>
              <a:t>Rely on private capital to finance recovery using public-private partnerships or PPPs</a:t>
            </a:r>
            <a:r>
              <a:rPr lang="en-US" sz="2800" dirty="0">
                <a:solidFill>
                  <a:srgbClr val="3C3C3C"/>
                </a:solidFill>
                <a:highlight>
                  <a:srgbClr val="FEFEFE"/>
                </a:highlight>
                <a:latin typeface="OpenSans"/>
                <a:ea typeface="Calibri"/>
                <a:cs typeface="Times New Roman"/>
              </a:rPr>
              <a:t> (continued)</a:t>
            </a:r>
          </a:p>
          <a:p>
            <a:pPr algn="l"/>
            <a:endParaRPr lang="en-US" sz="2400" dirty="0">
              <a:solidFill>
                <a:srgbClr val="3C3C3C"/>
              </a:solidFill>
              <a:highlight>
                <a:srgbClr val="FEFEFE"/>
              </a:highlight>
              <a:latin typeface="OpenSans"/>
              <a:ea typeface="Calibri"/>
              <a:cs typeface="Times New Roman"/>
            </a:endParaRPr>
          </a:p>
          <a:p>
            <a:pPr marR="0" lvl="0" algn="l" defTabSz="914400" rtl="0" eaLnBrk="1" fontAlgn="auto" latinLnBrk="0" hangingPunct="1">
              <a:lnSpc>
                <a:spcPct val="100000"/>
              </a:lnSpc>
              <a:spcBef>
                <a:spcPct val="20000"/>
              </a:spcBef>
              <a:spcAft>
                <a:spcPts val="0"/>
              </a:spcAft>
              <a:buClrTx/>
              <a:buSzTx/>
              <a:tabLst/>
              <a:defRPr/>
            </a:pPr>
            <a:r>
              <a:rPr kumimoji="0" lang="en-US" altLang="en-US" sz="2800" b="0" i="0" u="none" strike="noStrike" kern="1200" cap="none" spc="0" normalizeH="0" baseline="0" noProof="0" dirty="0">
                <a:ln>
                  <a:noFill/>
                </a:ln>
                <a:solidFill>
                  <a:prstClr val="black"/>
                </a:solidFill>
                <a:effectLst/>
                <a:uLnTx/>
                <a:uFillTx/>
                <a:latin typeface="Calibri"/>
                <a:ea typeface="+mn-ea"/>
                <a:cs typeface="+mn-cs"/>
              </a:rPr>
              <a:t>3. </a:t>
            </a:r>
            <a:r>
              <a:rPr kumimoji="0" lang="en-US" altLang="en-US" sz="2800" b="1" i="0" u="none" strike="noStrike" kern="1200" cap="none" spc="0" normalizeH="0" baseline="0" noProof="0" dirty="0">
                <a:ln>
                  <a:noFill/>
                </a:ln>
                <a:solidFill>
                  <a:prstClr val="black"/>
                </a:solidFill>
                <a:effectLst/>
                <a:uLnTx/>
                <a:uFillTx/>
                <a:latin typeface="Calibri"/>
                <a:ea typeface="+mn-ea"/>
                <a:cs typeface="+mn-cs"/>
              </a:rPr>
              <a:t>A long-term relationship</a:t>
            </a:r>
            <a:r>
              <a:rPr kumimoji="0" lang="en-US" altLang="en-US" sz="2800" b="0" i="0" u="none" strike="noStrike" kern="1200" cap="none" spc="0" normalizeH="0" baseline="0" noProof="0" dirty="0">
                <a:ln>
                  <a:noFill/>
                </a:ln>
                <a:solidFill>
                  <a:prstClr val="black"/>
                </a:solidFill>
                <a:effectLst/>
                <a:uLnTx/>
                <a:uFillTx/>
                <a:latin typeface="Calibri"/>
                <a:ea typeface="+mn-ea"/>
                <a:cs typeface="+mn-cs"/>
              </a:rPr>
              <a:t> between the </a:t>
            </a:r>
            <a:r>
              <a:rPr kumimoji="0" lang="en-US" altLang="en-US" sz="2800" b="1" i="0" u="none" strike="noStrike" kern="1200" cap="none" spc="0" normalizeH="0" baseline="0" noProof="0" dirty="0">
                <a:ln>
                  <a:noFill/>
                </a:ln>
                <a:solidFill>
                  <a:prstClr val="black"/>
                </a:solidFill>
                <a:effectLst/>
                <a:uLnTx/>
                <a:uFillTx/>
                <a:latin typeface="Calibri"/>
                <a:ea typeface="+mn-ea"/>
                <a:cs typeface="+mn-cs"/>
              </a:rPr>
              <a:t>public-sector project sponsor/asset owner</a:t>
            </a:r>
            <a:r>
              <a:rPr kumimoji="0" lang="en-US" altLang="en-US" sz="2800" b="0" i="0" u="none" strike="noStrike" kern="1200" cap="none" spc="0" normalizeH="0" baseline="0" noProof="0" dirty="0">
                <a:ln>
                  <a:noFill/>
                </a:ln>
                <a:solidFill>
                  <a:prstClr val="black"/>
                </a:solidFill>
                <a:effectLst/>
                <a:uLnTx/>
                <a:uFillTx/>
                <a:latin typeface="Calibri"/>
                <a:ea typeface="+mn-ea"/>
                <a:cs typeface="+mn-cs"/>
              </a:rPr>
              <a:t> and the </a:t>
            </a:r>
            <a:r>
              <a:rPr kumimoji="0" lang="en-US" altLang="en-US" sz="2800" b="1" i="0" u="none" strike="noStrike" kern="1200" cap="none" spc="0" normalizeH="0" baseline="0" noProof="0" dirty="0">
                <a:ln>
                  <a:noFill/>
                </a:ln>
                <a:solidFill>
                  <a:prstClr val="black"/>
                </a:solidFill>
                <a:effectLst/>
                <a:uLnTx/>
                <a:uFillTx/>
                <a:latin typeface="Calibri"/>
                <a:ea typeface="+mn-ea"/>
                <a:cs typeface="+mn-cs"/>
              </a:rPr>
              <a:t>private-sector partner</a:t>
            </a:r>
            <a:r>
              <a:rPr kumimoji="0" lang="en-US" altLang="en-US" sz="2800" b="0" i="0" u="none" strike="noStrike" kern="1200" cap="none" spc="0" normalizeH="0" baseline="0" noProof="0" dirty="0">
                <a:ln>
                  <a:noFill/>
                </a:ln>
                <a:solidFill>
                  <a:prstClr val="black"/>
                </a:solidFill>
                <a:effectLst/>
                <a:uLnTx/>
                <a:uFillTx/>
                <a:latin typeface="Calibri"/>
                <a:ea typeface="+mn-ea"/>
                <a:cs typeface="+mn-cs"/>
              </a:rPr>
              <a:t> (i.e., the SPV)</a:t>
            </a:r>
          </a:p>
          <a:p>
            <a:pPr marL="457200" marR="0" lvl="0" indent="-4572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altLang="en-US" sz="2800" b="0" i="0" u="none" strike="noStrike" kern="1200" cap="none" spc="0" normalizeH="0" baseline="0" noProof="0" dirty="0">
                <a:ln>
                  <a:noFill/>
                </a:ln>
                <a:solidFill>
                  <a:prstClr val="black"/>
                </a:solidFill>
                <a:effectLst/>
                <a:uLnTx/>
                <a:uFillTx/>
                <a:latin typeface="Calibri"/>
                <a:ea typeface="+mn-ea"/>
                <a:cs typeface="+mn-cs"/>
              </a:rPr>
              <a:t>Benefits of PPPs are now well-recognized (no deferred 	maintenance)</a:t>
            </a:r>
          </a:p>
          <a:p>
            <a:pPr marL="457200" marR="0" lvl="0" indent="-4572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n-US" altLang="en-US" sz="2800" dirty="0">
                <a:solidFill>
                  <a:prstClr val="black"/>
                </a:solidFill>
                <a:latin typeface="Calibri"/>
              </a:rPr>
              <a:t>Investing in post-war Ukraine has social benefits</a:t>
            </a:r>
          </a:p>
          <a:p>
            <a:pPr marL="457200" marR="0" lvl="0" indent="-4572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altLang="en-US" sz="2800" b="0" i="0" u="none" strike="noStrike" kern="1200" cap="none" spc="0" normalizeH="0" baseline="0" noProof="0" dirty="0">
                <a:ln>
                  <a:noFill/>
                </a:ln>
                <a:solidFill>
                  <a:prstClr val="black"/>
                </a:solidFill>
                <a:effectLst/>
                <a:uLnTx/>
                <a:uFillTx/>
                <a:latin typeface="Calibri"/>
                <a:ea typeface="+mn-ea"/>
                <a:cs typeface="+mn-cs"/>
              </a:rPr>
              <a:t>Pre-war</a:t>
            </a:r>
            <a:r>
              <a:rPr lang="en-US" altLang="en-US" sz="2800" dirty="0">
                <a:solidFill>
                  <a:prstClr val="black"/>
                </a:solidFill>
                <a:latin typeface="Calibri"/>
              </a:rPr>
              <a:t>: Ukraine was developing one of the most progressive PPP laws in the EU</a:t>
            </a:r>
            <a:endParaRPr kumimoji="0" lang="en-US" altLang="en-US" sz="2800" b="0" i="0" u="none" strike="noStrike" kern="1200" cap="none" spc="0" normalizeH="0" baseline="0" noProof="0" dirty="0">
              <a:ln>
                <a:noFill/>
              </a:ln>
              <a:solidFill>
                <a:prstClr val="black"/>
              </a:solidFill>
              <a:effectLst/>
              <a:uLnTx/>
              <a:uFillTx/>
              <a:latin typeface="Calibri"/>
              <a:ea typeface="+mn-ea"/>
              <a:cs typeface="+mn-cs"/>
            </a:endParaRPr>
          </a:p>
          <a:p>
            <a:pPr algn="l">
              <a:defRPr/>
            </a:pPr>
            <a:endParaRPr lang="en-US" altLang="en-US" sz="2400" dirty="0">
              <a:solidFill>
                <a:srgbClr val="3C3C3C"/>
              </a:solidFill>
              <a:highlight>
                <a:srgbClr val="FEFEFE"/>
              </a:highlight>
              <a:latin typeface="OpenSans"/>
              <a:ea typeface="Calibri"/>
              <a:cs typeface="Times New Roman"/>
            </a:endParaRPr>
          </a:p>
          <a:p>
            <a:pPr marL="342900" indent="-342900" algn="l">
              <a:buFont typeface="Arial" panose="020B0604020202020204" pitchFamily="34" charset="0"/>
              <a:buChar char="•"/>
            </a:pPr>
            <a:endParaRPr lang="en-US" sz="2400" dirty="0">
              <a:solidFill>
                <a:srgbClr val="3C3C3C"/>
              </a:solidFill>
              <a:highlight>
                <a:srgbClr val="FEFEFE"/>
              </a:highlight>
              <a:latin typeface="OpenSans"/>
              <a:ea typeface="Calibri"/>
              <a:cs typeface="Times New Roman"/>
            </a:endParaRPr>
          </a:p>
          <a:p>
            <a:endParaRPr lang="en-US" dirty="0"/>
          </a:p>
        </p:txBody>
      </p:sp>
    </p:spTree>
    <p:extLst>
      <p:ext uri="{BB962C8B-B14F-4D97-AF65-F5344CB8AC3E}">
        <p14:creationId xmlns:p14="http://schemas.microsoft.com/office/powerpoint/2010/main" val="1381595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B5286-83DC-21D3-A1B1-E9332656462D}"/>
              </a:ext>
            </a:extLst>
          </p:cNvPr>
          <p:cNvSpPr>
            <a:spLocks noGrp="1"/>
          </p:cNvSpPr>
          <p:nvPr>
            <p:ph type="title"/>
          </p:nvPr>
        </p:nvSpPr>
        <p:spPr>
          <a:xfrm>
            <a:off x="533400" y="304800"/>
            <a:ext cx="8382000" cy="1219200"/>
          </a:xfrm>
        </p:spPr>
        <p:txBody>
          <a:bodyPr/>
          <a:lstStyle/>
          <a:p>
            <a:pPr>
              <a:defRPr/>
            </a:pPr>
            <a:r>
              <a:rPr lang="en-US" sz="3600" dirty="0"/>
              <a:t>Risk Transfer in PPP Contracts: degree of risk transfer </a:t>
            </a:r>
            <a:r>
              <a:rPr lang="en-US" sz="3600" u="sng" dirty="0"/>
              <a:t>depends on type of contract</a:t>
            </a:r>
          </a:p>
        </p:txBody>
      </p:sp>
      <p:pic>
        <p:nvPicPr>
          <p:cNvPr id="27651" name="Content Placeholder 3">
            <a:extLst>
              <a:ext uri="{FF2B5EF4-FFF2-40B4-BE49-F238E27FC236}">
                <a16:creationId xmlns:a16="http://schemas.microsoft.com/office/drawing/2014/main" id="{970F0E88-064A-8400-B93C-FF2290EA9002}"/>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2438400"/>
            <a:ext cx="6400800" cy="35052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5F7A5-E562-9F32-17BF-36F5FCE38F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488531-18C9-4DF6-B815-C4F9A02144F8}"/>
              </a:ext>
            </a:extLst>
          </p:cNvPr>
          <p:cNvSpPr>
            <a:spLocks noGrp="1"/>
          </p:cNvSpPr>
          <p:nvPr>
            <p:ph type="title" idx="4294967295"/>
          </p:nvPr>
        </p:nvSpPr>
        <p:spPr>
          <a:xfrm>
            <a:off x="152400" y="838200"/>
            <a:ext cx="8458200" cy="5867400"/>
          </a:xfrm>
        </p:spPr>
        <p:txBody>
          <a:bodyPr>
            <a:normAutofit/>
          </a:bodyPr>
          <a:lstStyle/>
          <a:p>
            <a:pPr lvl="1" algn="l">
              <a:defRPr/>
            </a:pPr>
            <a:r>
              <a:rPr lang="en-US" altLang="en-US" sz="2800" dirty="0"/>
              <a:t>Policy Recommendation 3: </a:t>
            </a:r>
            <a:r>
              <a:rPr lang="en-US" altLang="en-US" sz="2800" b="1" dirty="0"/>
              <a:t>Standardize and 	Bundle Projects</a:t>
            </a:r>
            <a:br>
              <a:rPr lang="en-US" altLang="en-US" sz="2800" dirty="0"/>
            </a:br>
            <a:br>
              <a:rPr lang="en-US" altLang="en-US" sz="2800" dirty="0"/>
            </a:br>
            <a:r>
              <a:rPr lang="en-US" altLang="en-US" sz="2800" dirty="0"/>
              <a:t>* Infrastructure delivery is often </a:t>
            </a:r>
            <a:r>
              <a:rPr lang="en-US" altLang="en-US" sz="2800" b="1" dirty="0"/>
              <a:t>project-specific</a:t>
            </a:r>
            <a:br>
              <a:rPr lang="en-US" altLang="en-US" sz="2800" b="1" dirty="0"/>
            </a:br>
            <a:br>
              <a:rPr lang="en-US" altLang="en-US" sz="2800" dirty="0"/>
            </a:br>
            <a:r>
              <a:rPr lang="en-US" altLang="en-US" sz="2800" dirty="0"/>
              <a:t>* A public-sector project sponsor announces a 	</a:t>
            </a:r>
            <a:r>
              <a:rPr lang="en-US" altLang="en-US" sz="2800" b="1" dirty="0"/>
              <a:t>Request for Proposals (RFP)</a:t>
            </a:r>
            <a:r>
              <a:rPr lang="en-US" altLang="en-US" sz="2800" dirty="0"/>
              <a:t> specific to that 	project</a:t>
            </a:r>
            <a:br>
              <a:rPr lang="en-US" altLang="en-US" sz="2800" dirty="0"/>
            </a:br>
            <a:br>
              <a:rPr lang="en-US" altLang="en-US" sz="2800" dirty="0"/>
            </a:br>
            <a:r>
              <a:rPr lang="en-US" altLang="en-US" sz="2800" dirty="0"/>
              <a:t>* This approach is often </a:t>
            </a:r>
            <a:r>
              <a:rPr lang="en-US" altLang="en-US" sz="2800" b="1" dirty="0"/>
              <a:t>slow and costly</a:t>
            </a:r>
            <a:br>
              <a:rPr lang="en-US" altLang="en-US" sz="2800" dirty="0"/>
            </a:br>
            <a:r>
              <a:rPr lang="en-US" altLang="en-US" sz="2800" dirty="0"/>
              <a:t>* Best to </a:t>
            </a:r>
            <a:r>
              <a:rPr lang="en-US" altLang="en-US" sz="2800" b="1" dirty="0"/>
              <a:t>standardize projects</a:t>
            </a:r>
            <a:r>
              <a:rPr lang="en-US" altLang="en-US" sz="2800" dirty="0"/>
              <a:t> and </a:t>
            </a:r>
            <a:r>
              <a:rPr lang="en-US" altLang="en-US" sz="2800" b="1" dirty="0"/>
              <a:t>bundle them</a:t>
            </a:r>
            <a:r>
              <a:rPr lang="en-US" altLang="en-US" sz="2800" dirty="0"/>
              <a:t> 	into a	single larger procurement</a:t>
            </a:r>
            <a:br>
              <a:rPr lang="en-US" sz="3600" dirty="0"/>
            </a:br>
            <a:endParaRPr lang="en-US" sz="3600" i="1" dirty="0"/>
          </a:p>
        </p:txBody>
      </p:sp>
    </p:spTree>
    <p:extLst>
      <p:ext uri="{BB962C8B-B14F-4D97-AF65-F5344CB8AC3E}">
        <p14:creationId xmlns:p14="http://schemas.microsoft.com/office/powerpoint/2010/main" val="719561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5F7A5-E562-9F32-17BF-36F5FCE38F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488531-18C9-4DF6-B815-C4F9A02144F8}"/>
              </a:ext>
            </a:extLst>
          </p:cNvPr>
          <p:cNvSpPr>
            <a:spLocks noGrp="1"/>
          </p:cNvSpPr>
          <p:nvPr>
            <p:ph type="title" idx="4294967295"/>
          </p:nvPr>
        </p:nvSpPr>
        <p:spPr>
          <a:xfrm>
            <a:off x="152400" y="838200"/>
            <a:ext cx="8458200" cy="5867400"/>
          </a:xfrm>
        </p:spPr>
        <p:txBody>
          <a:bodyPr>
            <a:normAutofit/>
          </a:bodyPr>
          <a:lstStyle/>
          <a:p>
            <a:pPr lvl="1" algn="l">
              <a:defRPr/>
            </a:pPr>
            <a:r>
              <a:rPr lang="en-US" altLang="en-US" sz="2800" dirty="0"/>
              <a:t>Policy Recommendation 3: </a:t>
            </a:r>
            <a:r>
              <a:rPr lang="en-US" altLang="en-US" sz="2800" b="1" dirty="0"/>
              <a:t>Standardize and 	Bundle Projects </a:t>
            </a:r>
            <a:r>
              <a:rPr lang="en-US" altLang="en-US" sz="2800" dirty="0"/>
              <a:t>(continued)</a:t>
            </a:r>
            <a:br>
              <a:rPr lang="en-US" altLang="en-US" sz="2800" dirty="0"/>
            </a:br>
            <a:br>
              <a:rPr lang="en-US" altLang="en-US" sz="2800" dirty="0"/>
            </a:br>
            <a:r>
              <a:rPr lang="en-US" altLang="en-US" sz="2800" dirty="0"/>
              <a:t>* Bundling will l</a:t>
            </a:r>
            <a:r>
              <a:rPr lang="en-US" altLang="en-US" sz="2800" b="1" dirty="0"/>
              <a:t>ower transaction costs</a:t>
            </a:r>
            <a:r>
              <a:rPr lang="en-US" altLang="en-US" sz="2800" dirty="0"/>
              <a:t>, </a:t>
            </a:r>
            <a:r>
              <a:rPr lang="en-US" altLang="en-US" sz="2800" b="1" dirty="0"/>
              <a:t>accelerate 	delivery</a:t>
            </a:r>
            <a:r>
              <a:rPr lang="en-US" altLang="en-US" sz="2800" dirty="0"/>
              <a:t>, and attract </a:t>
            </a:r>
            <a:r>
              <a:rPr lang="en-US" altLang="en-US" sz="2800" b="1" dirty="0"/>
              <a:t>more large, 	international bidders</a:t>
            </a:r>
            <a:br>
              <a:rPr lang="en-US" altLang="en-US" sz="2800" dirty="0"/>
            </a:br>
            <a:r>
              <a:rPr lang="en-US" altLang="en-US" sz="2800" dirty="0"/>
              <a:t>* Best example: Pennsylvania Rapid Bridge 	Replacement Program</a:t>
            </a:r>
            <a:br>
              <a:rPr lang="en-US" altLang="en-US" sz="2800" dirty="0"/>
            </a:br>
            <a:r>
              <a:rPr lang="en-US" altLang="en-US" sz="2800" dirty="0"/>
              <a:t>* Quickly </a:t>
            </a:r>
            <a:r>
              <a:rPr lang="en-US" altLang="en-US" sz="2800" b="1" dirty="0"/>
              <a:t>replaced 558</a:t>
            </a:r>
            <a:r>
              <a:rPr lang="en-US" altLang="en-US" sz="2800" dirty="0"/>
              <a:t> structurally deficient rural 	bridges in one contract</a:t>
            </a:r>
            <a:br>
              <a:rPr lang="en-US" altLang="en-US" sz="2800" dirty="0"/>
            </a:br>
            <a:r>
              <a:rPr lang="en-US" altLang="en-US" sz="2800" dirty="0"/>
              <a:t>* </a:t>
            </a:r>
            <a:r>
              <a:rPr lang="en-US" altLang="en-US" sz="2800" b="1" dirty="0"/>
              <a:t>Bond (credit) contracts</a:t>
            </a:r>
            <a:r>
              <a:rPr lang="en-US" altLang="en-US" sz="2800" dirty="0"/>
              <a:t> should also be 	standardized</a:t>
            </a:r>
            <a:br>
              <a:rPr lang="en-US" sz="3600" dirty="0"/>
            </a:br>
            <a:endParaRPr lang="en-US" sz="3600" i="1" dirty="0"/>
          </a:p>
        </p:txBody>
      </p:sp>
    </p:spTree>
    <p:extLst>
      <p:ext uri="{BB962C8B-B14F-4D97-AF65-F5344CB8AC3E}">
        <p14:creationId xmlns:p14="http://schemas.microsoft.com/office/powerpoint/2010/main" val="2173086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5F7A5-E562-9F32-17BF-36F5FCE38F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488531-18C9-4DF6-B815-C4F9A02144F8}"/>
              </a:ext>
            </a:extLst>
          </p:cNvPr>
          <p:cNvSpPr>
            <a:spLocks noGrp="1"/>
          </p:cNvSpPr>
          <p:nvPr>
            <p:ph type="title" idx="4294967295"/>
          </p:nvPr>
        </p:nvSpPr>
        <p:spPr>
          <a:xfrm>
            <a:off x="228600" y="228600"/>
            <a:ext cx="8458200" cy="6477000"/>
          </a:xfrm>
        </p:spPr>
        <p:txBody>
          <a:bodyPr>
            <a:normAutofit/>
          </a:bodyPr>
          <a:lstStyle/>
          <a:p>
            <a:pPr lvl="1" algn="l">
              <a:defRPr/>
            </a:pPr>
            <a:r>
              <a:rPr lang="en-US" altLang="en-US" sz="2800" b="1" dirty="0"/>
              <a:t>Policy Recommendation 4: </a:t>
            </a:r>
            <a:r>
              <a:rPr lang="en-US" sz="2800" dirty="0">
                <a:solidFill>
                  <a:srgbClr val="3C3C3C"/>
                </a:solidFill>
                <a:highlight>
                  <a:srgbClr val="FEFEFE"/>
                </a:highlight>
                <a:latin typeface="OpenSans"/>
                <a:ea typeface="Calibri"/>
                <a:cs typeface="Times New Roman"/>
              </a:rPr>
              <a:t>Ensure all infrastructure contracts include </a:t>
            </a:r>
            <a:r>
              <a:rPr lang="en-US" sz="2800" b="1" dirty="0">
                <a:solidFill>
                  <a:srgbClr val="3C3C3C"/>
                </a:solidFill>
                <a:highlight>
                  <a:srgbClr val="FEFEFE"/>
                </a:highlight>
                <a:latin typeface="OpenSans"/>
                <a:ea typeface="Calibri"/>
                <a:cs typeface="Times New Roman"/>
              </a:rPr>
              <a:t>“future proofing”</a:t>
            </a:r>
            <a:r>
              <a:rPr lang="en-US" sz="2800" dirty="0">
                <a:solidFill>
                  <a:srgbClr val="3C3C3C"/>
                </a:solidFill>
                <a:highlight>
                  <a:srgbClr val="FEFEFE"/>
                </a:highlight>
                <a:latin typeface="OpenSans"/>
                <a:ea typeface="Calibri"/>
                <a:cs typeface="Times New Roman"/>
              </a:rPr>
              <a:t> </a:t>
            </a:r>
            <a:br>
              <a:rPr lang="en-US" sz="2800" dirty="0">
                <a:solidFill>
                  <a:srgbClr val="3C3C3C"/>
                </a:solidFill>
                <a:highlight>
                  <a:srgbClr val="FEFEFE"/>
                </a:highlight>
                <a:latin typeface="OpenSans"/>
                <a:ea typeface="Calibri"/>
                <a:cs typeface="Times New Roman"/>
              </a:rPr>
            </a:br>
            <a:br>
              <a:rPr lang="en-US" altLang="en-US" sz="2800" dirty="0"/>
            </a:br>
            <a:r>
              <a:rPr lang="en-US" altLang="en-US" sz="2800" dirty="0"/>
              <a:t>*  </a:t>
            </a:r>
            <a:r>
              <a:rPr lang="en-US" altLang="en-US" sz="2800" b="1" dirty="0"/>
              <a:t>Resilience</a:t>
            </a:r>
            <a:r>
              <a:rPr lang="en-US" altLang="en-US" sz="2800" dirty="0"/>
              <a:t> will be key to Ukraine’s future 	infrastructure</a:t>
            </a:r>
            <a:br>
              <a:rPr lang="en-US" altLang="en-US" sz="2800" dirty="0"/>
            </a:br>
            <a:br>
              <a:rPr lang="en-US" altLang="en-US" sz="2800" dirty="0"/>
            </a:br>
            <a:r>
              <a:rPr lang="en-US" altLang="en-US" sz="2800" dirty="0"/>
              <a:t>* Will be both </a:t>
            </a:r>
            <a:r>
              <a:rPr lang="en-US" altLang="en-US" sz="2800" b="1" dirty="0"/>
              <a:t>natural and human-made threats</a:t>
            </a:r>
            <a:r>
              <a:rPr lang="en-US" altLang="en-US" sz="2800" dirty="0"/>
              <a:t> to 	its infrastructure for foreseeable future</a:t>
            </a:r>
            <a:br>
              <a:rPr lang="en-US" altLang="en-US" sz="2800" dirty="0"/>
            </a:br>
            <a:br>
              <a:rPr lang="en-US" altLang="en-US" sz="2800" dirty="0"/>
            </a:br>
            <a:r>
              <a:rPr lang="en-US" altLang="en-US" sz="2800" dirty="0"/>
              <a:t>* Greater resilience can be </a:t>
            </a:r>
            <a:r>
              <a:rPr lang="en-US" altLang="en-US" sz="2800" b="1" dirty="0"/>
              <a:t>achieved through 	public-private partnership (PPP) contracts 	</a:t>
            </a:r>
            <a:r>
              <a:rPr lang="en-US" altLang="en-US" sz="2800" dirty="0"/>
              <a:t>that include an </a:t>
            </a:r>
            <a:r>
              <a:rPr lang="en-US" altLang="en-US" sz="2800" b="1" dirty="0"/>
              <a:t>operation &amp; maintenance</a:t>
            </a:r>
            <a:r>
              <a:rPr lang="en-US" altLang="en-US" sz="2800" dirty="0"/>
              <a:t> 	provision (such as a DBOM)</a:t>
            </a:r>
            <a:endParaRPr lang="en-US" sz="3600" i="1" dirty="0"/>
          </a:p>
        </p:txBody>
      </p:sp>
    </p:spTree>
    <p:extLst>
      <p:ext uri="{BB962C8B-B14F-4D97-AF65-F5344CB8AC3E}">
        <p14:creationId xmlns:p14="http://schemas.microsoft.com/office/powerpoint/2010/main" val="2919781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BA0A4-BBAB-10B3-2EC1-C86688412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4F377B-E9C0-7685-BA5E-4B0444F2E849}"/>
              </a:ext>
            </a:extLst>
          </p:cNvPr>
          <p:cNvSpPr>
            <a:spLocks noGrp="1"/>
          </p:cNvSpPr>
          <p:nvPr>
            <p:ph type="title" idx="4294967295"/>
          </p:nvPr>
        </p:nvSpPr>
        <p:spPr>
          <a:xfrm>
            <a:off x="228600" y="1752600"/>
            <a:ext cx="8458200" cy="4953000"/>
          </a:xfrm>
        </p:spPr>
        <p:txBody>
          <a:bodyPr>
            <a:normAutofit fontScale="90000"/>
          </a:bodyPr>
          <a:lstStyle/>
          <a:p>
            <a:pPr lvl="1" algn="l">
              <a:defRPr/>
            </a:pPr>
            <a:r>
              <a:rPr lang="en-US" altLang="en-US" sz="2800" b="1" dirty="0"/>
              <a:t>Policy Recommendation 4: </a:t>
            </a:r>
            <a:r>
              <a:rPr lang="en-US" sz="2800" dirty="0">
                <a:solidFill>
                  <a:srgbClr val="3C3C3C"/>
                </a:solidFill>
                <a:highlight>
                  <a:srgbClr val="FEFEFE"/>
                </a:highlight>
                <a:latin typeface="OpenSans"/>
                <a:ea typeface="Calibri"/>
                <a:cs typeface="Times New Roman"/>
              </a:rPr>
              <a:t>Ensure all infrastructure contracts include </a:t>
            </a:r>
            <a:r>
              <a:rPr lang="en-US" sz="2800" b="1" dirty="0">
                <a:solidFill>
                  <a:srgbClr val="3C3C3C"/>
                </a:solidFill>
                <a:highlight>
                  <a:srgbClr val="FEFEFE"/>
                </a:highlight>
                <a:latin typeface="OpenSans"/>
                <a:ea typeface="Calibri"/>
                <a:cs typeface="Times New Roman"/>
              </a:rPr>
              <a:t>“future proofing”</a:t>
            </a:r>
            <a:r>
              <a:rPr lang="en-US" sz="2800" dirty="0">
                <a:solidFill>
                  <a:srgbClr val="3C3C3C"/>
                </a:solidFill>
                <a:highlight>
                  <a:srgbClr val="FEFEFE"/>
                </a:highlight>
                <a:latin typeface="OpenSans"/>
                <a:ea typeface="Calibri"/>
                <a:cs typeface="Times New Roman"/>
              </a:rPr>
              <a:t> (continued)</a:t>
            </a:r>
            <a:br>
              <a:rPr lang="en-US" sz="2800" dirty="0">
                <a:solidFill>
                  <a:srgbClr val="3C3C3C"/>
                </a:solidFill>
                <a:highlight>
                  <a:srgbClr val="FEFEFE"/>
                </a:highlight>
                <a:latin typeface="OpenSans"/>
                <a:ea typeface="Calibri"/>
                <a:cs typeface="Times New Roman"/>
              </a:rPr>
            </a:br>
            <a:br>
              <a:rPr lang="en-US" sz="2800" dirty="0">
                <a:solidFill>
                  <a:srgbClr val="3C3C3C"/>
                </a:solidFill>
                <a:highlight>
                  <a:srgbClr val="FEFEFE"/>
                </a:highlight>
                <a:latin typeface="OpenSans"/>
                <a:ea typeface="Calibri"/>
                <a:cs typeface="Times New Roman"/>
              </a:rPr>
            </a:br>
            <a:r>
              <a:rPr lang="en-US" altLang="en-US" sz="2800" dirty="0"/>
              <a:t>* PPP contracts can be “future proofed”: “A future-proofed contract is one that </a:t>
            </a:r>
            <a:r>
              <a:rPr lang="en-US" altLang="en-US" sz="2800" b="1" dirty="0"/>
              <a:t>anticipates and addresses potential changes, risks, and opportunities</a:t>
            </a:r>
            <a:r>
              <a:rPr lang="en-US" altLang="en-US" sz="2800" dirty="0"/>
              <a:t> that may arise during the contract lifecycle.”</a:t>
            </a:r>
            <a:br>
              <a:rPr lang="en-US" altLang="en-US" sz="2800" dirty="0"/>
            </a:br>
            <a:r>
              <a:rPr lang="en-US" altLang="en-US" sz="2800" dirty="0"/>
              <a:t>* Such contracts can define various risks and </a:t>
            </a:r>
            <a:r>
              <a:rPr lang="en-US" altLang="en-US" sz="2800" b="1" dirty="0"/>
              <a:t>place the cost of bearing that risk on a private-sector partner</a:t>
            </a:r>
            <a:br>
              <a:rPr lang="en-US" altLang="en-US" sz="2800" b="1" dirty="0"/>
            </a:br>
            <a:br>
              <a:rPr lang="en-US" altLang="en-US" sz="2800" b="1" dirty="0"/>
            </a:br>
            <a:r>
              <a:rPr lang="en-US" altLang="en-US" sz="2800" dirty="0"/>
              <a:t>* One key risk is the risk of </a:t>
            </a:r>
            <a:r>
              <a:rPr lang="en-US" altLang="en-US" sz="2800" b="1" u="sng" dirty="0"/>
              <a:t>not</a:t>
            </a:r>
            <a:r>
              <a:rPr lang="en-US" altLang="en-US" sz="2800" b="1" dirty="0"/>
              <a:t> </a:t>
            </a:r>
            <a:r>
              <a:rPr lang="en-US" altLang="en-US" sz="2800" dirty="0"/>
              <a:t>adopting future technologies!</a:t>
            </a:r>
            <a:br>
              <a:rPr lang="en-US" altLang="en-US" sz="2800" dirty="0"/>
            </a:br>
            <a:r>
              <a:rPr lang="en-US" altLang="en-US" sz="2800" dirty="0"/>
              <a:t>* Future-proofed contracts can help Ukraine to </a:t>
            </a:r>
            <a:r>
              <a:rPr lang="en-US" altLang="en-US" sz="2800" b="1" dirty="0"/>
              <a:t>“bounce forward”</a:t>
            </a:r>
            <a:r>
              <a:rPr lang="en-US" altLang="en-US" sz="2800" dirty="0"/>
              <a:t> (rather than just bouncing back) to greater resilience!</a:t>
            </a:r>
            <a:br>
              <a:rPr lang="en-US" altLang="en-US" sz="2800" dirty="0"/>
            </a:br>
            <a:br>
              <a:rPr lang="en-US" altLang="en-US" sz="2800" dirty="0"/>
            </a:br>
            <a:br>
              <a:rPr lang="en-US" sz="3600" dirty="0"/>
            </a:br>
            <a:endParaRPr lang="en-US" sz="3600" i="1" dirty="0"/>
          </a:p>
        </p:txBody>
      </p:sp>
    </p:spTree>
    <p:extLst>
      <p:ext uri="{BB962C8B-B14F-4D97-AF65-F5344CB8AC3E}">
        <p14:creationId xmlns:p14="http://schemas.microsoft.com/office/powerpoint/2010/main" val="1749605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5F7A5-E562-9F32-17BF-36F5FCE38F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488531-18C9-4DF6-B815-C4F9A02144F8}"/>
              </a:ext>
            </a:extLst>
          </p:cNvPr>
          <p:cNvSpPr>
            <a:spLocks noGrp="1"/>
          </p:cNvSpPr>
          <p:nvPr>
            <p:ph type="title" idx="4294967295"/>
          </p:nvPr>
        </p:nvSpPr>
        <p:spPr>
          <a:xfrm>
            <a:off x="228600" y="1295400"/>
            <a:ext cx="8458200" cy="5410200"/>
          </a:xfrm>
        </p:spPr>
        <p:txBody>
          <a:bodyPr>
            <a:normAutofit fontScale="90000"/>
          </a:bodyPr>
          <a:lstStyle/>
          <a:p>
            <a:pPr lvl="1" algn="l">
              <a:defRPr/>
            </a:pPr>
            <a:r>
              <a:rPr lang="en-US" altLang="en-US" sz="2800" b="1" dirty="0"/>
              <a:t>Policy Recommendation 4: </a:t>
            </a:r>
            <a:r>
              <a:rPr lang="en-US" sz="2800" dirty="0">
                <a:solidFill>
                  <a:srgbClr val="3C3C3C"/>
                </a:solidFill>
                <a:highlight>
                  <a:srgbClr val="FEFEFE"/>
                </a:highlight>
                <a:latin typeface="OpenSans"/>
                <a:ea typeface="Calibri"/>
                <a:cs typeface="Times New Roman"/>
              </a:rPr>
              <a:t>Ensure all infrastructure contracts include </a:t>
            </a:r>
            <a:r>
              <a:rPr lang="en-US" sz="2800" b="1" dirty="0">
                <a:solidFill>
                  <a:srgbClr val="3C3C3C"/>
                </a:solidFill>
                <a:highlight>
                  <a:srgbClr val="FEFEFE"/>
                </a:highlight>
                <a:latin typeface="OpenSans"/>
                <a:ea typeface="Calibri"/>
                <a:cs typeface="Times New Roman"/>
              </a:rPr>
              <a:t>“future proofing”</a:t>
            </a:r>
            <a:r>
              <a:rPr lang="en-US" sz="2800" dirty="0">
                <a:solidFill>
                  <a:srgbClr val="3C3C3C"/>
                </a:solidFill>
                <a:highlight>
                  <a:srgbClr val="FEFEFE"/>
                </a:highlight>
                <a:latin typeface="OpenSans"/>
                <a:ea typeface="Calibri"/>
                <a:cs typeface="Times New Roman"/>
              </a:rPr>
              <a:t> (continued)</a:t>
            </a:r>
            <a:br>
              <a:rPr lang="en-US" altLang="en-US" sz="2800" dirty="0"/>
            </a:br>
            <a:br>
              <a:rPr lang="en-US" altLang="en-US" sz="2800" dirty="0"/>
            </a:br>
            <a:r>
              <a:rPr lang="en-US" altLang="en-US" sz="2800" dirty="0"/>
              <a:t>* Infrastructure is undergoing a large</a:t>
            </a:r>
            <a:r>
              <a:rPr lang="en-US" altLang="en-US" sz="2800" b="1" dirty="0"/>
              <a:t> “quiet 	technological revolution” </a:t>
            </a:r>
            <a:r>
              <a:rPr lang="en-US" altLang="en-US" sz="2800" dirty="0"/>
              <a:t>that can enhance 	resilience</a:t>
            </a:r>
            <a:br>
              <a:rPr lang="en-US" altLang="en-US" sz="2800" dirty="0"/>
            </a:br>
            <a:br>
              <a:rPr lang="en-US" altLang="en-US" sz="2800" dirty="0"/>
            </a:br>
            <a:r>
              <a:rPr lang="en-US" altLang="en-US" sz="2800" dirty="0"/>
              <a:t>* Examples include sensors, IoT, materials, more elastic 	concretes, better designs</a:t>
            </a:r>
            <a:br>
              <a:rPr lang="en-US" altLang="en-US" sz="2800" dirty="0"/>
            </a:br>
            <a:br>
              <a:rPr lang="en-US" altLang="en-US" sz="2800" dirty="0"/>
            </a:br>
            <a:r>
              <a:rPr lang="en-US" altLang="en-US" sz="2800" dirty="0"/>
              <a:t>* Building back after a disaster (or renovating old 	infrastructure) </a:t>
            </a:r>
            <a:r>
              <a:rPr lang="en-US" altLang="en-US" sz="2800" b="1" dirty="0"/>
              <a:t>provides an opportunity</a:t>
            </a:r>
            <a:r>
              <a:rPr lang="en-US" altLang="en-US" sz="2800" dirty="0"/>
              <a:t> to 	incorporate new designs, materials and 	technologies into existing infrastructure</a:t>
            </a:r>
            <a:br>
              <a:rPr lang="en-US" altLang="en-US" sz="2800" dirty="0"/>
            </a:br>
            <a:br>
              <a:rPr lang="en-US" sz="3600" dirty="0"/>
            </a:br>
            <a:endParaRPr lang="en-US" sz="3600" i="1" dirty="0"/>
          </a:p>
        </p:txBody>
      </p:sp>
    </p:spTree>
    <p:extLst>
      <p:ext uri="{BB962C8B-B14F-4D97-AF65-F5344CB8AC3E}">
        <p14:creationId xmlns:p14="http://schemas.microsoft.com/office/powerpoint/2010/main" val="1038222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BFAA0-89EE-026B-4ED5-3B98D342F2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D0086D-FA2B-7258-504D-834F0FC7644B}"/>
              </a:ext>
            </a:extLst>
          </p:cNvPr>
          <p:cNvSpPr>
            <a:spLocks noGrp="1"/>
          </p:cNvSpPr>
          <p:nvPr>
            <p:ph type="title" idx="4294967295"/>
          </p:nvPr>
        </p:nvSpPr>
        <p:spPr>
          <a:xfrm>
            <a:off x="228600" y="1295400"/>
            <a:ext cx="8458200" cy="5410200"/>
          </a:xfrm>
        </p:spPr>
        <p:txBody>
          <a:bodyPr>
            <a:normAutofit fontScale="90000"/>
          </a:bodyPr>
          <a:lstStyle/>
          <a:p>
            <a:pPr lvl="1" algn="l">
              <a:defRPr/>
            </a:pPr>
            <a:r>
              <a:rPr lang="en-US" altLang="en-US" sz="2800" b="1" u="sng" dirty="0"/>
              <a:t>Benefits of future-proofed contracts</a:t>
            </a:r>
            <a:r>
              <a:rPr lang="en-US" altLang="en-US" sz="2800" b="1" dirty="0"/>
              <a:t> where private partner bears technology risk</a:t>
            </a:r>
            <a:br>
              <a:rPr lang="en-US" altLang="en-US" sz="2800" dirty="0"/>
            </a:br>
            <a:br>
              <a:rPr lang="en-US" altLang="en-US" sz="2800" dirty="0"/>
            </a:br>
            <a:r>
              <a:rPr lang="en-US" altLang="en-US" sz="2800" dirty="0"/>
              <a:t>* Private partner may be in a better position to </a:t>
            </a:r>
            <a:r>
              <a:rPr lang="en-US" altLang="en-US" sz="2800" i="1" dirty="0"/>
              <a:t>manage 	resilience-related risks</a:t>
            </a:r>
            <a:r>
              <a:rPr lang="en-US" altLang="en-US" sz="2800" dirty="0"/>
              <a:t> than public asset owner</a:t>
            </a:r>
            <a:br>
              <a:rPr lang="en-US" altLang="en-US" sz="2800" dirty="0"/>
            </a:br>
            <a:br>
              <a:rPr lang="en-US" altLang="en-US" sz="2800" dirty="0"/>
            </a:br>
            <a:r>
              <a:rPr lang="en-US" altLang="en-US" sz="2800" dirty="0"/>
              <a:t>* Private partner may have better </a:t>
            </a:r>
            <a:r>
              <a:rPr lang="en-US" altLang="en-US" sz="2800" i="1" dirty="0"/>
              <a:t>access to new 	technologies and more capital</a:t>
            </a:r>
            <a:r>
              <a:rPr lang="en-US" altLang="en-US" sz="2800" dirty="0"/>
              <a:t> to deploy them</a:t>
            </a:r>
            <a:br>
              <a:rPr lang="en-US" altLang="en-US" sz="2800" dirty="0"/>
            </a:br>
            <a:br>
              <a:rPr lang="en-US" altLang="en-US" sz="2800" dirty="0"/>
            </a:br>
            <a:r>
              <a:rPr lang="en-US" altLang="en-US" sz="2800" dirty="0"/>
              <a:t>* Private partner may have </a:t>
            </a:r>
            <a:r>
              <a:rPr lang="en-US" altLang="en-US" sz="2800" i="1" dirty="0"/>
              <a:t>more global experience</a:t>
            </a:r>
            <a:r>
              <a:rPr lang="en-US" altLang="en-US" sz="2800" dirty="0"/>
              <a:t> in 	confronting various hazards than public owner</a:t>
            </a:r>
            <a:br>
              <a:rPr lang="en-US" altLang="en-US" sz="2800" dirty="0"/>
            </a:br>
            <a:br>
              <a:rPr lang="en-US" sz="3600" dirty="0"/>
            </a:br>
            <a:endParaRPr lang="en-US" sz="3600" i="1" dirty="0"/>
          </a:p>
        </p:txBody>
      </p:sp>
    </p:spTree>
    <p:extLst>
      <p:ext uri="{BB962C8B-B14F-4D97-AF65-F5344CB8AC3E}">
        <p14:creationId xmlns:p14="http://schemas.microsoft.com/office/powerpoint/2010/main" val="2793764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7E4F7F-8D94-4B64-9AEE-6BD536E8D1A3}"/>
              </a:ext>
            </a:extLst>
          </p:cNvPr>
          <p:cNvSpPr>
            <a:spLocks noGrp="1"/>
          </p:cNvSpPr>
          <p:nvPr>
            <p:ph type="body" sz="quarter" idx="13"/>
          </p:nvPr>
        </p:nvSpPr>
        <p:spPr>
          <a:xfrm>
            <a:off x="0" y="1295400"/>
            <a:ext cx="9144000" cy="3810000"/>
          </a:xfrm>
        </p:spPr>
        <p:txBody>
          <a:bodyPr>
            <a:normAutofit/>
          </a:bodyPr>
          <a:lstStyle/>
          <a:p>
            <a:pPr marL="457200" indent="-457200" algn="l">
              <a:buFont typeface="Arial" panose="020B0604020202020204" pitchFamily="34" charset="0"/>
              <a:buChar char="•"/>
            </a:pPr>
            <a:r>
              <a:rPr lang="en-US" sz="2400" dirty="0"/>
              <a:t>Define Value Capture: </a:t>
            </a:r>
            <a:r>
              <a:rPr lang="en-US" sz="2400" i="1" dirty="0"/>
              <a:t>Using innovative delivery and technology to release value latent in extant infrastructure</a:t>
            </a:r>
          </a:p>
          <a:p>
            <a:pPr marL="457200" indent="-457200" algn="l">
              <a:buFont typeface="Arial" panose="020B0604020202020204" pitchFamily="34" charset="0"/>
              <a:buChar char="•"/>
            </a:pPr>
            <a:r>
              <a:rPr lang="en-US" sz="2400" dirty="0"/>
              <a:t>Released value can often be used to </a:t>
            </a:r>
            <a:r>
              <a:rPr lang="en-US" sz="2400" b="1" dirty="0"/>
              <a:t>finance the installation</a:t>
            </a:r>
            <a:r>
              <a:rPr lang="en-US" sz="2400" dirty="0"/>
              <a:t> of the technology!</a:t>
            </a:r>
          </a:p>
          <a:p>
            <a:pPr marL="457200" indent="-457200" algn="l">
              <a:buFont typeface="Arial" panose="020B0604020202020204" pitchFamily="34" charset="0"/>
              <a:buChar char="•"/>
            </a:pPr>
            <a:r>
              <a:rPr lang="en-US" sz="2400" dirty="0"/>
              <a:t>Methane from landfills:</a:t>
            </a:r>
          </a:p>
        </p:txBody>
      </p:sp>
      <p:sp>
        <p:nvSpPr>
          <p:cNvPr id="3" name="Title 2">
            <a:extLst>
              <a:ext uri="{FF2B5EF4-FFF2-40B4-BE49-F238E27FC236}">
                <a16:creationId xmlns:a16="http://schemas.microsoft.com/office/drawing/2014/main" id="{D986E77F-C5C8-4B22-B6FC-BDFD61102FF5}"/>
              </a:ext>
            </a:extLst>
          </p:cNvPr>
          <p:cNvSpPr>
            <a:spLocks noGrp="1"/>
          </p:cNvSpPr>
          <p:nvPr>
            <p:ph type="title"/>
          </p:nvPr>
        </p:nvSpPr>
        <p:spPr>
          <a:xfrm>
            <a:off x="685800" y="533400"/>
            <a:ext cx="7848600" cy="609600"/>
          </a:xfrm>
        </p:spPr>
        <p:txBody>
          <a:bodyPr>
            <a:noAutofit/>
          </a:bodyPr>
          <a:lstStyle/>
          <a:p>
            <a:r>
              <a:rPr lang="en-US" dirty="0"/>
              <a:t>Policy Recommendation 5: Utilize Value Capture</a:t>
            </a:r>
          </a:p>
        </p:txBody>
      </p:sp>
      <p:pic>
        <p:nvPicPr>
          <p:cNvPr id="4" name="Picture 3">
            <a:extLst>
              <a:ext uri="{FF2B5EF4-FFF2-40B4-BE49-F238E27FC236}">
                <a16:creationId xmlns:a16="http://schemas.microsoft.com/office/drawing/2014/main" id="{CA528CA9-455D-4C5E-A4B1-5CEFEAF89F41}"/>
              </a:ext>
            </a:extLst>
          </p:cNvPr>
          <p:cNvPicPr>
            <a:picLocks noChangeAspect="1"/>
          </p:cNvPicPr>
          <p:nvPr/>
        </p:nvPicPr>
        <p:blipFill>
          <a:blip r:embed="rId2"/>
          <a:stretch>
            <a:fillRect/>
          </a:stretch>
        </p:blipFill>
        <p:spPr>
          <a:xfrm>
            <a:off x="4114800" y="2895600"/>
            <a:ext cx="4724400" cy="2362200"/>
          </a:xfrm>
          <a:prstGeom prst="rect">
            <a:avLst/>
          </a:prstGeom>
        </p:spPr>
      </p:pic>
      <p:pic>
        <p:nvPicPr>
          <p:cNvPr id="6" name="Picture 5">
            <a:extLst>
              <a:ext uri="{FF2B5EF4-FFF2-40B4-BE49-F238E27FC236}">
                <a16:creationId xmlns:a16="http://schemas.microsoft.com/office/drawing/2014/main" id="{56606FBA-4584-B42E-EFA2-CA7F0DE1D7E5}"/>
              </a:ext>
            </a:extLst>
          </p:cNvPr>
          <p:cNvPicPr>
            <a:picLocks noChangeAspect="1"/>
          </p:cNvPicPr>
          <p:nvPr/>
        </p:nvPicPr>
        <p:blipFill>
          <a:blip r:embed="rId3"/>
          <a:stretch>
            <a:fillRect/>
          </a:stretch>
        </p:blipFill>
        <p:spPr>
          <a:xfrm>
            <a:off x="1600200" y="5181600"/>
            <a:ext cx="5638800" cy="1447799"/>
          </a:xfrm>
          <a:prstGeom prst="rect">
            <a:avLst/>
          </a:prstGeom>
        </p:spPr>
      </p:pic>
    </p:spTree>
    <p:extLst>
      <p:ext uri="{BB962C8B-B14F-4D97-AF65-F5344CB8AC3E}">
        <p14:creationId xmlns:p14="http://schemas.microsoft.com/office/powerpoint/2010/main" val="54034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A33FB3-E077-4FE6-8F10-169AD8A6A6E1}"/>
              </a:ext>
            </a:extLst>
          </p:cNvPr>
          <p:cNvSpPr>
            <a:spLocks noGrp="1"/>
          </p:cNvSpPr>
          <p:nvPr>
            <p:ph type="body" sz="quarter" idx="13"/>
          </p:nvPr>
        </p:nvSpPr>
        <p:spPr>
          <a:xfrm>
            <a:off x="0" y="1524000"/>
            <a:ext cx="9144000" cy="3429001"/>
          </a:xfrm>
        </p:spPr>
        <p:txBody>
          <a:bodyPr>
            <a:normAutofit/>
          </a:bodyPr>
          <a:lstStyle/>
          <a:p>
            <a:pPr algn="l"/>
            <a:r>
              <a:rPr lang="en-US" sz="2400" dirty="0"/>
              <a:t>Ukraine has </a:t>
            </a:r>
            <a:r>
              <a:rPr lang="en-US" sz="2400" i="1" dirty="0"/>
              <a:t>enormous opportunities</a:t>
            </a:r>
            <a:r>
              <a:rPr lang="en-US" sz="2400" dirty="0"/>
              <a:t> for value capture because:</a:t>
            </a:r>
          </a:p>
          <a:p>
            <a:pPr algn="l"/>
            <a:endParaRPr lang="en-US" sz="2400" dirty="0"/>
          </a:p>
          <a:p>
            <a:pPr marL="457200" indent="-457200" algn="l">
              <a:buFont typeface="Arial" panose="020B0604020202020204" pitchFamily="34" charset="0"/>
              <a:buChar char="•"/>
            </a:pPr>
            <a:r>
              <a:rPr lang="en-US" sz="2400" dirty="0"/>
              <a:t>Size and extent of Ukraine infrastructure across sectors</a:t>
            </a:r>
          </a:p>
          <a:p>
            <a:pPr marL="457200" indent="-457200" algn="l">
              <a:buFont typeface="Arial" panose="020B0604020202020204" pitchFamily="34" charset="0"/>
              <a:buChar char="•"/>
            </a:pPr>
            <a:r>
              <a:rPr lang="en-US" sz="2400" dirty="0"/>
              <a:t>Much its infrastructure was Soviet-era pre-war</a:t>
            </a:r>
          </a:p>
          <a:p>
            <a:pPr marL="457200" indent="-457200" algn="l">
              <a:buFont typeface="Arial" panose="020B0604020202020204" pitchFamily="34" charset="0"/>
              <a:buChar char="•"/>
            </a:pPr>
            <a:r>
              <a:rPr lang="en-US" sz="2400" dirty="0"/>
              <a:t>Poor techniques used for decades for operation and management</a:t>
            </a:r>
          </a:p>
          <a:p>
            <a:pPr marL="457200" indent="-457200" algn="l">
              <a:buFont typeface="Arial" panose="020B0604020202020204" pitchFamily="34" charset="0"/>
              <a:buChar char="•"/>
            </a:pPr>
            <a:r>
              <a:rPr lang="en-US" sz="2400" dirty="0"/>
              <a:t>War damage offers the chance to rebuild in a smart way!</a:t>
            </a:r>
          </a:p>
        </p:txBody>
      </p:sp>
      <p:sp>
        <p:nvSpPr>
          <p:cNvPr id="3" name="Title 2">
            <a:extLst>
              <a:ext uri="{FF2B5EF4-FFF2-40B4-BE49-F238E27FC236}">
                <a16:creationId xmlns:a16="http://schemas.microsoft.com/office/drawing/2014/main" id="{1964B419-23D2-4F03-B587-A49E97483AA3}"/>
              </a:ext>
            </a:extLst>
          </p:cNvPr>
          <p:cNvSpPr>
            <a:spLocks noGrp="1"/>
          </p:cNvSpPr>
          <p:nvPr>
            <p:ph type="title"/>
          </p:nvPr>
        </p:nvSpPr>
        <p:spPr>
          <a:xfrm>
            <a:off x="0" y="609600"/>
            <a:ext cx="9144000" cy="457200"/>
          </a:xfrm>
        </p:spPr>
        <p:txBody>
          <a:bodyPr>
            <a:normAutofit fontScale="90000"/>
          </a:bodyPr>
          <a:lstStyle/>
          <a:p>
            <a:r>
              <a:rPr lang="en-US" dirty="0"/>
              <a:t>Policy Recommendation 5: </a:t>
            </a:r>
            <a:br>
              <a:rPr lang="en-US" dirty="0"/>
            </a:br>
            <a:r>
              <a:rPr lang="en-US" dirty="0"/>
              <a:t>Utilize Value Capture (continued)</a:t>
            </a:r>
          </a:p>
        </p:txBody>
      </p:sp>
      <p:pic>
        <p:nvPicPr>
          <p:cNvPr id="4" name="Picture 3">
            <a:extLst>
              <a:ext uri="{FF2B5EF4-FFF2-40B4-BE49-F238E27FC236}">
                <a16:creationId xmlns:a16="http://schemas.microsoft.com/office/drawing/2014/main" id="{BD4B539F-71B5-4359-9A02-71CE0F8407DF}"/>
              </a:ext>
            </a:extLst>
          </p:cNvPr>
          <p:cNvPicPr>
            <a:picLocks noChangeAspect="1"/>
          </p:cNvPicPr>
          <p:nvPr/>
        </p:nvPicPr>
        <p:blipFill>
          <a:blip r:embed="rId2"/>
          <a:stretch>
            <a:fillRect/>
          </a:stretch>
        </p:blipFill>
        <p:spPr>
          <a:xfrm>
            <a:off x="2209800" y="4267200"/>
            <a:ext cx="5105400" cy="2286000"/>
          </a:xfrm>
          <a:prstGeom prst="rect">
            <a:avLst/>
          </a:prstGeom>
        </p:spPr>
      </p:pic>
    </p:spTree>
    <p:extLst>
      <p:ext uri="{BB962C8B-B14F-4D97-AF65-F5344CB8AC3E}">
        <p14:creationId xmlns:p14="http://schemas.microsoft.com/office/powerpoint/2010/main" val="205540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81000" y="685800"/>
            <a:ext cx="8382000" cy="5638800"/>
          </a:xfrm>
        </p:spPr>
        <p:txBody>
          <a:bodyPr>
            <a:normAutofit fontScale="92500" lnSpcReduction="10000"/>
          </a:bodyPr>
          <a:lstStyle/>
          <a:p>
            <a:pPr algn="l"/>
            <a:r>
              <a:rPr lang="en-US" sz="2400" b="1" dirty="0">
                <a:solidFill>
                  <a:srgbClr val="3C3C3C"/>
                </a:solidFill>
                <a:effectLst/>
                <a:highlight>
                  <a:srgbClr val="FEFEFE"/>
                </a:highlight>
                <a:latin typeface="OpenSans"/>
              </a:rPr>
              <a:t>Outline</a:t>
            </a:r>
            <a:r>
              <a:rPr lang="en-US" sz="2400" b="0" dirty="0">
                <a:solidFill>
                  <a:srgbClr val="3C3C3C"/>
                </a:solidFill>
                <a:effectLst/>
                <a:highlight>
                  <a:srgbClr val="FEFEFE"/>
                </a:highlight>
                <a:latin typeface="OpenSans"/>
              </a:rPr>
              <a:t>:</a:t>
            </a:r>
          </a:p>
          <a:p>
            <a:pPr marL="342900" indent="-342900" algn="l">
              <a:buFont typeface="Arial" panose="020B0604020202020204" pitchFamily="34" charset="0"/>
              <a:buChar char="•"/>
            </a:pPr>
            <a:r>
              <a:rPr lang="en-US" sz="2400" dirty="0">
                <a:solidFill>
                  <a:srgbClr val="3C3C3C"/>
                </a:solidFill>
                <a:highlight>
                  <a:srgbClr val="FEFEFE"/>
                </a:highlight>
                <a:latin typeface="OpenSans"/>
                <a:ea typeface="Calibri"/>
                <a:cs typeface="Times New Roman"/>
              </a:rPr>
              <a:t>Russia targeting of Ukraine’s energy infrastructure</a:t>
            </a:r>
          </a:p>
          <a:p>
            <a:pPr marL="342900" indent="-342900" algn="l">
              <a:buFont typeface="Arial" panose="020B0604020202020204" pitchFamily="34" charset="0"/>
              <a:buChar char="•"/>
            </a:pPr>
            <a:r>
              <a:rPr lang="en-US" sz="2400" b="1" dirty="0">
                <a:solidFill>
                  <a:srgbClr val="3C3C3C"/>
                </a:solidFill>
                <a:highlight>
                  <a:srgbClr val="FEFEFE"/>
                </a:highlight>
                <a:latin typeface="OpenSans"/>
                <a:ea typeface="Calibri"/>
                <a:cs typeface="Times New Roman"/>
              </a:rPr>
              <a:t>Now</a:t>
            </a:r>
            <a:r>
              <a:rPr lang="en-US" sz="2400" dirty="0">
                <a:solidFill>
                  <a:srgbClr val="3C3C3C"/>
                </a:solidFill>
                <a:highlight>
                  <a:srgbClr val="FEFEFE"/>
                </a:highlight>
                <a:latin typeface="OpenSans"/>
                <a:ea typeface="Calibri"/>
                <a:cs typeface="Times New Roman"/>
              </a:rPr>
              <a:t> is the time to develop and prepare policies to efficiently rebuild Ukraine’s infrastructure (and dictate terms)</a:t>
            </a:r>
          </a:p>
          <a:p>
            <a:pPr marL="342900" indent="-342900" algn="l">
              <a:buFont typeface="Arial" panose="020B0604020202020204" pitchFamily="34" charset="0"/>
              <a:buChar char="•"/>
            </a:pPr>
            <a:r>
              <a:rPr lang="en-US" sz="2400" dirty="0">
                <a:solidFill>
                  <a:srgbClr val="3C3C3C"/>
                </a:solidFill>
                <a:highlight>
                  <a:srgbClr val="FEFEFE"/>
                </a:highlight>
                <a:latin typeface="OpenSans"/>
                <a:ea typeface="Calibri"/>
                <a:cs typeface="Times New Roman"/>
              </a:rPr>
              <a:t>Review six </a:t>
            </a:r>
            <a:r>
              <a:rPr lang="en-US" sz="2400" b="1" dirty="0">
                <a:solidFill>
                  <a:srgbClr val="3C3C3C"/>
                </a:solidFill>
                <a:highlight>
                  <a:srgbClr val="FEFEFE"/>
                </a:highlight>
                <a:latin typeface="OpenSans"/>
                <a:ea typeface="Calibri"/>
                <a:cs typeface="Times New Roman"/>
              </a:rPr>
              <a:t>policy recommendations</a:t>
            </a:r>
            <a:r>
              <a:rPr lang="en-US" sz="2400" dirty="0">
                <a:solidFill>
                  <a:srgbClr val="3C3C3C"/>
                </a:solidFill>
                <a:highlight>
                  <a:srgbClr val="FEFEFE"/>
                </a:highlight>
                <a:latin typeface="OpenSans"/>
                <a:ea typeface="Calibri"/>
                <a:cs typeface="Times New Roman"/>
              </a:rPr>
              <a:t> (which apply across sectors generally):</a:t>
            </a:r>
          </a:p>
          <a:p>
            <a:pPr algn="l"/>
            <a:endParaRPr lang="en-US" sz="2400" dirty="0">
              <a:solidFill>
                <a:srgbClr val="3C3C3C"/>
              </a:solidFill>
              <a:highlight>
                <a:srgbClr val="FEFEFE"/>
              </a:highlight>
              <a:latin typeface="OpenSans"/>
              <a:ea typeface="Calibri"/>
              <a:cs typeface="Times New Roman"/>
            </a:endParaRPr>
          </a:p>
          <a:p>
            <a:pPr marL="800100" lvl="1" indent="-342900" algn="l">
              <a:buFont typeface="Arial" panose="020B0604020202020204" pitchFamily="34" charset="0"/>
              <a:buChar char="•"/>
            </a:pPr>
            <a:r>
              <a:rPr lang="en-US" sz="2400" dirty="0">
                <a:solidFill>
                  <a:srgbClr val="3C3C3C"/>
                </a:solidFill>
                <a:highlight>
                  <a:srgbClr val="FEFEFE"/>
                </a:highlight>
                <a:latin typeface="OpenSans"/>
                <a:ea typeface="Calibri"/>
                <a:cs typeface="Times New Roman"/>
              </a:rPr>
              <a:t>Rely on v</a:t>
            </a:r>
            <a:r>
              <a:rPr lang="en-US" sz="2400" b="1" dirty="0">
                <a:solidFill>
                  <a:srgbClr val="3C3C3C"/>
                </a:solidFill>
                <a:highlight>
                  <a:srgbClr val="FEFEFE"/>
                </a:highlight>
                <a:latin typeface="OpenSans"/>
                <a:ea typeface="Calibri"/>
                <a:cs typeface="Times New Roman"/>
              </a:rPr>
              <a:t>ariable rates, user fees, or prices</a:t>
            </a:r>
            <a:r>
              <a:rPr lang="en-US" sz="2400" dirty="0">
                <a:solidFill>
                  <a:srgbClr val="3C3C3C"/>
                </a:solidFill>
                <a:highlight>
                  <a:srgbClr val="FEFEFE"/>
                </a:highlight>
                <a:latin typeface="OpenSans"/>
                <a:ea typeface="Calibri"/>
                <a:cs typeface="Times New Roman"/>
              </a:rPr>
              <a:t> wherever possible to </a:t>
            </a:r>
            <a:r>
              <a:rPr lang="en-US" sz="2400" b="1" dirty="0">
                <a:solidFill>
                  <a:srgbClr val="3C3C3C"/>
                </a:solidFill>
                <a:highlight>
                  <a:srgbClr val="FEFEFE"/>
                </a:highlight>
                <a:latin typeface="OpenSans"/>
                <a:ea typeface="Calibri"/>
                <a:cs typeface="Times New Roman"/>
              </a:rPr>
              <a:t>fund</a:t>
            </a:r>
            <a:r>
              <a:rPr lang="en-US" sz="2400" dirty="0">
                <a:solidFill>
                  <a:srgbClr val="3C3C3C"/>
                </a:solidFill>
                <a:highlight>
                  <a:srgbClr val="FEFEFE"/>
                </a:highlight>
                <a:latin typeface="OpenSans"/>
                <a:ea typeface="Calibri"/>
                <a:cs typeface="Times New Roman"/>
              </a:rPr>
              <a:t> infrastructure</a:t>
            </a:r>
          </a:p>
          <a:p>
            <a:pPr marL="800100" lvl="1" indent="-342900" algn="l">
              <a:buFont typeface="Arial" panose="020B0604020202020204" pitchFamily="34" charset="0"/>
              <a:buChar char="•"/>
            </a:pPr>
            <a:r>
              <a:rPr lang="en-US" sz="2400" dirty="0">
                <a:solidFill>
                  <a:srgbClr val="3C3C3C"/>
                </a:solidFill>
                <a:highlight>
                  <a:srgbClr val="FEFEFE"/>
                </a:highlight>
                <a:latin typeface="OpenSans"/>
                <a:ea typeface="Calibri"/>
                <a:cs typeface="Times New Roman"/>
              </a:rPr>
              <a:t>Rely on </a:t>
            </a:r>
            <a:r>
              <a:rPr lang="en-US" sz="2400" b="1" dirty="0">
                <a:solidFill>
                  <a:srgbClr val="3C3C3C"/>
                </a:solidFill>
                <a:highlight>
                  <a:srgbClr val="FEFEFE"/>
                </a:highlight>
                <a:latin typeface="OpenSans"/>
                <a:ea typeface="Calibri"/>
                <a:cs typeface="Times New Roman"/>
              </a:rPr>
              <a:t>private sector capital via PPPs </a:t>
            </a:r>
            <a:r>
              <a:rPr lang="en-US" sz="2400" dirty="0">
                <a:solidFill>
                  <a:srgbClr val="3C3C3C"/>
                </a:solidFill>
                <a:highlight>
                  <a:srgbClr val="FEFEFE"/>
                </a:highlight>
                <a:latin typeface="OpenSans"/>
                <a:ea typeface="Calibri"/>
                <a:cs typeface="Times New Roman"/>
              </a:rPr>
              <a:t>as much as possible to </a:t>
            </a:r>
            <a:r>
              <a:rPr lang="en-US" sz="2400" b="1" dirty="0">
                <a:solidFill>
                  <a:srgbClr val="3C3C3C"/>
                </a:solidFill>
                <a:highlight>
                  <a:srgbClr val="FEFEFE"/>
                </a:highlight>
                <a:latin typeface="OpenSans"/>
                <a:ea typeface="Calibri"/>
                <a:cs typeface="Times New Roman"/>
              </a:rPr>
              <a:t>combine</a:t>
            </a:r>
            <a:r>
              <a:rPr lang="en-US" sz="2400" dirty="0">
                <a:solidFill>
                  <a:srgbClr val="3C3C3C"/>
                </a:solidFill>
                <a:highlight>
                  <a:srgbClr val="FEFEFE"/>
                </a:highlight>
                <a:latin typeface="OpenSans"/>
                <a:ea typeface="Calibri"/>
                <a:cs typeface="Times New Roman"/>
              </a:rPr>
              <a:t> project elements and provide infrastructure </a:t>
            </a:r>
            <a:r>
              <a:rPr lang="en-US" sz="2400" b="1" dirty="0">
                <a:solidFill>
                  <a:srgbClr val="3C3C3C"/>
                </a:solidFill>
                <a:highlight>
                  <a:srgbClr val="FEFEFE"/>
                </a:highlight>
                <a:latin typeface="OpenSans"/>
                <a:ea typeface="Calibri"/>
                <a:cs typeface="Times New Roman"/>
              </a:rPr>
              <a:t>financing</a:t>
            </a:r>
          </a:p>
          <a:p>
            <a:pPr marL="800100" lvl="1" indent="-342900" algn="l">
              <a:buFont typeface="Arial" panose="020B0604020202020204" pitchFamily="34" charset="0"/>
              <a:buChar char="•"/>
            </a:pPr>
            <a:r>
              <a:rPr lang="en-US" sz="2400" b="1" dirty="0">
                <a:solidFill>
                  <a:srgbClr val="3C3C3C"/>
                </a:solidFill>
                <a:highlight>
                  <a:srgbClr val="FEFEFE"/>
                </a:highlight>
                <a:latin typeface="OpenSans"/>
                <a:ea typeface="Calibri"/>
                <a:cs typeface="Times New Roman"/>
              </a:rPr>
              <a:t>Standardize and bundle projects</a:t>
            </a:r>
            <a:r>
              <a:rPr lang="en-US" sz="2400" dirty="0">
                <a:solidFill>
                  <a:srgbClr val="3C3C3C"/>
                </a:solidFill>
                <a:highlight>
                  <a:srgbClr val="FEFEFE"/>
                </a:highlight>
                <a:latin typeface="OpenSans"/>
                <a:ea typeface="Calibri"/>
                <a:cs typeface="Times New Roman"/>
              </a:rPr>
              <a:t> to achieve project </a:t>
            </a:r>
            <a:r>
              <a:rPr lang="en-US" sz="2400" b="1" dirty="0">
                <a:solidFill>
                  <a:srgbClr val="3C3C3C"/>
                </a:solidFill>
                <a:highlight>
                  <a:srgbClr val="FEFEFE"/>
                </a:highlight>
                <a:latin typeface="OpenSans"/>
                <a:ea typeface="Calibri"/>
                <a:cs typeface="Times New Roman"/>
              </a:rPr>
              <a:t>scale</a:t>
            </a:r>
            <a:r>
              <a:rPr lang="en-US" sz="2400" dirty="0">
                <a:solidFill>
                  <a:srgbClr val="3C3C3C"/>
                </a:solidFill>
                <a:highlight>
                  <a:srgbClr val="FEFEFE"/>
                </a:highlight>
                <a:latin typeface="OpenSans"/>
                <a:ea typeface="Calibri"/>
                <a:cs typeface="Times New Roman"/>
              </a:rPr>
              <a:t> as fast as possible</a:t>
            </a:r>
          </a:p>
          <a:p>
            <a:pPr marL="800100" lvl="1" indent="-342900" algn="l">
              <a:buFont typeface="Arial" panose="020B0604020202020204" pitchFamily="34" charset="0"/>
              <a:buChar char="•"/>
            </a:pPr>
            <a:r>
              <a:rPr lang="en-US" sz="2400" dirty="0">
                <a:solidFill>
                  <a:srgbClr val="3C3C3C"/>
                </a:solidFill>
                <a:highlight>
                  <a:srgbClr val="FEFEFE"/>
                </a:highlight>
                <a:latin typeface="OpenSans"/>
                <a:ea typeface="Calibri"/>
                <a:cs typeface="Times New Roman"/>
              </a:rPr>
              <a:t>Ensure all infrastructure contracts include </a:t>
            </a:r>
            <a:r>
              <a:rPr lang="en-US" sz="2400" b="1" dirty="0">
                <a:solidFill>
                  <a:srgbClr val="3C3C3C"/>
                </a:solidFill>
                <a:highlight>
                  <a:srgbClr val="FEFEFE"/>
                </a:highlight>
                <a:latin typeface="OpenSans"/>
                <a:ea typeface="Calibri"/>
                <a:cs typeface="Times New Roman"/>
              </a:rPr>
              <a:t>“future proofing”</a:t>
            </a:r>
            <a:r>
              <a:rPr lang="en-US" sz="2400" dirty="0">
                <a:solidFill>
                  <a:srgbClr val="3C3C3C"/>
                </a:solidFill>
                <a:highlight>
                  <a:srgbClr val="FEFEFE"/>
                </a:highlight>
                <a:latin typeface="OpenSans"/>
                <a:ea typeface="Calibri"/>
                <a:cs typeface="Times New Roman"/>
              </a:rPr>
              <a:t> </a:t>
            </a:r>
          </a:p>
          <a:p>
            <a:pPr marL="800100" lvl="1" indent="-342900" algn="l">
              <a:buFont typeface="Arial" panose="020B0604020202020204" pitchFamily="34" charset="0"/>
              <a:buChar char="•"/>
            </a:pPr>
            <a:r>
              <a:rPr lang="en-US" sz="2400" dirty="0">
                <a:solidFill>
                  <a:srgbClr val="3C3C3C"/>
                </a:solidFill>
                <a:highlight>
                  <a:srgbClr val="FEFEFE"/>
                </a:highlight>
                <a:latin typeface="OpenSans"/>
                <a:ea typeface="Calibri"/>
                <a:cs typeface="Times New Roman"/>
              </a:rPr>
              <a:t>Incorporate </a:t>
            </a:r>
            <a:r>
              <a:rPr lang="en-US" sz="2400" b="1" dirty="0">
                <a:solidFill>
                  <a:srgbClr val="3C3C3C"/>
                </a:solidFill>
                <a:highlight>
                  <a:srgbClr val="FEFEFE"/>
                </a:highlight>
                <a:latin typeface="OpenSans"/>
                <a:ea typeface="Calibri"/>
                <a:cs typeface="Times New Roman"/>
              </a:rPr>
              <a:t>value capture</a:t>
            </a:r>
            <a:r>
              <a:rPr lang="en-US" sz="2400" dirty="0">
                <a:solidFill>
                  <a:srgbClr val="3C3C3C"/>
                </a:solidFill>
                <a:highlight>
                  <a:srgbClr val="FEFEFE"/>
                </a:highlight>
                <a:latin typeface="OpenSans"/>
                <a:ea typeface="Calibri"/>
                <a:cs typeface="Times New Roman"/>
              </a:rPr>
              <a:t> as much as possible</a:t>
            </a:r>
          </a:p>
          <a:p>
            <a:pPr marL="800100" lvl="1" indent="-342900" algn="l">
              <a:buFont typeface="Arial" panose="020B0604020202020204" pitchFamily="34" charset="0"/>
              <a:buChar char="•"/>
            </a:pPr>
            <a:r>
              <a:rPr lang="en-US" sz="2400" dirty="0">
                <a:solidFill>
                  <a:srgbClr val="3C3C3C"/>
                </a:solidFill>
                <a:highlight>
                  <a:srgbClr val="FEFEFE"/>
                </a:highlight>
                <a:latin typeface="OpenSans"/>
                <a:ea typeface="Calibri"/>
                <a:cs typeface="Times New Roman"/>
              </a:rPr>
              <a:t>Improve </a:t>
            </a:r>
            <a:r>
              <a:rPr lang="en-US" sz="2400" b="1" dirty="0">
                <a:solidFill>
                  <a:srgbClr val="3C3C3C"/>
                </a:solidFill>
                <a:highlight>
                  <a:srgbClr val="FEFEFE"/>
                </a:highlight>
                <a:latin typeface="OpenSans"/>
                <a:ea typeface="Calibri"/>
                <a:cs typeface="Times New Roman"/>
              </a:rPr>
              <a:t>public-sector capacity</a:t>
            </a:r>
            <a:r>
              <a:rPr lang="en-US" sz="2400" dirty="0">
                <a:solidFill>
                  <a:srgbClr val="3C3C3C"/>
                </a:solidFill>
                <a:highlight>
                  <a:srgbClr val="FEFEFE"/>
                </a:highlight>
                <a:latin typeface="OpenSans"/>
                <a:ea typeface="Calibri"/>
                <a:cs typeface="Times New Roman"/>
              </a:rPr>
              <a:t> and implement </a:t>
            </a:r>
            <a:r>
              <a:rPr lang="en-US" sz="2400" b="1" dirty="0">
                <a:solidFill>
                  <a:srgbClr val="3C3C3C"/>
                </a:solidFill>
                <a:highlight>
                  <a:srgbClr val="FEFEFE"/>
                </a:highlight>
                <a:latin typeface="OpenSans"/>
                <a:ea typeface="Calibri"/>
                <a:cs typeface="Times New Roman"/>
              </a:rPr>
              <a:t>“PPP units”</a:t>
            </a:r>
          </a:p>
          <a:p>
            <a:pPr marL="800100" lvl="1" indent="-342900" algn="l">
              <a:buFont typeface="Arial" panose="020B0604020202020204" pitchFamily="34" charset="0"/>
              <a:buChar char="•"/>
            </a:pPr>
            <a:endParaRPr lang="en-US" sz="2000" dirty="0">
              <a:solidFill>
                <a:srgbClr val="3C3C3C"/>
              </a:solidFill>
              <a:highlight>
                <a:srgbClr val="FEFEFE"/>
              </a:highlight>
              <a:latin typeface="OpenSans"/>
              <a:ea typeface="Calibri"/>
              <a:cs typeface="Times New Roman"/>
            </a:endParaRPr>
          </a:p>
          <a:p>
            <a:pPr marL="800100" lvl="1" indent="-342900" algn="l">
              <a:buFont typeface="Arial" panose="020B0604020202020204" pitchFamily="34" charset="0"/>
              <a:buChar char="•"/>
            </a:pPr>
            <a:endParaRPr lang="en-US" sz="2000" dirty="0">
              <a:solidFill>
                <a:schemeClr val="tx1"/>
              </a:solidFill>
              <a:ea typeface="Calibri"/>
              <a:cs typeface="Times New Roman"/>
            </a:endParaRPr>
          </a:p>
          <a:p>
            <a:pPr marL="0" marR="0" indent="0" algn="l">
              <a:lnSpc>
                <a:spcPct val="115000"/>
              </a:lnSpc>
              <a:spcBef>
                <a:spcPts val="0"/>
              </a:spcBef>
              <a:spcAft>
                <a:spcPts val="1000"/>
              </a:spcAft>
              <a:buNone/>
            </a:pPr>
            <a:endParaRPr lang="en-US" sz="3300" dirty="0">
              <a:solidFill>
                <a:schemeClr val="tx1"/>
              </a:solidFill>
              <a:ea typeface="Calibri"/>
              <a:cs typeface="Times New Roman"/>
            </a:endParaRPr>
          </a:p>
          <a:p>
            <a:endParaRPr lang="en-US" dirty="0"/>
          </a:p>
        </p:txBody>
      </p:sp>
    </p:spTree>
    <p:extLst>
      <p:ext uri="{BB962C8B-B14F-4D97-AF65-F5344CB8AC3E}">
        <p14:creationId xmlns:p14="http://schemas.microsoft.com/office/powerpoint/2010/main" val="3982778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61CDE1-6B76-42AC-8266-F1356337CEB9}"/>
              </a:ext>
            </a:extLst>
          </p:cNvPr>
          <p:cNvPicPr>
            <a:picLocks noChangeAspect="1"/>
          </p:cNvPicPr>
          <p:nvPr/>
        </p:nvPicPr>
        <p:blipFill>
          <a:blip r:embed="rId2"/>
          <a:stretch>
            <a:fillRect/>
          </a:stretch>
        </p:blipFill>
        <p:spPr>
          <a:xfrm>
            <a:off x="2819402" y="2819400"/>
            <a:ext cx="3428999" cy="2514600"/>
          </a:xfrm>
          <a:prstGeom prst="rect">
            <a:avLst/>
          </a:prstGeom>
        </p:spPr>
      </p:pic>
      <p:sp>
        <p:nvSpPr>
          <p:cNvPr id="2" name="Text Placeholder 1">
            <a:extLst>
              <a:ext uri="{FF2B5EF4-FFF2-40B4-BE49-F238E27FC236}">
                <a16:creationId xmlns:a16="http://schemas.microsoft.com/office/drawing/2014/main" id="{8A6CE4F4-656C-4ACB-8CDC-A3DE1C7E27ED}"/>
              </a:ext>
            </a:extLst>
          </p:cNvPr>
          <p:cNvSpPr>
            <a:spLocks noGrp="1"/>
          </p:cNvSpPr>
          <p:nvPr>
            <p:ph type="body" sz="quarter" idx="13"/>
          </p:nvPr>
        </p:nvSpPr>
        <p:spPr>
          <a:xfrm>
            <a:off x="0" y="2286000"/>
            <a:ext cx="9144000" cy="3962400"/>
          </a:xfrm>
        </p:spPr>
        <p:txBody>
          <a:bodyPr>
            <a:normAutofit fontScale="70000" lnSpcReduction="20000"/>
          </a:bodyPr>
          <a:lstStyle/>
          <a:p>
            <a:pPr algn="l"/>
            <a:r>
              <a:rPr lang="en-US" sz="2600" dirty="0"/>
              <a:t>Ithaca partnered with Johnson Controls using a 20-year performance contract in biogas-to-energy conversion</a:t>
            </a:r>
            <a:br>
              <a:rPr lang="en-US" sz="2400" dirty="0"/>
            </a:br>
            <a:endParaRPr lang="en-US" sz="2400" dirty="0"/>
          </a:p>
          <a:p>
            <a:pPr algn="l"/>
            <a:r>
              <a:rPr lang="en-US" sz="2400" dirty="0"/>
              <a:t>Benefits include:</a:t>
            </a:r>
          </a:p>
          <a:p>
            <a:pPr algn="l"/>
            <a:endParaRPr lang="en-US" sz="2400" dirty="0"/>
          </a:p>
          <a:p>
            <a:pPr algn="l"/>
            <a:r>
              <a:rPr lang="en-US" sz="2400" dirty="0"/>
              <a:t>* Lower GHGs</a:t>
            </a:r>
          </a:p>
          <a:p>
            <a:pPr algn="l"/>
            <a:r>
              <a:rPr lang="en-US" sz="2400" dirty="0"/>
              <a:t>* Lower plant power costs</a:t>
            </a:r>
          </a:p>
          <a:p>
            <a:pPr algn="l"/>
            <a:r>
              <a:rPr lang="en-US" sz="2400" dirty="0"/>
              <a:t>* Plant sells power to the grid</a:t>
            </a:r>
          </a:p>
          <a:p>
            <a:pPr algn="l"/>
            <a:r>
              <a:rPr lang="en-US" sz="2400" dirty="0"/>
              <a:t>* City gets processing (“tipping”)</a:t>
            </a:r>
          </a:p>
          <a:p>
            <a:pPr algn="l"/>
            <a:r>
              <a:rPr lang="en-US" sz="2400" dirty="0"/>
              <a:t>fees from other towns</a:t>
            </a:r>
          </a:p>
          <a:p>
            <a:pPr algn="l"/>
            <a:r>
              <a:rPr lang="en-US" sz="2400" dirty="0"/>
              <a:t>* Low (or no) upfront costs to</a:t>
            </a:r>
          </a:p>
          <a:p>
            <a:pPr algn="l"/>
            <a:r>
              <a:rPr lang="en-US" sz="2400" dirty="0"/>
              <a:t>	City!</a:t>
            </a:r>
          </a:p>
          <a:p>
            <a:pPr algn="l"/>
            <a:r>
              <a:rPr lang="en-US" sz="2400" dirty="0"/>
              <a:t>* Installation paid for my bonding </a:t>
            </a:r>
          </a:p>
          <a:p>
            <a:pPr algn="l"/>
            <a:r>
              <a:rPr lang="en-US" sz="2400" dirty="0"/>
              <a:t>	against lower electric bills!</a:t>
            </a:r>
          </a:p>
          <a:p>
            <a:pPr algn="l"/>
            <a:endParaRPr lang="en-US" sz="2400" dirty="0"/>
          </a:p>
        </p:txBody>
      </p:sp>
      <p:sp>
        <p:nvSpPr>
          <p:cNvPr id="3" name="Title 2">
            <a:extLst>
              <a:ext uri="{FF2B5EF4-FFF2-40B4-BE49-F238E27FC236}">
                <a16:creationId xmlns:a16="http://schemas.microsoft.com/office/drawing/2014/main" id="{69FCDEA0-78EA-47EC-A930-C6F833D01E22}"/>
              </a:ext>
            </a:extLst>
          </p:cNvPr>
          <p:cNvSpPr>
            <a:spLocks noGrp="1"/>
          </p:cNvSpPr>
          <p:nvPr>
            <p:ph type="title"/>
          </p:nvPr>
        </p:nvSpPr>
        <p:spPr>
          <a:xfrm>
            <a:off x="0" y="304800"/>
            <a:ext cx="9144000" cy="1066800"/>
          </a:xfrm>
        </p:spPr>
        <p:txBody>
          <a:bodyPr>
            <a:normAutofit/>
          </a:bodyPr>
          <a:lstStyle/>
          <a:p>
            <a:r>
              <a:rPr lang="en-US" dirty="0"/>
              <a:t>Local Example Value Capture Deal </a:t>
            </a:r>
            <a:br>
              <a:rPr lang="en-US" dirty="0"/>
            </a:br>
            <a:r>
              <a:rPr lang="en-US" dirty="0"/>
              <a:t>Ithaca (NY) Area Wastewater Treatment Facility</a:t>
            </a:r>
          </a:p>
        </p:txBody>
      </p:sp>
      <p:pic>
        <p:nvPicPr>
          <p:cNvPr id="5" name="Picture 4">
            <a:extLst>
              <a:ext uri="{FF2B5EF4-FFF2-40B4-BE49-F238E27FC236}">
                <a16:creationId xmlns:a16="http://schemas.microsoft.com/office/drawing/2014/main" id="{E4F3E828-EF82-4848-8853-25DF5208DA62}"/>
              </a:ext>
            </a:extLst>
          </p:cNvPr>
          <p:cNvPicPr>
            <a:picLocks noChangeAspect="1"/>
          </p:cNvPicPr>
          <p:nvPr/>
        </p:nvPicPr>
        <p:blipFill>
          <a:blip r:embed="rId3"/>
          <a:stretch>
            <a:fillRect/>
          </a:stretch>
        </p:blipFill>
        <p:spPr>
          <a:xfrm>
            <a:off x="6324600" y="2819400"/>
            <a:ext cx="2590800" cy="2514600"/>
          </a:xfrm>
          <a:prstGeom prst="rect">
            <a:avLst/>
          </a:prstGeom>
        </p:spPr>
      </p:pic>
    </p:spTree>
    <p:extLst>
      <p:ext uri="{BB962C8B-B14F-4D97-AF65-F5344CB8AC3E}">
        <p14:creationId xmlns:p14="http://schemas.microsoft.com/office/powerpoint/2010/main" val="286373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21D467-1B81-456F-9E61-B18CE0DCA1C6}"/>
              </a:ext>
            </a:extLst>
          </p:cNvPr>
          <p:cNvPicPr>
            <a:picLocks noChangeAspect="1"/>
          </p:cNvPicPr>
          <p:nvPr/>
        </p:nvPicPr>
        <p:blipFill>
          <a:blip r:embed="rId2"/>
          <a:stretch>
            <a:fillRect/>
          </a:stretch>
        </p:blipFill>
        <p:spPr>
          <a:xfrm>
            <a:off x="1981201" y="2362200"/>
            <a:ext cx="5114925" cy="3409950"/>
          </a:xfrm>
          <a:prstGeom prst="rect">
            <a:avLst/>
          </a:prstGeom>
        </p:spPr>
      </p:pic>
      <p:sp>
        <p:nvSpPr>
          <p:cNvPr id="2" name="Text Placeholder 1">
            <a:extLst>
              <a:ext uri="{FF2B5EF4-FFF2-40B4-BE49-F238E27FC236}">
                <a16:creationId xmlns:a16="http://schemas.microsoft.com/office/drawing/2014/main" id="{48CC5D1D-67C0-48F7-B19D-F972869ACC57}"/>
              </a:ext>
            </a:extLst>
          </p:cNvPr>
          <p:cNvSpPr>
            <a:spLocks noGrp="1"/>
          </p:cNvSpPr>
          <p:nvPr>
            <p:ph type="body" sz="quarter" idx="13"/>
          </p:nvPr>
        </p:nvSpPr>
        <p:spPr>
          <a:xfrm>
            <a:off x="0" y="2514601"/>
            <a:ext cx="9144000" cy="1976439"/>
          </a:xfrm>
        </p:spPr>
        <p:txBody>
          <a:bodyPr/>
          <a:lstStyle/>
          <a:p>
            <a:endParaRPr lang="en-US" dirty="0"/>
          </a:p>
        </p:txBody>
      </p:sp>
      <p:sp>
        <p:nvSpPr>
          <p:cNvPr id="3" name="Title 2">
            <a:extLst>
              <a:ext uri="{FF2B5EF4-FFF2-40B4-BE49-F238E27FC236}">
                <a16:creationId xmlns:a16="http://schemas.microsoft.com/office/drawing/2014/main" id="{6912A2C7-E3EA-4FA9-8104-C3CC3FC4B3E2}"/>
              </a:ext>
            </a:extLst>
          </p:cNvPr>
          <p:cNvSpPr>
            <a:spLocks noGrp="1"/>
          </p:cNvSpPr>
          <p:nvPr>
            <p:ph type="title"/>
          </p:nvPr>
        </p:nvSpPr>
        <p:spPr>
          <a:xfrm>
            <a:off x="0" y="1447800"/>
            <a:ext cx="9144000" cy="609600"/>
          </a:xfrm>
        </p:spPr>
        <p:txBody>
          <a:bodyPr>
            <a:normAutofit/>
          </a:bodyPr>
          <a:lstStyle/>
          <a:p>
            <a:r>
              <a:rPr lang="en-US" dirty="0"/>
              <a:t>Innovations in Methane Capture!</a:t>
            </a:r>
          </a:p>
        </p:txBody>
      </p:sp>
    </p:spTree>
    <p:extLst>
      <p:ext uri="{BB962C8B-B14F-4D97-AF65-F5344CB8AC3E}">
        <p14:creationId xmlns:p14="http://schemas.microsoft.com/office/powerpoint/2010/main" val="319894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BFAA0-89EE-026B-4ED5-3B98D342F2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D0086D-FA2B-7258-504D-834F0FC7644B}"/>
              </a:ext>
            </a:extLst>
          </p:cNvPr>
          <p:cNvSpPr>
            <a:spLocks noGrp="1"/>
          </p:cNvSpPr>
          <p:nvPr>
            <p:ph type="title" idx="4294967295"/>
          </p:nvPr>
        </p:nvSpPr>
        <p:spPr>
          <a:xfrm>
            <a:off x="228600" y="1295400"/>
            <a:ext cx="8458200" cy="5410200"/>
          </a:xfrm>
        </p:spPr>
        <p:txBody>
          <a:bodyPr>
            <a:normAutofit fontScale="90000"/>
          </a:bodyPr>
          <a:lstStyle/>
          <a:p>
            <a:pPr lvl="1" algn="l">
              <a:defRPr/>
            </a:pPr>
            <a:r>
              <a:rPr lang="en-US" altLang="en-US" sz="2800" b="1" u="sng" dirty="0"/>
              <a:t>Recommendation 6: Adopt PPP Units</a:t>
            </a:r>
            <a:br>
              <a:rPr lang="en-US" altLang="en-US" sz="2800" b="1" u="sng" dirty="0"/>
            </a:br>
            <a:br>
              <a:rPr lang="en-US" altLang="en-US" sz="2800" b="1" u="sng" dirty="0"/>
            </a:br>
            <a:r>
              <a:rPr lang="en-US" altLang="en-US" sz="2800" dirty="0"/>
              <a:t>Major challenge to adopting these policies: Public-Sector Capacity</a:t>
            </a:r>
            <a:br>
              <a:rPr lang="en-US" altLang="en-US" sz="2800" dirty="0"/>
            </a:br>
            <a:br>
              <a:rPr lang="en-US" altLang="en-US" sz="2800" dirty="0"/>
            </a:br>
            <a:r>
              <a:rPr lang="en-US" altLang="en-US" sz="2800" dirty="0"/>
              <a:t>* Ukraine reformed its infrastructure delivery in the post-	Soviet era by decentralizing control (outside of Kyiv)</a:t>
            </a:r>
            <a:br>
              <a:rPr lang="en-US" altLang="en-US" sz="2800" dirty="0"/>
            </a:br>
            <a:br>
              <a:rPr lang="en-US" altLang="en-US" sz="2800" dirty="0"/>
            </a:br>
            <a:r>
              <a:rPr lang="en-US" altLang="en-US" sz="2800" dirty="0"/>
              <a:t>* Many relatively new public-sector asset owners do not 	have experience with modern management 	techniques</a:t>
            </a:r>
            <a:br>
              <a:rPr lang="en-US" altLang="en-US" sz="2800" dirty="0"/>
            </a:br>
            <a:br>
              <a:rPr lang="en-US" altLang="en-US" sz="2800" dirty="0"/>
            </a:br>
            <a:r>
              <a:rPr lang="en-US" altLang="en-US" sz="2800" dirty="0"/>
              <a:t>* Large role for PPP units and public-sector executive 	education</a:t>
            </a:r>
            <a:br>
              <a:rPr lang="en-US" sz="3600" dirty="0"/>
            </a:br>
            <a:endParaRPr lang="en-US" sz="3600" i="1" dirty="0"/>
          </a:p>
        </p:txBody>
      </p:sp>
    </p:spTree>
    <p:extLst>
      <p:ext uri="{BB962C8B-B14F-4D97-AF65-F5344CB8AC3E}">
        <p14:creationId xmlns:p14="http://schemas.microsoft.com/office/powerpoint/2010/main" val="2840812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BFAA0-89EE-026B-4ED5-3B98D342F2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D0086D-FA2B-7258-504D-834F0FC7644B}"/>
              </a:ext>
            </a:extLst>
          </p:cNvPr>
          <p:cNvSpPr>
            <a:spLocks noGrp="1"/>
          </p:cNvSpPr>
          <p:nvPr>
            <p:ph type="title" idx="4294967295"/>
          </p:nvPr>
        </p:nvSpPr>
        <p:spPr>
          <a:xfrm>
            <a:off x="228600" y="304800"/>
            <a:ext cx="8458200" cy="6400800"/>
          </a:xfrm>
        </p:spPr>
        <p:txBody>
          <a:bodyPr>
            <a:normAutofit/>
          </a:bodyPr>
          <a:lstStyle/>
          <a:p>
            <a:pPr lvl="1" algn="l">
              <a:defRPr/>
            </a:pPr>
            <a:r>
              <a:rPr lang="en-US" altLang="en-US" sz="2800" b="1" u="sng" dirty="0"/>
              <a:t>Major challenge to adopting these policies:</a:t>
            </a:r>
            <a:r>
              <a:rPr lang="en-US" altLang="en-US" sz="2800" dirty="0"/>
              <a:t> Public-Sector Capacity (continued)</a:t>
            </a:r>
            <a:br>
              <a:rPr lang="en-US" altLang="en-US" sz="2800" dirty="0"/>
            </a:br>
            <a:br>
              <a:rPr lang="en-US" altLang="en-US" sz="2800" dirty="0"/>
            </a:br>
            <a:r>
              <a:rPr lang="en-US" altLang="en-US" sz="2800" dirty="0"/>
              <a:t>* A </a:t>
            </a:r>
            <a:r>
              <a:rPr lang="en-US" altLang="en-US" sz="2800" u="sng" dirty="0"/>
              <a:t>Public-Private Partnership (PPP) unit</a:t>
            </a:r>
            <a:r>
              <a:rPr lang="en-US" altLang="en-US" sz="2800" dirty="0"/>
              <a:t> is an 	organization that helps facilitate, promote, and 	assess PPPs. </a:t>
            </a:r>
            <a:br>
              <a:rPr lang="en-US" altLang="en-US" sz="2800" dirty="0"/>
            </a:br>
            <a:r>
              <a:rPr lang="en-US" altLang="en-US" sz="2800" dirty="0"/>
              <a:t>* PPP units can be government agencies or semi-	independent organizations that are partially or 	fully supported by the government.</a:t>
            </a:r>
            <a:br>
              <a:rPr lang="en-US" altLang="en-US" sz="2800" dirty="0"/>
            </a:br>
            <a:r>
              <a:rPr lang="en-US" altLang="en-US" sz="2800" dirty="0"/>
              <a:t> </a:t>
            </a:r>
            <a:br>
              <a:rPr lang="en-US" altLang="en-US" sz="2800" dirty="0"/>
            </a:br>
            <a:r>
              <a:rPr lang="en-US" altLang="en-US" sz="2800" dirty="0"/>
              <a:t>* PPP units help governments manage the risks 	associated with PPPs</a:t>
            </a:r>
            <a:endParaRPr lang="en-US" sz="3600" i="1" dirty="0"/>
          </a:p>
        </p:txBody>
      </p:sp>
    </p:spTree>
    <p:extLst>
      <p:ext uri="{BB962C8B-B14F-4D97-AF65-F5344CB8AC3E}">
        <p14:creationId xmlns:p14="http://schemas.microsoft.com/office/powerpoint/2010/main" val="186764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762000" y="838200"/>
            <a:ext cx="7848600" cy="914400"/>
          </a:xfrm>
        </p:spPr>
        <p:txBody>
          <a:bodyPr>
            <a:normAutofit fontScale="77500" lnSpcReduction="20000"/>
          </a:bodyPr>
          <a:lstStyle/>
          <a:p>
            <a:pPr marL="0" marR="0" indent="0">
              <a:lnSpc>
                <a:spcPct val="115000"/>
              </a:lnSpc>
              <a:spcBef>
                <a:spcPts val="0"/>
              </a:spcBef>
              <a:spcAft>
                <a:spcPts val="1000"/>
              </a:spcAft>
              <a:buNone/>
            </a:pPr>
            <a:r>
              <a:rPr lang="en-US" sz="3400" b="1" dirty="0">
                <a:solidFill>
                  <a:schemeClr val="tx1"/>
                </a:solidFill>
                <a:ea typeface="Calibri"/>
                <a:cs typeface="Times New Roman"/>
              </a:rPr>
              <a:t>How can Better Infra Policy</a:t>
            </a:r>
            <a:br>
              <a:rPr lang="en-US" sz="3400" b="1" dirty="0">
                <a:solidFill>
                  <a:schemeClr val="tx1"/>
                </a:solidFill>
                <a:ea typeface="Calibri"/>
                <a:cs typeface="Times New Roman"/>
              </a:rPr>
            </a:br>
            <a:r>
              <a:rPr lang="en-US" sz="3400" b="1" dirty="0">
                <a:solidFill>
                  <a:schemeClr val="tx1"/>
                </a:solidFill>
                <a:ea typeface="Calibri"/>
                <a:cs typeface="Times New Roman"/>
              </a:rPr>
              <a:t>Help Recovery in Ukraine?</a:t>
            </a:r>
            <a:endParaRPr lang="en-US" dirty="0"/>
          </a:p>
        </p:txBody>
      </p:sp>
      <p:pic>
        <p:nvPicPr>
          <p:cNvPr id="3074" name="Picture 2" descr="No photo description available.">
            <a:extLst>
              <a:ext uri="{FF2B5EF4-FFF2-40B4-BE49-F238E27FC236}">
                <a16:creationId xmlns:a16="http://schemas.microsoft.com/office/drawing/2014/main" id="{E190C96C-5189-19A1-ECAC-F194F54D8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05000"/>
            <a:ext cx="7010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405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B19A0-F384-E16E-4137-C0BBA9CA6429}"/>
              </a:ext>
            </a:extLst>
          </p:cNvPr>
          <p:cNvSpPr>
            <a:spLocks noGrp="1"/>
          </p:cNvSpPr>
          <p:nvPr>
            <p:ph type="title"/>
          </p:nvPr>
        </p:nvSpPr>
        <p:spPr/>
        <p:txBody>
          <a:bodyPr/>
          <a:lstStyle/>
          <a:p>
            <a:pPr eaLnBrk="1" hangingPunct="1">
              <a:defRPr/>
            </a:pPr>
            <a:r>
              <a:rPr lang="en-US" dirty="0"/>
              <a:t>Thank you!!</a:t>
            </a:r>
          </a:p>
        </p:txBody>
      </p:sp>
      <p:pic>
        <p:nvPicPr>
          <p:cNvPr id="28675" name="Content Placeholder 3">
            <a:extLst>
              <a:ext uri="{FF2B5EF4-FFF2-40B4-BE49-F238E27FC236}">
                <a16:creationId xmlns:a16="http://schemas.microsoft.com/office/drawing/2014/main" id="{CFF81A79-8CFB-9A8E-65B9-B50ED3FA16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98625" y="2057400"/>
            <a:ext cx="5791200" cy="36576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81000" y="914400"/>
            <a:ext cx="8382000" cy="5410200"/>
          </a:xfrm>
        </p:spPr>
        <p:txBody>
          <a:bodyPr>
            <a:normAutofit/>
          </a:bodyPr>
          <a:lstStyle/>
          <a:p>
            <a:pPr algn="l"/>
            <a:r>
              <a:rPr lang="en-US" sz="2000" b="0" i="1" dirty="0">
                <a:solidFill>
                  <a:srgbClr val="3C3C3C"/>
                </a:solidFill>
                <a:effectLst/>
                <a:highlight>
                  <a:srgbClr val="FEFEFE"/>
                </a:highlight>
                <a:latin typeface="OpenSans"/>
              </a:rPr>
              <a:t>Russia has strategically targeted Ukraine’s energy infrastructure</a:t>
            </a:r>
          </a:p>
          <a:p>
            <a:pPr algn="l"/>
            <a:endParaRPr lang="en-US" sz="2000" b="0" i="0" dirty="0">
              <a:solidFill>
                <a:srgbClr val="3C3C3C"/>
              </a:solidFill>
              <a:effectLst/>
              <a:highlight>
                <a:srgbClr val="FEFEFE"/>
              </a:highlight>
              <a:latin typeface="OpenSans"/>
            </a:endParaRPr>
          </a:p>
          <a:p>
            <a:pPr marL="0" marR="0" indent="0">
              <a:lnSpc>
                <a:spcPct val="115000"/>
              </a:lnSpc>
              <a:spcBef>
                <a:spcPts val="0"/>
              </a:spcBef>
              <a:spcAft>
                <a:spcPts val="1000"/>
              </a:spcAft>
              <a:buNone/>
            </a:pPr>
            <a:endParaRPr lang="en-US" sz="3300" dirty="0">
              <a:solidFill>
                <a:schemeClr val="tx1"/>
              </a:solidFill>
              <a:ea typeface="Calibri"/>
              <a:cs typeface="Times New Roman"/>
            </a:endParaRPr>
          </a:p>
          <a:p>
            <a:pPr marL="0" marR="0" indent="0" algn="l">
              <a:lnSpc>
                <a:spcPct val="115000"/>
              </a:lnSpc>
              <a:spcBef>
                <a:spcPts val="0"/>
              </a:spcBef>
              <a:spcAft>
                <a:spcPts val="1000"/>
              </a:spcAft>
              <a:buNone/>
            </a:pPr>
            <a:endParaRPr lang="en-US" sz="3300" dirty="0">
              <a:solidFill>
                <a:schemeClr val="tx1"/>
              </a:solidFill>
              <a:ea typeface="Calibri"/>
              <a:cs typeface="Times New Roman"/>
            </a:endParaRPr>
          </a:p>
          <a:p>
            <a:endParaRPr lang="en-US" dirty="0"/>
          </a:p>
        </p:txBody>
      </p:sp>
      <p:pic>
        <p:nvPicPr>
          <p:cNvPr id="4" name="Picture 3">
            <a:extLst>
              <a:ext uri="{FF2B5EF4-FFF2-40B4-BE49-F238E27FC236}">
                <a16:creationId xmlns:a16="http://schemas.microsoft.com/office/drawing/2014/main" id="{07A55AC6-60B9-577E-66DE-BECBEC363294}"/>
              </a:ext>
            </a:extLst>
          </p:cNvPr>
          <p:cNvPicPr>
            <a:picLocks noChangeAspect="1"/>
          </p:cNvPicPr>
          <p:nvPr/>
        </p:nvPicPr>
        <p:blipFill>
          <a:blip r:embed="rId2"/>
          <a:stretch>
            <a:fillRect/>
          </a:stretch>
        </p:blipFill>
        <p:spPr>
          <a:xfrm>
            <a:off x="4267200" y="1295401"/>
            <a:ext cx="4191000" cy="2438399"/>
          </a:xfrm>
          <a:prstGeom prst="rect">
            <a:avLst/>
          </a:prstGeom>
        </p:spPr>
      </p:pic>
      <p:pic>
        <p:nvPicPr>
          <p:cNvPr id="5" name="Picture 4">
            <a:extLst>
              <a:ext uri="{FF2B5EF4-FFF2-40B4-BE49-F238E27FC236}">
                <a16:creationId xmlns:a16="http://schemas.microsoft.com/office/drawing/2014/main" id="{D2C41D74-D478-C8AD-82C7-ADA1491A4274}"/>
              </a:ext>
            </a:extLst>
          </p:cNvPr>
          <p:cNvPicPr>
            <a:picLocks noChangeAspect="1"/>
          </p:cNvPicPr>
          <p:nvPr/>
        </p:nvPicPr>
        <p:blipFill>
          <a:blip r:embed="rId3"/>
          <a:stretch>
            <a:fillRect/>
          </a:stretch>
        </p:blipFill>
        <p:spPr>
          <a:xfrm>
            <a:off x="304800" y="3786554"/>
            <a:ext cx="3886200" cy="2538046"/>
          </a:xfrm>
          <a:prstGeom prst="rect">
            <a:avLst/>
          </a:prstGeom>
        </p:spPr>
      </p:pic>
      <p:pic>
        <p:nvPicPr>
          <p:cNvPr id="7" name="Picture 6">
            <a:extLst>
              <a:ext uri="{FF2B5EF4-FFF2-40B4-BE49-F238E27FC236}">
                <a16:creationId xmlns:a16="http://schemas.microsoft.com/office/drawing/2014/main" id="{C39FA3B8-DBBA-7F46-4ECC-F2A2327E5857}"/>
              </a:ext>
            </a:extLst>
          </p:cNvPr>
          <p:cNvPicPr>
            <a:picLocks noChangeAspect="1"/>
          </p:cNvPicPr>
          <p:nvPr/>
        </p:nvPicPr>
        <p:blipFill>
          <a:blip r:embed="rId4"/>
          <a:stretch>
            <a:fillRect/>
          </a:stretch>
        </p:blipFill>
        <p:spPr>
          <a:xfrm>
            <a:off x="4267200" y="3786553"/>
            <a:ext cx="4191000" cy="2538045"/>
          </a:xfrm>
          <a:prstGeom prst="rect">
            <a:avLst/>
          </a:prstGeom>
        </p:spPr>
      </p:pic>
      <p:pic>
        <p:nvPicPr>
          <p:cNvPr id="9" name="Picture 8">
            <a:extLst>
              <a:ext uri="{FF2B5EF4-FFF2-40B4-BE49-F238E27FC236}">
                <a16:creationId xmlns:a16="http://schemas.microsoft.com/office/drawing/2014/main" id="{FF8C205B-1AE8-242A-CC17-F1AB7387BAB8}"/>
              </a:ext>
            </a:extLst>
          </p:cNvPr>
          <p:cNvPicPr>
            <a:picLocks noChangeAspect="1"/>
          </p:cNvPicPr>
          <p:nvPr/>
        </p:nvPicPr>
        <p:blipFill>
          <a:blip r:embed="rId5"/>
          <a:stretch>
            <a:fillRect/>
          </a:stretch>
        </p:blipFill>
        <p:spPr>
          <a:xfrm>
            <a:off x="304801" y="1295402"/>
            <a:ext cx="3886200" cy="2438398"/>
          </a:xfrm>
          <a:prstGeom prst="rect">
            <a:avLst/>
          </a:prstGeom>
        </p:spPr>
      </p:pic>
    </p:spTree>
    <p:extLst>
      <p:ext uri="{BB962C8B-B14F-4D97-AF65-F5344CB8AC3E}">
        <p14:creationId xmlns:p14="http://schemas.microsoft.com/office/powerpoint/2010/main" val="2473967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81000" y="762000"/>
            <a:ext cx="8382000" cy="5562600"/>
          </a:xfrm>
        </p:spPr>
        <p:txBody>
          <a:bodyPr>
            <a:normAutofit/>
          </a:bodyPr>
          <a:lstStyle/>
          <a:p>
            <a:pPr algn="l"/>
            <a:r>
              <a:rPr lang="en-US" sz="2400" b="0" i="1" dirty="0">
                <a:solidFill>
                  <a:srgbClr val="3C3C3C"/>
                </a:solidFill>
                <a:effectLst/>
                <a:highlight>
                  <a:srgbClr val="FEFEFE"/>
                </a:highlight>
                <a:latin typeface="OpenSans"/>
              </a:rPr>
              <a:t>Russia </a:t>
            </a:r>
            <a:r>
              <a:rPr lang="en-US" sz="2400" i="1" dirty="0">
                <a:solidFill>
                  <a:srgbClr val="3C3C3C"/>
                </a:solidFill>
                <a:highlight>
                  <a:srgbClr val="FEFEFE"/>
                </a:highlight>
                <a:latin typeface="OpenSans"/>
              </a:rPr>
              <a:t>is targeting Ukraine’s energy infrastructure</a:t>
            </a:r>
          </a:p>
          <a:p>
            <a:pPr algn="l"/>
            <a:r>
              <a:rPr lang="en-US" sz="2400" b="0" i="1" dirty="0">
                <a:solidFill>
                  <a:srgbClr val="3C3C3C"/>
                </a:solidFill>
                <a:effectLst/>
                <a:highlight>
                  <a:srgbClr val="FEFEFE"/>
                </a:highlight>
                <a:latin typeface="OpenSans"/>
              </a:rPr>
              <a:t>Dixi Group Study, October 2, 2024</a:t>
            </a:r>
          </a:p>
          <a:p>
            <a:pPr algn="l"/>
            <a:endParaRPr lang="en-US" sz="2000" b="0" i="1" dirty="0">
              <a:solidFill>
                <a:srgbClr val="3C3C3C"/>
              </a:solidFill>
              <a:effectLst/>
              <a:highlight>
                <a:srgbClr val="FEFEFE"/>
              </a:highlight>
              <a:latin typeface="OpenSans"/>
            </a:endParaRPr>
          </a:p>
          <a:p>
            <a:pPr lvl="1" algn="l"/>
            <a:r>
              <a:rPr lang="en-US" sz="2400" b="0" i="1" dirty="0">
                <a:solidFill>
                  <a:srgbClr val="3C3C3C"/>
                </a:solidFill>
                <a:effectLst/>
                <a:highlight>
                  <a:srgbClr val="FEFEFE"/>
                </a:highlight>
                <a:latin typeface="OpenSans"/>
              </a:rPr>
              <a:t>“As a result of the occupation and attacks in 2022-2023, Ukraine’s power system lost about 21 GW of capacity. In 2024, the losses from the missile and drone campaign are estimated at more than 9 GW of thermal and hydro generation. In addition to generation, Russia also regularly strikes at critical power grid nodes in order to destabilize the power system and limit the ability to transmit electricity within the country, as well as complicate its imports. It is obvious that the enemy will strike again, perhaps even before the beginning of winter,” said Oksana </a:t>
            </a:r>
            <a:r>
              <a:rPr lang="en-US" sz="2400" b="0" i="1" dirty="0" err="1">
                <a:solidFill>
                  <a:srgbClr val="3C3C3C"/>
                </a:solidFill>
                <a:effectLst/>
                <a:highlight>
                  <a:srgbClr val="FEFEFE"/>
                </a:highlight>
                <a:latin typeface="OpenSans"/>
              </a:rPr>
              <a:t>Zuieva</a:t>
            </a:r>
            <a:r>
              <a:rPr lang="en-US" sz="2400" b="0" i="1" dirty="0">
                <a:solidFill>
                  <a:srgbClr val="3C3C3C"/>
                </a:solidFill>
                <a:effectLst/>
                <a:highlight>
                  <a:srgbClr val="FEFEFE"/>
                </a:highlight>
                <a:latin typeface="OpenSans"/>
              </a:rPr>
              <a:t>, senior open data expert at </a:t>
            </a:r>
            <a:r>
              <a:rPr lang="en-US" sz="2400" b="0" i="1" dirty="0" err="1">
                <a:solidFill>
                  <a:srgbClr val="3C3C3C"/>
                </a:solidFill>
                <a:effectLst/>
                <a:highlight>
                  <a:srgbClr val="FEFEFE"/>
                </a:highlight>
                <a:latin typeface="OpenSans"/>
              </a:rPr>
              <a:t>DiXi</a:t>
            </a:r>
            <a:r>
              <a:rPr lang="en-US" sz="2400" b="0" i="1" dirty="0">
                <a:solidFill>
                  <a:srgbClr val="3C3C3C"/>
                </a:solidFill>
                <a:effectLst/>
                <a:highlight>
                  <a:srgbClr val="FEFEFE"/>
                </a:highlight>
                <a:latin typeface="OpenSans"/>
              </a:rPr>
              <a:t> Group.</a:t>
            </a:r>
            <a:endParaRPr lang="en-US" sz="2400" b="0" i="0" dirty="0">
              <a:solidFill>
                <a:srgbClr val="3C3C3C"/>
              </a:solidFill>
              <a:effectLst/>
              <a:highlight>
                <a:srgbClr val="FEFEFE"/>
              </a:highlight>
              <a:latin typeface="OpenSans"/>
            </a:endParaRPr>
          </a:p>
          <a:p>
            <a:pPr algn="l"/>
            <a:endParaRPr lang="en-US" sz="2000" b="0" i="0" dirty="0">
              <a:solidFill>
                <a:srgbClr val="3C3C3C"/>
              </a:solidFill>
              <a:effectLst/>
              <a:highlight>
                <a:srgbClr val="FEFEFE"/>
              </a:highlight>
              <a:latin typeface="OpenSans"/>
            </a:endParaRPr>
          </a:p>
          <a:p>
            <a:pPr marL="0" marR="0" indent="0">
              <a:lnSpc>
                <a:spcPct val="115000"/>
              </a:lnSpc>
              <a:spcBef>
                <a:spcPts val="0"/>
              </a:spcBef>
              <a:spcAft>
                <a:spcPts val="1000"/>
              </a:spcAft>
              <a:buNone/>
            </a:pPr>
            <a:endParaRPr lang="en-US" sz="3300" dirty="0">
              <a:solidFill>
                <a:schemeClr val="tx1"/>
              </a:solidFill>
              <a:ea typeface="Calibri"/>
              <a:cs typeface="Times New Roman"/>
            </a:endParaRPr>
          </a:p>
          <a:p>
            <a:pPr marL="0" marR="0" indent="0" algn="l">
              <a:lnSpc>
                <a:spcPct val="115000"/>
              </a:lnSpc>
              <a:spcBef>
                <a:spcPts val="0"/>
              </a:spcBef>
              <a:spcAft>
                <a:spcPts val="1000"/>
              </a:spcAft>
              <a:buNone/>
            </a:pPr>
            <a:endParaRPr lang="en-US" sz="3300" dirty="0">
              <a:solidFill>
                <a:schemeClr val="tx1"/>
              </a:solidFill>
              <a:ea typeface="Calibri"/>
              <a:cs typeface="Times New Roman"/>
            </a:endParaRPr>
          </a:p>
          <a:p>
            <a:endParaRPr lang="en-US" dirty="0"/>
          </a:p>
        </p:txBody>
      </p:sp>
    </p:spTree>
    <p:extLst>
      <p:ext uri="{BB962C8B-B14F-4D97-AF65-F5344CB8AC3E}">
        <p14:creationId xmlns:p14="http://schemas.microsoft.com/office/powerpoint/2010/main" val="2874556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81000" y="762000"/>
            <a:ext cx="8382000" cy="5562600"/>
          </a:xfrm>
        </p:spPr>
        <p:txBody>
          <a:bodyPr>
            <a:normAutofit/>
          </a:bodyPr>
          <a:lstStyle/>
          <a:p>
            <a:pPr algn="l"/>
            <a:r>
              <a:rPr lang="en-US" sz="2400" b="0" i="1" u="sng" dirty="0">
                <a:solidFill>
                  <a:srgbClr val="3C3C3C"/>
                </a:solidFill>
                <a:effectLst/>
                <a:highlight>
                  <a:srgbClr val="FEFEFE"/>
                </a:highlight>
                <a:latin typeface="OpenSans"/>
              </a:rPr>
              <a:t>Key questions:</a:t>
            </a:r>
          </a:p>
          <a:p>
            <a:pPr algn="l"/>
            <a:endParaRPr lang="en-US" sz="2400" i="1" dirty="0">
              <a:solidFill>
                <a:srgbClr val="3C3C3C"/>
              </a:solidFill>
              <a:highlight>
                <a:srgbClr val="FEFEFE"/>
              </a:highlight>
              <a:latin typeface="OpenSans"/>
            </a:endParaRPr>
          </a:p>
          <a:p>
            <a:pPr marL="342900" indent="-342900" algn="l">
              <a:buFont typeface="Arial" panose="020B0604020202020204" pitchFamily="34" charset="0"/>
              <a:buChar char="•"/>
            </a:pPr>
            <a:r>
              <a:rPr lang="en-US" sz="2400" b="0" i="1" dirty="0">
                <a:solidFill>
                  <a:srgbClr val="3C3C3C"/>
                </a:solidFill>
                <a:effectLst/>
                <a:highlight>
                  <a:srgbClr val="FEFEFE"/>
                </a:highlight>
                <a:latin typeface="OpenSans"/>
              </a:rPr>
              <a:t>Given tha</a:t>
            </a:r>
            <a:r>
              <a:rPr lang="en-US" sz="2400" i="1" dirty="0">
                <a:solidFill>
                  <a:srgbClr val="3C3C3C"/>
                </a:solidFill>
                <a:highlight>
                  <a:srgbClr val="FEFEFE"/>
                </a:highlight>
                <a:latin typeface="OpenSans"/>
              </a:rPr>
              <a:t>t large amounts of western aid are likely to flow into Ukraine after the war, what policies should be requested to ensure that donors </a:t>
            </a:r>
            <a:r>
              <a:rPr lang="en-US" sz="2400" b="1" i="1" dirty="0">
                <a:solidFill>
                  <a:srgbClr val="3C3C3C"/>
                </a:solidFill>
                <a:highlight>
                  <a:srgbClr val="FEFEFE"/>
                </a:highlight>
                <a:latin typeface="OpenSans"/>
              </a:rPr>
              <a:t>get the most infrastructure services per dollar spent?</a:t>
            </a:r>
          </a:p>
          <a:p>
            <a:pPr marL="342900" indent="-342900" algn="l">
              <a:buFont typeface="Arial" panose="020B0604020202020204" pitchFamily="34" charset="0"/>
              <a:buChar char="•"/>
            </a:pPr>
            <a:endParaRPr lang="en-US" sz="2400" b="1" i="1" dirty="0">
              <a:solidFill>
                <a:srgbClr val="3C3C3C"/>
              </a:solidFill>
              <a:highlight>
                <a:srgbClr val="FEFEFE"/>
              </a:highlight>
              <a:latin typeface="OpenSans"/>
            </a:endParaRPr>
          </a:p>
          <a:p>
            <a:pPr marL="342900" indent="-342900" algn="l">
              <a:buFont typeface="Arial" panose="020B0604020202020204" pitchFamily="34" charset="0"/>
              <a:buChar char="•"/>
            </a:pPr>
            <a:r>
              <a:rPr lang="en-US" sz="2400" b="0" i="1" dirty="0">
                <a:solidFill>
                  <a:srgbClr val="3C3C3C"/>
                </a:solidFill>
                <a:effectLst/>
                <a:highlight>
                  <a:srgbClr val="FEFEFE"/>
                </a:highlight>
                <a:latin typeface="OpenSans"/>
              </a:rPr>
              <a:t>Can we apply </a:t>
            </a:r>
            <a:r>
              <a:rPr lang="en-US" sz="2400" b="1" i="1" dirty="0">
                <a:solidFill>
                  <a:srgbClr val="3C3C3C"/>
                </a:solidFill>
                <a:effectLst/>
                <a:highlight>
                  <a:srgbClr val="FEFEFE"/>
                </a:highlight>
                <a:latin typeface="OpenSans"/>
              </a:rPr>
              <a:t>lessons learned</a:t>
            </a:r>
            <a:r>
              <a:rPr lang="en-US" sz="2400" b="0" i="1" dirty="0">
                <a:solidFill>
                  <a:srgbClr val="3C3C3C"/>
                </a:solidFill>
                <a:effectLst/>
                <a:highlight>
                  <a:srgbClr val="FEFEFE"/>
                </a:highlight>
                <a:latin typeface="OpenSans"/>
              </a:rPr>
              <a:t> from infrastructure delivery in other countries when rebuilding Ukraine?</a:t>
            </a:r>
          </a:p>
          <a:p>
            <a:pPr marL="342900" indent="-342900" algn="l">
              <a:buFont typeface="Arial" panose="020B0604020202020204" pitchFamily="34" charset="0"/>
              <a:buChar char="•"/>
            </a:pPr>
            <a:endParaRPr lang="en-US" sz="2400" i="1" dirty="0">
              <a:solidFill>
                <a:srgbClr val="3C3C3C"/>
              </a:solidFill>
              <a:highlight>
                <a:srgbClr val="FEFEFE"/>
              </a:highlight>
              <a:latin typeface="OpenSans"/>
            </a:endParaRPr>
          </a:p>
          <a:p>
            <a:pPr marL="342900" indent="-342900" algn="l">
              <a:buFont typeface="Arial" panose="020B0604020202020204" pitchFamily="34" charset="0"/>
              <a:buChar char="•"/>
            </a:pPr>
            <a:r>
              <a:rPr lang="en-US" sz="2400" b="0" i="1" dirty="0">
                <a:solidFill>
                  <a:srgbClr val="3C3C3C"/>
                </a:solidFill>
                <a:effectLst/>
                <a:highlight>
                  <a:srgbClr val="FEFEFE"/>
                </a:highlight>
                <a:latin typeface="OpenSans"/>
              </a:rPr>
              <a:t>Ukraine reconstruction </a:t>
            </a:r>
            <a:r>
              <a:rPr lang="en-US" sz="2400" b="1" i="1" dirty="0">
                <a:solidFill>
                  <a:srgbClr val="3C3C3C"/>
                </a:solidFill>
                <a:effectLst/>
                <a:highlight>
                  <a:srgbClr val="FEFEFE"/>
                </a:highlight>
                <a:latin typeface="OpenSans"/>
              </a:rPr>
              <a:t>offers a unique opportunity</a:t>
            </a:r>
            <a:r>
              <a:rPr lang="en-US" sz="2400" b="0" i="1" dirty="0">
                <a:solidFill>
                  <a:srgbClr val="3C3C3C"/>
                </a:solidFill>
                <a:effectLst/>
                <a:highlight>
                  <a:srgbClr val="FEFEFE"/>
                </a:highlight>
                <a:latin typeface="OpenSans"/>
              </a:rPr>
              <a:t> to adopt efficient policies that are sometimes opposed by well-organized pressure groups. </a:t>
            </a:r>
            <a:r>
              <a:rPr lang="en-US" sz="2400" b="1" i="1" dirty="0">
                <a:solidFill>
                  <a:srgbClr val="3C3C3C"/>
                </a:solidFill>
                <a:effectLst/>
                <a:highlight>
                  <a:srgbClr val="FEFEFE"/>
                </a:highlight>
                <a:latin typeface="OpenSans"/>
              </a:rPr>
              <a:t>How can we best seize the opportunity</a:t>
            </a:r>
            <a:r>
              <a:rPr lang="en-US" sz="2400" b="0" i="1" dirty="0">
                <a:solidFill>
                  <a:srgbClr val="3C3C3C"/>
                </a:solidFill>
                <a:effectLst/>
                <a:highlight>
                  <a:srgbClr val="FEFEFE"/>
                </a:highlight>
                <a:latin typeface="OpenSans"/>
              </a:rPr>
              <a:t>?</a:t>
            </a:r>
          </a:p>
          <a:p>
            <a:pPr algn="l"/>
            <a:endParaRPr lang="en-US" sz="2000" b="0" i="0" dirty="0">
              <a:solidFill>
                <a:srgbClr val="3C3C3C"/>
              </a:solidFill>
              <a:effectLst/>
              <a:highlight>
                <a:srgbClr val="FEFEFE"/>
              </a:highlight>
              <a:latin typeface="OpenSans"/>
            </a:endParaRPr>
          </a:p>
          <a:p>
            <a:pPr marL="0" marR="0" indent="0">
              <a:lnSpc>
                <a:spcPct val="115000"/>
              </a:lnSpc>
              <a:spcBef>
                <a:spcPts val="0"/>
              </a:spcBef>
              <a:spcAft>
                <a:spcPts val="1000"/>
              </a:spcAft>
              <a:buNone/>
            </a:pPr>
            <a:endParaRPr lang="en-US" sz="3300" dirty="0">
              <a:solidFill>
                <a:schemeClr val="tx1"/>
              </a:solidFill>
              <a:ea typeface="Calibri"/>
              <a:cs typeface="Times New Roman"/>
            </a:endParaRPr>
          </a:p>
          <a:p>
            <a:pPr marL="0" marR="0" indent="0" algn="l">
              <a:lnSpc>
                <a:spcPct val="115000"/>
              </a:lnSpc>
              <a:spcBef>
                <a:spcPts val="0"/>
              </a:spcBef>
              <a:spcAft>
                <a:spcPts val="1000"/>
              </a:spcAft>
              <a:buNone/>
            </a:pPr>
            <a:endParaRPr lang="en-US" sz="3300" dirty="0">
              <a:solidFill>
                <a:schemeClr val="tx1"/>
              </a:solidFill>
              <a:ea typeface="Calibri"/>
              <a:cs typeface="Times New Roman"/>
            </a:endParaRPr>
          </a:p>
          <a:p>
            <a:endParaRPr lang="en-US" dirty="0"/>
          </a:p>
        </p:txBody>
      </p:sp>
    </p:spTree>
    <p:extLst>
      <p:ext uri="{BB962C8B-B14F-4D97-AF65-F5344CB8AC3E}">
        <p14:creationId xmlns:p14="http://schemas.microsoft.com/office/powerpoint/2010/main" val="1829513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96B1A-6D47-1F94-31D7-80052AEBB878}"/>
              </a:ext>
            </a:extLst>
          </p:cNvPr>
          <p:cNvSpPr>
            <a:spLocks noGrp="1"/>
          </p:cNvSpPr>
          <p:nvPr>
            <p:ph type="title" idx="4294967295"/>
          </p:nvPr>
        </p:nvSpPr>
        <p:spPr>
          <a:xfrm>
            <a:off x="381000" y="990600"/>
            <a:ext cx="8229600" cy="5105400"/>
          </a:xfrm>
        </p:spPr>
        <p:txBody>
          <a:bodyPr>
            <a:normAutofit fontScale="90000"/>
          </a:bodyPr>
          <a:lstStyle/>
          <a:p>
            <a:pPr>
              <a:defRPr/>
            </a:pPr>
            <a:r>
              <a:rPr lang="en-US" altLang="en-US" sz="3100" u="sng" dirty="0"/>
              <a:t>Key element of infrastructure recovery: </a:t>
            </a:r>
            <a:br>
              <a:rPr lang="en-US" altLang="en-US" sz="3100" u="sng" dirty="0"/>
            </a:br>
            <a:r>
              <a:rPr lang="en-US" altLang="en-US" sz="3100" u="sng" dirty="0"/>
              <a:t>how will it be paid for?</a:t>
            </a:r>
            <a:br>
              <a:rPr lang="en-US" altLang="en-US" sz="3100" u="sng" dirty="0"/>
            </a:br>
            <a:br>
              <a:rPr lang="en-US" altLang="en-US" sz="3100" u="sng" dirty="0"/>
            </a:br>
            <a:r>
              <a:rPr lang="en-US" altLang="en-US" sz="3100" u="sng" dirty="0"/>
              <a:t>Differentiate the funding source based </a:t>
            </a:r>
            <a:br>
              <a:rPr lang="en-US" altLang="en-US" sz="3100" u="sng" dirty="0"/>
            </a:br>
            <a:r>
              <a:rPr lang="en-US" altLang="en-US" sz="3100" u="sng" dirty="0"/>
              <a:t>on correlation to use:</a:t>
            </a:r>
            <a:br>
              <a:rPr lang="en-US" altLang="en-US" sz="3100" u="sng" dirty="0"/>
            </a:br>
            <a:br>
              <a:rPr lang="en-US" altLang="en-US" sz="3100" u="sng" dirty="0"/>
            </a:br>
            <a:r>
              <a:rPr lang="en-US" altLang="en-US" sz="3100" dirty="0"/>
              <a:t>1. Some type of </a:t>
            </a:r>
            <a:r>
              <a:rPr lang="en-US" altLang="en-US" sz="3100" b="1" dirty="0"/>
              <a:t>direct user fee</a:t>
            </a:r>
            <a:r>
              <a:rPr lang="en-US" altLang="en-US" sz="3100" dirty="0"/>
              <a:t> closely related to use 	(price, toll, rate, or fee) </a:t>
            </a:r>
            <a:br>
              <a:rPr lang="en-US" altLang="en-US" sz="3100" dirty="0"/>
            </a:br>
            <a:r>
              <a:rPr lang="en-US" altLang="en-US" sz="3100" dirty="0"/>
              <a:t>2. Some type of </a:t>
            </a:r>
            <a:r>
              <a:rPr lang="en-US" altLang="en-US" sz="3100" b="1" dirty="0"/>
              <a:t>targeted tax</a:t>
            </a:r>
            <a:r>
              <a:rPr lang="en-US" altLang="en-US" sz="3100" dirty="0"/>
              <a:t> roughly correlated to use 	(e.g. tax-	increment financing)</a:t>
            </a:r>
            <a:br>
              <a:rPr lang="en-US" altLang="en-US" sz="3100" dirty="0"/>
            </a:br>
            <a:r>
              <a:rPr lang="en-US" altLang="en-US" sz="3100" dirty="0"/>
              <a:t>3. Some type of </a:t>
            </a:r>
            <a:r>
              <a:rPr lang="en-US" altLang="en-US" sz="3100" b="1" dirty="0"/>
              <a:t>broad tax unrelated to infrastructure 	use</a:t>
            </a:r>
            <a:r>
              <a:rPr lang="en-US" altLang="en-US" sz="3100" dirty="0"/>
              <a:t> (e.g. 	sales tax, income tax, etc.)</a:t>
            </a:r>
            <a:br>
              <a:rPr lang="en-US" sz="2700" dirty="0"/>
            </a:br>
            <a:endParaRPr lang="en-US" sz="2700" i="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81000" y="914400"/>
            <a:ext cx="8382000" cy="5410200"/>
          </a:xfrm>
        </p:spPr>
        <p:txBody>
          <a:bodyPr>
            <a:normAutofit fontScale="85000" lnSpcReduction="20000"/>
          </a:bodyPr>
          <a:lstStyle/>
          <a:p>
            <a:pPr algn="l"/>
            <a:r>
              <a:rPr lang="en-US" sz="2400" i="1" dirty="0">
                <a:solidFill>
                  <a:srgbClr val="3C3C3C"/>
                </a:solidFill>
                <a:highlight>
                  <a:srgbClr val="FEFEFE"/>
                </a:highlight>
                <a:latin typeface="OpenSans"/>
                <a:ea typeface="Calibri"/>
                <a:cs typeface="Times New Roman"/>
              </a:rPr>
              <a:t>Policy Recommendation 1: </a:t>
            </a:r>
            <a:r>
              <a:rPr lang="en-US" sz="2400" b="1" dirty="0">
                <a:solidFill>
                  <a:srgbClr val="3C3C3C"/>
                </a:solidFill>
                <a:highlight>
                  <a:srgbClr val="FEFEFE"/>
                </a:highlight>
                <a:latin typeface="OpenSans"/>
                <a:ea typeface="Calibri"/>
                <a:cs typeface="Times New Roman"/>
              </a:rPr>
              <a:t>Rely on user fees/rates to f</a:t>
            </a:r>
            <a:r>
              <a:rPr lang="en-US" sz="2400" b="1" u="sng" dirty="0">
                <a:solidFill>
                  <a:srgbClr val="3C3C3C"/>
                </a:solidFill>
                <a:highlight>
                  <a:srgbClr val="FEFEFE"/>
                </a:highlight>
                <a:latin typeface="OpenSans"/>
                <a:ea typeface="Calibri"/>
                <a:cs typeface="Times New Roman"/>
              </a:rPr>
              <a:t>und </a:t>
            </a:r>
            <a:r>
              <a:rPr lang="en-US" sz="2400" b="1" dirty="0">
                <a:solidFill>
                  <a:srgbClr val="3C3C3C"/>
                </a:solidFill>
                <a:highlight>
                  <a:srgbClr val="FEFEFE"/>
                </a:highlight>
                <a:latin typeface="OpenSans"/>
                <a:ea typeface="Calibri"/>
                <a:cs typeface="Times New Roman"/>
              </a:rPr>
              <a:t>(not finance) infrastructure</a:t>
            </a:r>
          </a:p>
          <a:p>
            <a:pPr algn="l"/>
            <a:endParaRPr lang="en-US" sz="2400" b="1" dirty="0">
              <a:solidFill>
                <a:srgbClr val="3C3C3C"/>
              </a:solidFill>
              <a:highlight>
                <a:srgbClr val="FEFEFE"/>
              </a:highlight>
              <a:latin typeface="OpenSans"/>
              <a:ea typeface="Calibri"/>
              <a:cs typeface="Times New Roman"/>
            </a:endParaRPr>
          </a:p>
          <a:p>
            <a:pPr marL="342900" indent="-342900" algn="l">
              <a:buFont typeface="Arial" panose="020B0604020202020204" pitchFamily="34" charset="0"/>
              <a:buChar char="•"/>
            </a:pPr>
            <a:r>
              <a:rPr lang="en-US" sz="2400" b="1" dirty="0">
                <a:solidFill>
                  <a:srgbClr val="3C3C3C"/>
                </a:solidFill>
                <a:highlight>
                  <a:srgbClr val="FEFEFE"/>
                </a:highlight>
                <a:latin typeface="OpenSans"/>
                <a:ea typeface="Calibri"/>
                <a:cs typeface="Times New Roman"/>
              </a:rPr>
              <a:t>Per-unit user fees are common </a:t>
            </a:r>
            <a:r>
              <a:rPr lang="en-US" sz="2400" dirty="0">
                <a:solidFill>
                  <a:srgbClr val="3C3C3C"/>
                </a:solidFill>
                <a:highlight>
                  <a:srgbClr val="FEFEFE"/>
                </a:highlight>
                <a:latin typeface="OpenSans"/>
                <a:ea typeface="Calibri"/>
                <a:cs typeface="Times New Roman"/>
              </a:rPr>
              <a:t>in funding infrastructure:</a:t>
            </a:r>
            <a:endParaRPr lang="en-US" sz="2100" dirty="0">
              <a:solidFill>
                <a:srgbClr val="3C3C3C"/>
              </a:solidFill>
              <a:highlight>
                <a:srgbClr val="FEFEFE"/>
              </a:highlight>
              <a:latin typeface="OpenSans"/>
              <a:ea typeface="Calibri"/>
              <a:cs typeface="Times New Roman"/>
            </a:endParaRPr>
          </a:p>
          <a:p>
            <a:pPr marL="342900" indent="-342900" algn="l">
              <a:buFont typeface="Arial" panose="020B0604020202020204" pitchFamily="34" charset="0"/>
              <a:buChar char="•"/>
            </a:pPr>
            <a:endParaRPr lang="en-US" sz="2100" dirty="0">
              <a:solidFill>
                <a:srgbClr val="3C3C3C"/>
              </a:solidFill>
              <a:highlight>
                <a:srgbClr val="FEFEFE"/>
              </a:highlight>
              <a:latin typeface="OpenSans"/>
              <a:ea typeface="Calibri"/>
              <a:cs typeface="Times New Roman"/>
            </a:endParaRPr>
          </a:p>
          <a:p>
            <a:pPr marL="800100" lvl="1" indent="-342900" algn="l">
              <a:buFont typeface="Arial" panose="020B0604020202020204" pitchFamily="34" charset="0"/>
              <a:buChar char="•"/>
            </a:pPr>
            <a:r>
              <a:rPr lang="en-US" sz="2100" dirty="0">
                <a:solidFill>
                  <a:srgbClr val="3C3C3C"/>
                </a:solidFill>
                <a:highlight>
                  <a:srgbClr val="FEFEFE"/>
                </a:highlight>
                <a:latin typeface="OpenSans"/>
                <a:ea typeface="Calibri"/>
                <a:cs typeface="Times New Roman"/>
              </a:rPr>
              <a:t>Price per kWh of electricity, rate per gallon of water, per minute of cell phone use, per mile of road usage </a:t>
            </a:r>
          </a:p>
          <a:p>
            <a:pPr marL="800100" lvl="1" indent="-342900" algn="l">
              <a:buFont typeface="Arial" panose="020B0604020202020204" pitchFamily="34" charset="0"/>
              <a:buChar char="•"/>
            </a:pPr>
            <a:endParaRPr lang="en-US" sz="2000" dirty="0">
              <a:solidFill>
                <a:srgbClr val="3C3C3C"/>
              </a:solidFill>
              <a:highlight>
                <a:srgbClr val="FEFEFE"/>
              </a:highlight>
              <a:latin typeface="OpenSans"/>
              <a:ea typeface="Calibri"/>
              <a:cs typeface="Times New Roman"/>
            </a:endParaRPr>
          </a:p>
          <a:p>
            <a:pPr marL="342900" indent="-342900" algn="l">
              <a:buFont typeface="Arial" panose="020B0604020202020204" pitchFamily="34" charset="0"/>
              <a:buChar char="•"/>
            </a:pPr>
            <a:r>
              <a:rPr lang="en-US" sz="2400" dirty="0">
                <a:solidFill>
                  <a:srgbClr val="3C3C3C"/>
                </a:solidFill>
                <a:highlight>
                  <a:srgbClr val="FEFEFE"/>
                </a:highlight>
                <a:latin typeface="OpenSans"/>
                <a:ea typeface="Calibri"/>
                <a:cs typeface="Times New Roman"/>
              </a:rPr>
              <a:t>Create user fees that are variable and as </a:t>
            </a:r>
            <a:r>
              <a:rPr lang="en-US" sz="2400" b="1" dirty="0">
                <a:solidFill>
                  <a:srgbClr val="3C3C3C"/>
                </a:solidFill>
                <a:highlight>
                  <a:srgbClr val="FEFEFE"/>
                </a:highlight>
                <a:latin typeface="OpenSans"/>
                <a:ea typeface="Calibri"/>
                <a:cs typeface="Times New Roman"/>
              </a:rPr>
              <a:t>closely related to use</a:t>
            </a:r>
            <a:r>
              <a:rPr lang="en-US" sz="2400" dirty="0">
                <a:solidFill>
                  <a:srgbClr val="3C3C3C"/>
                </a:solidFill>
                <a:highlight>
                  <a:srgbClr val="FEFEFE"/>
                </a:highlight>
                <a:latin typeface="OpenSans"/>
                <a:ea typeface="Calibri"/>
                <a:cs typeface="Times New Roman"/>
              </a:rPr>
              <a:t> of the service as possible</a:t>
            </a:r>
          </a:p>
          <a:p>
            <a:pPr marL="342900" indent="-342900" algn="l">
              <a:buFont typeface="Arial" panose="020B0604020202020204" pitchFamily="34" charset="0"/>
              <a:buChar char="•"/>
            </a:pPr>
            <a:endParaRPr lang="en-US" sz="2400" dirty="0">
              <a:solidFill>
                <a:srgbClr val="3C3C3C"/>
              </a:solidFill>
              <a:highlight>
                <a:srgbClr val="FEFEFE"/>
              </a:highlight>
              <a:latin typeface="OpenSans"/>
              <a:ea typeface="Calibri"/>
              <a:cs typeface="Times New Roman"/>
            </a:endParaRPr>
          </a:p>
          <a:p>
            <a:pPr marL="342900" indent="-342900" algn="l">
              <a:buFont typeface="Arial" panose="020B0604020202020204" pitchFamily="34" charset="0"/>
              <a:buChar char="•"/>
            </a:pPr>
            <a:r>
              <a:rPr lang="en-US" sz="2400" dirty="0">
                <a:solidFill>
                  <a:srgbClr val="3C3C3C"/>
                </a:solidFill>
                <a:highlight>
                  <a:srgbClr val="FEFEFE"/>
                </a:highlight>
                <a:latin typeface="OpenSans"/>
                <a:ea typeface="Calibri"/>
                <a:cs typeface="Times New Roman"/>
              </a:rPr>
              <a:t>A variable price or rate </a:t>
            </a:r>
            <a:r>
              <a:rPr lang="en-US" sz="2400" b="1" dirty="0">
                <a:solidFill>
                  <a:srgbClr val="3C3C3C"/>
                </a:solidFill>
                <a:highlight>
                  <a:srgbClr val="FEFEFE"/>
                </a:highlight>
                <a:latin typeface="OpenSans"/>
                <a:ea typeface="Calibri"/>
                <a:cs typeface="Times New Roman"/>
              </a:rPr>
              <a:t>sends “price signals”</a:t>
            </a:r>
            <a:r>
              <a:rPr lang="en-US" sz="2400" dirty="0">
                <a:solidFill>
                  <a:srgbClr val="3C3C3C"/>
                </a:solidFill>
                <a:highlight>
                  <a:srgbClr val="FEFEFE"/>
                </a:highlight>
                <a:latin typeface="OpenSans"/>
                <a:ea typeface="Calibri"/>
                <a:cs typeface="Times New Roman"/>
              </a:rPr>
              <a:t> to both demanders and suppliers</a:t>
            </a:r>
          </a:p>
          <a:p>
            <a:pPr marL="342900" indent="-342900" algn="l">
              <a:buFont typeface="Arial" panose="020B0604020202020204" pitchFamily="34" charset="0"/>
              <a:buChar char="•"/>
            </a:pPr>
            <a:endParaRPr lang="en-US" sz="2400" dirty="0">
              <a:solidFill>
                <a:srgbClr val="3C3C3C"/>
              </a:solidFill>
              <a:highlight>
                <a:srgbClr val="FEFEFE"/>
              </a:highlight>
              <a:latin typeface="OpenSans"/>
              <a:ea typeface="Calibri"/>
              <a:cs typeface="Times New Roman"/>
            </a:endParaRPr>
          </a:p>
          <a:p>
            <a:pPr marL="342900" indent="-342900" algn="l">
              <a:buFont typeface="Arial" panose="020B0604020202020204" pitchFamily="34" charset="0"/>
              <a:buChar char="•"/>
            </a:pPr>
            <a:r>
              <a:rPr lang="en-US" sz="2400" dirty="0">
                <a:solidFill>
                  <a:srgbClr val="3C3C3C"/>
                </a:solidFill>
                <a:highlight>
                  <a:srgbClr val="FEFEFE"/>
                </a:highlight>
                <a:latin typeface="OpenSans"/>
                <a:ea typeface="Calibri"/>
                <a:cs typeface="Times New Roman"/>
              </a:rPr>
              <a:t>This </a:t>
            </a:r>
            <a:r>
              <a:rPr lang="en-US" sz="2400" b="1" dirty="0">
                <a:solidFill>
                  <a:srgbClr val="3C3C3C"/>
                </a:solidFill>
                <a:highlight>
                  <a:srgbClr val="FEFEFE"/>
                </a:highlight>
                <a:latin typeface="OpenSans"/>
                <a:ea typeface="Calibri"/>
                <a:cs typeface="Times New Roman"/>
              </a:rPr>
              <a:t>brings in market forces</a:t>
            </a:r>
            <a:r>
              <a:rPr lang="en-US" sz="2400" dirty="0">
                <a:solidFill>
                  <a:srgbClr val="3C3C3C"/>
                </a:solidFill>
                <a:highlight>
                  <a:srgbClr val="FEFEFE"/>
                </a:highlight>
                <a:latin typeface="OpenSans"/>
                <a:ea typeface="Calibri"/>
                <a:cs typeface="Times New Roman"/>
              </a:rPr>
              <a:t> on both the demand and the supply sides of the market. </a:t>
            </a:r>
          </a:p>
          <a:p>
            <a:pPr marL="342900" indent="-342900" algn="l">
              <a:buFont typeface="Arial" panose="020B0604020202020204" pitchFamily="34" charset="0"/>
              <a:buChar char="•"/>
            </a:pPr>
            <a:endParaRPr lang="en-US" sz="2400" dirty="0">
              <a:solidFill>
                <a:srgbClr val="3C3C3C"/>
              </a:solidFill>
              <a:highlight>
                <a:srgbClr val="FEFEFE"/>
              </a:highlight>
              <a:latin typeface="OpenSans"/>
              <a:ea typeface="Calibri"/>
              <a:cs typeface="Times New Roman"/>
            </a:endParaRPr>
          </a:p>
          <a:p>
            <a:pPr marL="342900" indent="-342900" algn="l">
              <a:buFont typeface="Arial" panose="020B0604020202020204" pitchFamily="34" charset="0"/>
              <a:buChar char="•"/>
            </a:pPr>
            <a:r>
              <a:rPr lang="en-US" sz="2400" dirty="0">
                <a:solidFill>
                  <a:srgbClr val="3C3C3C"/>
                </a:solidFill>
                <a:highlight>
                  <a:srgbClr val="FEFEFE"/>
                </a:highlight>
                <a:latin typeface="OpenSans"/>
                <a:ea typeface="Calibri"/>
                <a:cs typeface="Times New Roman"/>
              </a:rPr>
              <a:t>Sets the stage for </a:t>
            </a:r>
            <a:r>
              <a:rPr lang="en-US" sz="2400" b="1" dirty="0">
                <a:solidFill>
                  <a:srgbClr val="3C3C3C"/>
                </a:solidFill>
                <a:highlight>
                  <a:srgbClr val="FEFEFE"/>
                </a:highlight>
                <a:latin typeface="OpenSans"/>
                <a:ea typeface="Calibri"/>
                <a:cs typeface="Times New Roman"/>
              </a:rPr>
              <a:t>private investment on the supply side</a:t>
            </a:r>
          </a:p>
          <a:p>
            <a:endParaRPr lang="en-US" dirty="0"/>
          </a:p>
        </p:txBody>
      </p:sp>
    </p:spTree>
    <p:extLst>
      <p:ext uri="{BB962C8B-B14F-4D97-AF65-F5344CB8AC3E}">
        <p14:creationId xmlns:p14="http://schemas.microsoft.com/office/powerpoint/2010/main" val="1657367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81000" y="914400"/>
            <a:ext cx="8382000" cy="5410200"/>
          </a:xfrm>
        </p:spPr>
        <p:txBody>
          <a:bodyPr>
            <a:normAutofit/>
          </a:bodyPr>
          <a:lstStyle/>
          <a:p>
            <a:pPr algn="l"/>
            <a:r>
              <a:rPr lang="en-US" sz="2400" i="1" dirty="0">
                <a:solidFill>
                  <a:srgbClr val="3C3C3C"/>
                </a:solidFill>
                <a:highlight>
                  <a:srgbClr val="FEFEFE"/>
                </a:highlight>
                <a:latin typeface="OpenSans"/>
                <a:ea typeface="Calibri"/>
                <a:cs typeface="Times New Roman"/>
              </a:rPr>
              <a:t>Policy Recommendation 2: </a:t>
            </a:r>
            <a:r>
              <a:rPr lang="en-US" sz="2400" b="1" dirty="0">
                <a:solidFill>
                  <a:srgbClr val="3C3C3C"/>
                </a:solidFill>
                <a:highlight>
                  <a:srgbClr val="FEFEFE"/>
                </a:highlight>
                <a:latin typeface="OpenSans"/>
                <a:ea typeface="Calibri"/>
                <a:cs typeface="Times New Roman"/>
              </a:rPr>
              <a:t>Rely on private capital to finance recovery using public-private partnerships or PPPs</a:t>
            </a:r>
          </a:p>
          <a:p>
            <a:pPr algn="l"/>
            <a:endParaRPr lang="en-US" sz="2400" dirty="0">
              <a:solidFill>
                <a:srgbClr val="3C3C3C"/>
              </a:solidFill>
              <a:highlight>
                <a:srgbClr val="FEFEFE"/>
              </a:highlight>
              <a:latin typeface="OpenSans"/>
              <a:ea typeface="Calibri"/>
              <a:cs typeface="Times New Roman"/>
            </a:endParaRPr>
          </a:p>
          <a:p>
            <a:pPr algn="l"/>
            <a:r>
              <a:rPr lang="en-US" altLang="en-US" sz="2400" dirty="0">
                <a:solidFill>
                  <a:srgbClr val="3C3C3C"/>
                </a:solidFill>
                <a:highlight>
                  <a:srgbClr val="FEFEFE"/>
                </a:highlight>
                <a:latin typeface="OpenSans"/>
                <a:ea typeface="Calibri"/>
                <a:cs typeface="Times New Roman"/>
              </a:rPr>
              <a:t>Ukraine’s infrastructure needs are enormous while trillions of 	dollars are available (“sitting on the sidelines”) from 	</a:t>
            </a:r>
            <a:r>
              <a:rPr lang="en-US" altLang="en-US" sz="2400" b="1" dirty="0">
                <a:solidFill>
                  <a:srgbClr val="3C3C3C"/>
                </a:solidFill>
                <a:highlight>
                  <a:srgbClr val="FEFEFE"/>
                </a:highlight>
                <a:latin typeface="OpenSans"/>
                <a:ea typeface="Calibri"/>
                <a:cs typeface="Times New Roman"/>
              </a:rPr>
              <a:t>institutional investors </a:t>
            </a:r>
            <a:r>
              <a:rPr lang="en-US" altLang="en-US" sz="2400" dirty="0">
                <a:solidFill>
                  <a:srgbClr val="3C3C3C"/>
                </a:solidFill>
                <a:highlight>
                  <a:srgbClr val="FEFEFE"/>
                </a:highlight>
                <a:latin typeface="OpenSans"/>
                <a:ea typeface="Calibri"/>
                <a:cs typeface="Times New Roman"/>
              </a:rPr>
              <a:t>for “bankable” projects</a:t>
            </a:r>
          </a:p>
          <a:p>
            <a:pPr algn="l"/>
            <a:endParaRPr lang="en-US" altLang="en-US" sz="2400" dirty="0">
              <a:solidFill>
                <a:srgbClr val="3C3C3C"/>
              </a:solidFill>
              <a:highlight>
                <a:srgbClr val="FEFEFE"/>
              </a:highlight>
              <a:latin typeface="OpenSans"/>
              <a:ea typeface="Calibri"/>
              <a:cs typeface="Times New Roman"/>
            </a:endParaRPr>
          </a:p>
          <a:p>
            <a:pPr marL="342900" indent="-342900" algn="l">
              <a:buFont typeface="Arial" panose="020B0604020202020204" pitchFamily="34" charset="0"/>
              <a:buChar char="•"/>
            </a:pPr>
            <a:r>
              <a:rPr lang="en-US" altLang="en-US" sz="2400" dirty="0">
                <a:solidFill>
                  <a:srgbClr val="3C3C3C"/>
                </a:solidFill>
                <a:highlight>
                  <a:srgbClr val="FEFEFE"/>
                </a:highlight>
                <a:latin typeface="OpenSans"/>
                <a:ea typeface="Calibri"/>
                <a:cs typeface="Times New Roman"/>
              </a:rPr>
              <a:t>Institutional investors includes </a:t>
            </a:r>
            <a:r>
              <a:rPr lang="en-US" altLang="en-US" sz="2400" b="1" dirty="0">
                <a:solidFill>
                  <a:srgbClr val="3C3C3C"/>
                </a:solidFill>
                <a:highlight>
                  <a:srgbClr val="FEFEFE"/>
                </a:highlight>
                <a:latin typeface="OpenSans"/>
                <a:ea typeface="Calibri"/>
                <a:cs typeface="Times New Roman"/>
              </a:rPr>
              <a:t>public and private pension funds, sovereign wealth funds, insurance companies</a:t>
            </a:r>
            <a:r>
              <a:rPr lang="en-US" altLang="en-US" sz="2400" dirty="0">
                <a:solidFill>
                  <a:srgbClr val="3C3C3C"/>
                </a:solidFill>
                <a:highlight>
                  <a:srgbClr val="FEFEFE"/>
                </a:highlight>
                <a:latin typeface="OpenSans"/>
                <a:ea typeface="Calibri"/>
                <a:cs typeface="Times New Roman"/>
              </a:rPr>
              <a:t>, university endowments, mutual funds</a:t>
            </a:r>
          </a:p>
          <a:p>
            <a:pPr marL="342900" indent="-342900" algn="l">
              <a:buFont typeface="Arial" panose="020B0604020202020204" pitchFamily="34" charset="0"/>
              <a:buChar char="•"/>
            </a:pPr>
            <a:r>
              <a:rPr lang="en-US" sz="2400" dirty="0">
                <a:solidFill>
                  <a:srgbClr val="3C3C3C"/>
                </a:solidFill>
                <a:highlight>
                  <a:srgbClr val="FEFEFE"/>
                </a:highlight>
                <a:latin typeface="OpenSans"/>
                <a:ea typeface="Calibri"/>
                <a:cs typeface="Times New Roman"/>
              </a:rPr>
              <a:t>The main mechanism to facilitate private investment in infrastructure is a public-private partnership (PPP) that </a:t>
            </a:r>
            <a:r>
              <a:rPr lang="en-US" sz="2400" b="1" dirty="0">
                <a:solidFill>
                  <a:srgbClr val="3C3C3C"/>
                </a:solidFill>
                <a:highlight>
                  <a:srgbClr val="FEFEFE"/>
                </a:highlight>
                <a:latin typeface="OpenSans"/>
                <a:ea typeface="Calibri"/>
                <a:cs typeface="Times New Roman"/>
              </a:rPr>
              <a:t>contains a financing element </a:t>
            </a:r>
            <a:r>
              <a:rPr lang="en-US" sz="2400" dirty="0">
                <a:solidFill>
                  <a:srgbClr val="3C3C3C"/>
                </a:solidFill>
                <a:highlight>
                  <a:srgbClr val="FEFEFE"/>
                </a:highlight>
                <a:latin typeface="OpenSans"/>
                <a:ea typeface="Calibri"/>
                <a:cs typeface="Times New Roman"/>
              </a:rPr>
              <a:t>(i.e., an “F” in project delivery)</a:t>
            </a:r>
          </a:p>
          <a:p>
            <a:endParaRPr lang="en-US" dirty="0"/>
          </a:p>
        </p:txBody>
      </p:sp>
    </p:spTree>
    <p:extLst>
      <p:ext uri="{BB962C8B-B14F-4D97-AF65-F5344CB8AC3E}">
        <p14:creationId xmlns:p14="http://schemas.microsoft.com/office/powerpoint/2010/main" val="1959204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81000" y="914400"/>
            <a:ext cx="8382000" cy="5410200"/>
          </a:xfrm>
        </p:spPr>
        <p:txBody>
          <a:bodyPr>
            <a:normAutofit lnSpcReduction="10000"/>
          </a:bodyPr>
          <a:lstStyle/>
          <a:p>
            <a:pPr algn="l"/>
            <a:r>
              <a:rPr lang="en-US" sz="2400" i="1" dirty="0">
                <a:solidFill>
                  <a:srgbClr val="3C3C3C"/>
                </a:solidFill>
                <a:highlight>
                  <a:srgbClr val="FEFEFE"/>
                </a:highlight>
                <a:latin typeface="OpenSans"/>
                <a:ea typeface="Calibri"/>
                <a:cs typeface="Times New Roman"/>
              </a:rPr>
              <a:t>Policy Recommendation 2: </a:t>
            </a:r>
            <a:r>
              <a:rPr lang="en-US" sz="2400" b="1" dirty="0">
                <a:solidFill>
                  <a:srgbClr val="3C3C3C"/>
                </a:solidFill>
                <a:highlight>
                  <a:srgbClr val="FEFEFE"/>
                </a:highlight>
                <a:latin typeface="OpenSans"/>
                <a:ea typeface="Calibri"/>
                <a:cs typeface="Times New Roman"/>
              </a:rPr>
              <a:t>Rely on private capital to finance recovery using public-private partnerships or PPPs</a:t>
            </a:r>
            <a:r>
              <a:rPr lang="en-US" sz="2400" dirty="0">
                <a:solidFill>
                  <a:srgbClr val="3C3C3C"/>
                </a:solidFill>
                <a:highlight>
                  <a:srgbClr val="FEFEFE"/>
                </a:highlight>
                <a:latin typeface="OpenSans"/>
                <a:ea typeface="Calibri"/>
                <a:cs typeface="Times New Roman"/>
              </a:rPr>
              <a:t> (continued)</a:t>
            </a:r>
          </a:p>
          <a:p>
            <a:pPr algn="l"/>
            <a:endParaRPr lang="en-US" sz="2400" dirty="0">
              <a:solidFill>
                <a:srgbClr val="3C3C3C"/>
              </a:solidFill>
              <a:highlight>
                <a:srgbClr val="FEFEFE"/>
              </a:highlight>
              <a:latin typeface="OpenSans"/>
              <a:ea typeface="Calibri"/>
              <a:cs typeface="Times New Roman"/>
            </a:endParaRPr>
          </a:p>
          <a:p>
            <a:pPr algn="l">
              <a:defRPr/>
            </a:pPr>
            <a:r>
              <a:rPr lang="en-US" altLang="en-US" sz="2400" dirty="0">
                <a:solidFill>
                  <a:srgbClr val="3C3C3C"/>
                </a:solidFill>
                <a:highlight>
                  <a:srgbClr val="FEFEFE"/>
                </a:highlight>
                <a:latin typeface="OpenSans"/>
                <a:ea typeface="Calibri"/>
                <a:cs typeface="Times New Roman"/>
              </a:rPr>
              <a:t>PPP is a </a:t>
            </a:r>
            <a:r>
              <a:rPr lang="en-US" altLang="en-US" sz="2400" b="1" dirty="0">
                <a:solidFill>
                  <a:srgbClr val="3C3C3C"/>
                </a:solidFill>
                <a:highlight>
                  <a:srgbClr val="FEFEFE"/>
                </a:highlight>
                <a:latin typeface="OpenSans"/>
                <a:ea typeface="Calibri"/>
                <a:cs typeface="Times New Roman"/>
              </a:rPr>
              <a:t>contract</a:t>
            </a:r>
            <a:r>
              <a:rPr lang="en-US" altLang="en-US" sz="2400" dirty="0">
                <a:solidFill>
                  <a:srgbClr val="3C3C3C"/>
                </a:solidFill>
                <a:highlight>
                  <a:srgbClr val="FEFEFE"/>
                </a:highlight>
                <a:latin typeface="OpenSans"/>
                <a:ea typeface="Calibri"/>
                <a:cs typeface="Times New Roman"/>
              </a:rPr>
              <a:t> between a public-sector project sponsor and a private partner (usually via a </a:t>
            </a:r>
            <a:r>
              <a:rPr lang="en-US" altLang="en-US" sz="2400" b="1" dirty="0">
                <a:solidFill>
                  <a:srgbClr val="3C3C3C"/>
                </a:solidFill>
                <a:highlight>
                  <a:srgbClr val="FEFEFE"/>
                </a:highlight>
                <a:latin typeface="OpenSans"/>
                <a:ea typeface="Calibri"/>
                <a:cs typeface="Times New Roman"/>
              </a:rPr>
              <a:t>Special Purpose Vehicle or SPV</a:t>
            </a:r>
            <a:r>
              <a:rPr lang="en-US" altLang="en-US" sz="2400" dirty="0">
                <a:solidFill>
                  <a:srgbClr val="3C3C3C"/>
                </a:solidFill>
                <a:highlight>
                  <a:srgbClr val="FEFEFE"/>
                </a:highlight>
                <a:latin typeface="OpenSans"/>
                <a:ea typeface="Calibri"/>
                <a:cs typeface="Times New Roman"/>
              </a:rPr>
              <a:t>) that facilitates private–sector participation in project delivery</a:t>
            </a:r>
          </a:p>
          <a:p>
            <a:pPr marL="0" indent="0" algn="l">
              <a:buFont typeface="Arial" panose="020B0604020202020204" pitchFamily="34" charset="0"/>
              <a:buNone/>
              <a:defRPr/>
            </a:pPr>
            <a:endParaRPr lang="en-US" altLang="en-US" sz="2400" dirty="0">
              <a:solidFill>
                <a:srgbClr val="3C3C3C"/>
              </a:solidFill>
              <a:highlight>
                <a:srgbClr val="FEFEFE"/>
              </a:highlight>
              <a:latin typeface="OpenSans"/>
              <a:ea typeface="Calibri"/>
              <a:cs typeface="Times New Roman"/>
            </a:endParaRPr>
          </a:p>
          <a:p>
            <a:pPr marL="0" indent="0" algn="l">
              <a:buFont typeface="Arial" panose="020B0604020202020204" pitchFamily="34" charset="0"/>
              <a:buNone/>
              <a:defRPr/>
            </a:pPr>
            <a:r>
              <a:rPr lang="en-US" altLang="en-US" sz="2400" b="1" dirty="0">
                <a:solidFill>
                  <a:srgbClr val="3C3C3C"/>
                </a:solidFill>
                <a:highlight>
                  <a:srgbClr val="FEFEFE"/>
                </a:highlight>
                <a:latin typeface="OpenSans"/>
                <a:ea typeface="Calibri"/>
                <a:cs typeface="Times New Roman"/>
              </a:rPr>
              <a:t>Must have three key elements:</a:t>
            </a:r>
            <a:r>
              <a:rPr lang="en-US" altLang="en-US" sz="2400" dirty="0">
                <a:solidFill>
                  <a:srgbClr val="3C3C3C"/>
                </a:solidFill>
                <a:highlight>
                  <a:srgbClr val="FEFEFE"/>
                </a:highlight>
                <a:latin typeface="OpenSans"/>
                <a:ea typeface="Calibri"/>
                <a:cs typeface="Times New Roman"/>
              </a:rPr>
              <a:t> </a:t>
            </a:r>
          </a:p>
          <a:p>
            <a:pPr algn="l">
              <a:defRPr/>
            </a:pPr>
            <a:r>
              <a:rPr lang="en-US" altLang="en-US" sz="2400" dirty="0">
                <a:solidFill>
                  <a:srgbClr val="3C3C3C"/>
                </a:solidFill>
                <a:highlight>
                  <a:srgbClr val="FEFEFE"/>
                </a:highlight>
                <a:latin typeface="OpenSans"/>
                <a:ea typeface="Calibri"/>
                <a:cs typeface="Times New Roman"/>
              </a:rPr>
              <a:t>1. The </a:t>
            </a:r>
            <a:r>
              <a:rPr lang="en-US" altLang="en-US" sz="2400" b="1" dirty="0">
                <a:solidFill>
                  <a:srgbClr val="3C3C3C"/>
                </a:solidFill>
                <a:highlight>
                  <a:srgbClr val="FEFEFE"/>
                </a:highlight>
                <a:latin typeface="OpenSans"/>
                <a:ea typeface="Calibri"/>
                <a:cs typeface="Times New Roman"/>
              </a:rPr>
              <a:t>bundling together</a:t>
            </a:r>
            <a:r>
              <a:rPr lang="en-US" altLang="en-US" sz="2400" dirty="0">
                <a:solidFill>
                  <a:srgbClr val="3C3C3C"/>
                </a:solidFill>
                <a:highlight>
                  <a:srgbClr val="FEFEFE"/>
                </a:highlight>
                <a:latin typeface="OpenSans"/>
                <a:ea typeface="Calibri"/>
                <a:cs typeface="Times New Roman"/>
              </a:rPr>
              <a:t> of major project delivery components in 	some combination: design, build finance, operation, 	maintenance (DB</a:t>
            </a:r>
            <a:r>
              <a:rPr lang="en-US" altLang="en-US" sz="2400" b="1" dirty="0">
                <a:solidFill>
                  <a:srgbClr val="3C3C3C"/>
                </a:solidFill>
                <a:highlight>
                  <a:srgbClr val="FEFEFE"/>
                </a:highlight>
                <a:latin typeface="OpenSans"/>
                <a:ea typeface="Calibri"/>
                <a:cs typeface="Times New Roman"/>
              </a:rPr>
              <a:t>F</a:t>
            </a:r>
            <a:r>
              <a:rPr lang="en-US" altLang="en-US" sz="2400" dirty="0">
                <a:solidFill>
                  <a:srgbClr val="3C3C3C"/>
                </a:solidFill>
                <a:highlight>
                  <a:srgbClr val="FEFEFE"/>
                </a:highlight>
                <a:latin typeface="OpenSans"/>
                <a:ea typeface="Calibri"/>
                <a:cs typeface="Times New Roman"/>
              </a:rPr>
              <a:t>OM).</a:t>
            </a:r>
          </a:p>
          <a:p>
            <a:pPr algn="l">
              <a:defRPr/>
            </a:pPr>
            <a:r>
              <a:rPr lang="en-US" altLang="en-US" sz="2400" dirty="0">
                <a:solidFill>
                  <a:srgbClr val="3C3C3C"/>
                </a:solidFill>
                <a:highlight>
                  <a:srgbClr val="FEFEFE"/>
                </a:highlight>
                <a:latin typeface="OpenSans"/>
                <a:ea typeface="Calibri"/>
                <a:cs typeface="Times New Roman"/>
              </a:rPr>
              <a:t>2. The </a:t>
            </a:r>
            <a:r>
              <a:rPr lang="en-US" altLang="en-US" sz="2400" b="1" dirty="0">
                <a:solidFill>
                  <a:srgbClr val="3C3C3C"/>
                </a:solidFill>
                <a:highlight>
                  <a:srgbClr val="FEFEFE"/>
                </a:highlight>
                <a:latin typeface="OpenSans"/>
                <a:ea typeface="Calibri"/>
                <a:cs typeface="Times New Roman"/>
              </a:rPr>
              <a:t>significant transfer of risk</a:t>
            </a:r>
            <a:r>
              <a:rPr lang="en-US" altLang="en-US" sz="2400" dirty="0">
                <a:solidFill>
                  <a:srgbClr val="3C3C3C"/>
                </a:solidFill>
                <a:highlight>
                  <a:srgbClr val="FEFEFE"/>
                </a:highlight>
                <a:latin typeface="OpenSans"/>
                <a:ea typeface="Calibri"/>
                <a:cs typeface="Times New Roman"/>
              </a:rPr>
              <a:t> from taxpayers (who would bear 	project risk by default if no private participation) to private 	investors.</a:t>
            </a:r>
          </a:p>
          <a:p>
            <a:pPr marL="342900" indent="-342900" algn="l">
              <a:buFont typeface="Arial" panose="020B0604020202020204" pitchFamily="34" charset="0"/>
              <a:buChar char="•"/>
            </a:pPr>
            <a:endParaRPr lang="en-US" sz="2400" dirty="0">
              <a:solidFill>
                <a:srgbClr val="3C3C3C"/>
              </a:solidFill>
              <a:highlight>
                <a:srgbClr val="FEFEFE"/>
              </a:highlight>
              <a:latin typeface="OpenSans"/>
              <a:ea typeface="Calibri"/>
              <a:cs typeface="Times New Roman"/>
            </a:endParaRPr>
          </a:p>
          <a:p>
            <a:endParaRPr lang="en-US" dirty="0"/>
          </a:p>
        </p:txBody>
      </p:sp>
    </p:spTree>
    <p:extLst>
      <p:ext uri="{BB962C8B-B14F-4D97-AF65-F5344CB8AC3E}">
        <p14:creationId xmlns:p14="http://schemas.microsoft.com/office/powerpoint/2010/main" val="33348310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21390</TotalTime>
  <Words>1730</Words>
  <Application>Microsoft Macintosh PowerPoint</Application>
  <PresentationFormat>On-screen Show (4:3)</PresentationFormat>
  <Paragraphs>107</Paragraphs>
  <Slides>25</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OpenSans</vt:lpstr>
      <vt:lpstr>Arial</vt:lpstr>
      <vt:lpstr>Calibri</vt:lpstr>
      <vt:lpstr>Palatino Linotype</vt:lpstr>
      <vt:lpstr>Wingdings</vt:lpstr>
      <vt:lpstr>Office Theme</vt:lpstr>
      <vt:lpstr>2_Office Theme</vt:lpstr>
      <vt:lpstr>   Reconstructing Ukraine’s Energy Infrastructure: Policies for a Sustainable,  Resilient Post-war Economy   </vt:lpstr>
      <vt:lpstr>PowerPoint Presentation</vt:lpstr>
      <vt:lpstr>PowerPoint Presentation</vt:lpstr>
      <vt:lpstr>PowerPoint Presentation</vt:lpstr>
      <vt:lpstr>PowerPoint Presentation</vt:lpstr>
      <vt:lpstr>Key element of infrastructure recovery:  how will it be paid for?  Differentiate the funding source based  on correlation to use:  1. Some type of direct user fee closely related to use  (price, toll, rate, or fee)  2. Some type of targeted tax roughly correlated to use  (e.g. tax- increment financing) 3. Some type of broad tax unrelated to infrastructure  use (e.g.  sales tax, income tax, etc.) </vt:lpstr>
      <vt:lpstr>PowerPoint Presentation</vt:lpstr>
      <vt:lpstr>PowerPoint Presentation</vt:lpstr>
      <vt:lpstr>PowerPoint Presentation</vt:lpstr>
      <vt:lpstr>PowerPoint Presentation</vt:lpstr>
      <vt:lpstr>Risk Transfer in PPP Contracts: degree of risk transfer depends on type of contract</vt:lpstr>
      <vt:lpstr>Policy Recommendation 3: Standardize and  Bundle Projects  * Infrastructure delivery is often project-specific  * A public-sector project sponsor announces a  Request for Proposals (RFP) specific to that  project  * This approach is often slow and costly * Best to standardize projects and bundle them  into a single larger procurement </vt:lpstr>
      <vt:lpstr>Policy Recommendation 3: Standardize and  Bundle Projects (continued)  * Bundling will lower transaction costs, accelerate  delivery, and attract more large,  international bidders * Best example: Pennsylvania Rapid Bridge  Replacement Program * Quickly replaced 558 structurally deficient rural  bridges in one contract * Bond (credit) contracts should also be  standardized </vt:lpstr>
      <vt:lpstr>Policy Recommendation 4: Ensure all infrastructure contracts include “future proofing”   *  Resilience will be key to Ukraine’s future  infrastructure  * Will be both natural and human-made threats to  its infrastructure for foreseeable future  * Greater resilience can be achieved through  public-private partnership (PPP) contracts  that include an operation &amp; maintenance  provision (such as a DBOM)</vt:lpstr>
      <vt:lpstr>Policy Recommendation 4: Ensure all infrastructure contracts include “future proofing” (continued)  * PPP contracts can be “future proofed”: “A future-proofed contract is one that anticipates and addresses potential changes, risks, and opportunities that may arise during the contract lifecycle.” * Such contracts can define various risks and place the cost of bearing that risk on a private-sector partner  * One key risk is the risk of not adopting future technologies! * Future-proofed contracts can help Ukraine to “bounce forward” (rather than just bouncing back) to greater resilience!   </vt:lpstr>
      <vt:lpstr>Policy Recommendation 4: Ensure all infrastructure contracts include “future proofing” (continued)  * Infrastructure is undergoing a large “quiet  technological revolution” that can enhance  resilience  * Examples include sensors, IoT, materials, more elastic  concretes, better designs  * Building back after a disaster (or renovating old  infrastructure) provides an opportunity to  incorporate new designs, materials and  technologies into existing infrastructure  </vt:lpstr>
      <vt:lpstr>Benefits of future-proofed contracts where private partner bears technology risk  * Private partner may be in a better position to manage  resilience-related risks than public asset owner  * Private partner may have better access to new  technologies and more capital to deploy them  * Private partner may have more global experience in  confronting various hazards than public owner  </vt:lpstr>
      <vt:lpstr>Policy Recommendation 5: Utilize Value Capture</vt:lpstr>
      <vt:lpstr>Policy Recommendation 5:  Utilize Value Capture (continued)</vt:lpstr>
      <vt:lpstr>Local Example Value Capture Deal  Ithaca (NY) Area Wastewater Treatment Facility</vt:lpstr>
      <vt:lpstr>Innovations in Methane Capture!</vt:lpstr>
      <vt:lpstr>Recommendation 6: Adopt PPP Units  Major challenge to adopting these policies: Public-Sector Capacity  * Ukraine reformed its infrastructure delivery in the post- Soviet era by decentralizing control (outside of Kyiv)  * Many relatively new public-sector asset owners do not  have experience with modern management  techniques  * Large role for PPP units and public-sector executive  education </vt:lpstr>
      <vt:lpstr>Major challenge to adopting these policies: Public-Sector Capacity (continued)  * A Public-Private Partnership (PPP) unit is an  organization that helps facilitate, promote, and  assess PPPs.  * PPP units can be government agencies or semi- independent organizations that are partially or  fully supported by the government.   * PPP units help governments manage the risks  associated with PPPs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Briefing for Costa Rican Delegation on the  Cornell Program in Infrastructure Policy June 17, 2015</dc:title>
  <dc:creator>footej</dc:creator>
  <cp:lastModifiedBy>Hazard, Lois (CIV)</cp:lastModifiedBy>
  <cp:revision>190</cp:revision>
  <cp:lastPrinted>2015-06-13T02:55:10Z</cp:lastPrinted>
  <dcterms:created xsi:type="dcterms:W3CDTF">2015-06-02T17:04:46Z</dcterms:created>
  <dcterms:modified xsi:type="dcterms:W3CDTF">2024-10-15T20:05:56Z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cbbd4a6-dc2f-44d9-ad2c-c28d4679873f_Enabled">
    <vt:lpwstr>true</vt:lpwstr>
  </property>
  <property fmtid="{D5CDD505-2E9C-101B-9397-08002B2CF9AE}" pid="3" name="MSIP_Label_acbbd4a6-dc2f-44d9-ad2c-c28d4679873f_SetDate">
    <vt:lpwstr>2024-10-15T16:20:30Z</vt:lpwstr>
  </property>
  <property fmtid="{D5CDD505-2E9C-101B-9397-08002B2CF9AE}" pid="4" name="MSIP_Label_acbbd4a6-dc2f-44d9-ad2c-c28d4679873f_Method">
    <vt:lpwstr>Standard</vt:lpwstr>
  </property>
  <property fmtid="{D5CDD505-2E9C-101B-9397-08002B2CF9AE}" pid="5" name="MSIP_Label_acbbd4a6-dc2f-44d9-ad2c-c28d4679873f_Name">
    <vt:lpwstr>No Label</vt:lpwstr>
  </property>
  <property fmtid="{D5CDD505-2E9C-101B-9397-08002B2CF9AE}" pid="6" name="MSIP_Label_acbbd4a6-dc2f-44d9-ad2c-c28d4679873f_SiteId">
    <vt:lpwstr>6d936231-a517-40ea-9199-f7578963378e</vt:lpwstr>
  </property>
  <property fmtid="{D5CDD505-2E9C-101B-9397-08002B2CF9AE}" pid="7" name="MSIP_Label_acbbd4a6-dc2f-44d9-ad2c-c28d4679873f_ActionId">
    <vt:lpwstr>d72e7667-1c92-4061-b673-1bc025f4518c</vt:lpwstr>
  </property>
  <property fmtid="{D5CDD505-2E9C-101B-9397-08002B2CF9AE}" pid="8" name="MSIP_Label_acbbd4a6-dc2f-44d9-ad2c-c28d4679873f_ContentBits">
    <vt:lpwstr>0</vt:lpwstr>
  </property>
</Properties>
</file>